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6" r:id="rId2"/>
    <p:sldId id="256" r:id="rId3"/>
    <p:sldId id="258" r:id="rId4"/>
    <p:sldId id="264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2C3001-7889-4810-A94B-EF811F9EE606}" type="datetimeFigureOut">
              <a:rPr lang="en-GB" smtClean="0"/>
              <a:pPr/>
              <a:t>11/12/2020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42285C-3B34-4018-AA63-A4D22E68B1B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Cyrl-BA" dirty="0" smtClean="0"/>
              <a:t>    </a:t>
            </a:r>
          </a:p>
          <a:p>
            <a:pPr algn="ctr">
              <a:buNone/>
            </a:pPr>
            <a:endParaRPr lang="sr-Cyrl-BA" dirty="0" smtClean="0"/>
          </a:p>
          <a:p>
            <a:pPr algn="ctr">
              <a:buNone/>
            </a:pPr>
            <a:r>
              <a:rPr lang="sr-Cyrl-BA" sz="3600" dirty="0" smtClean="0">
                <a:latin typeface="+mj-lt"/>
              </a:rPr>
              <a:t>  Српски језик</a:t>
            </a:r>
          </a:p>
          <a:p>
            <a:pPr algn="ctr">
              <a:buNone/>
            </a:pPr>
            <a:r>
              <a:rPr lang="sr-Cyrl-BA" sz="3600" dirty="0" smtClean="0">
                <a:latin typeface="+mj-lt"/>
              </a:rPr>
              <a:t>3.разред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54BFD1-6489-4AF9-A4F8-6AA99EB95F4B}"/>
              </a:ext>
            </a:extLst>
          </p:cNvPr>
          <p:cNvSpPr txBox="1"/>
          <p:nvPr/>
        </p:nvSpPr>
        <p:spPr>
          <a:xfrm>
            <a:off x="1008528" y="653085"/>
            <a:ext cx="105424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800" dirty="0" smtClean="0"/>
              <a:t>            </a:t>
            </a:r>
            <a:r>
              <a:rPr lang="sr-Cyrl-RS" sz="4800" b="1" u="sng" dirty="0" smtClean="0">
                <a:latin typeface="+mj-lt"/>
              </a:rPr>
              <a:t>ГЛЕДАЊЕ  ФИЛМА</a:t>
            </a:r>
          </a:p>
          <a:p>
            <a:endParaRPr lang="en-GB" sz="4800" b="1" u="sng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4C7C7E8-CD40-4A55-A93B-65F36059F9AF}"/>
              </a:ext>
            </a:extLst>
          </p:cNvPr>
          <p:cNvSpPr txBox="1"/>
          <p:nvPr/>
        </p:nvSpPr>
        <p:spPr>
          <a:xfrm>
            <a:off x="462617" y="5905571"/>
            <a:ext cx="1089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 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361E85-D437-4816-B6E2-DD48065B20A6}"/>
              </a:ext>
            </a:extLst>
          </p:cNvPr>
          <p:cNvSpPr txBox="1"/>
          <p:nvPr/>
        </p:nvSpPr>
        <p:spPr>
          <a:xfrm>
            <a:off x="829515" y="1541797"/>
            <a:ext cx="105329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sz="2400" b="1" u="sng" dirty="0" smtClean="0">
              <a:latin typeface="+mj-lt"/>
            </a:endParaRPr>
          </a:p>
          <a:p>
            <a:r>
              <a:rPr lang="sr-Cyrl-RS" sz="2400" b="1" u="sng" dirty="0" smtClean="0">
                <a:latin typeface="+mj-lt"/>
              </a:rPr>
              <a:t>ДА НАУЧИМО:</a:t>
            </a:r>
          </a:p>
          <a:p>
            <a:r>
              <a:rPr lang="sr-Cyrl-RS" sz="2400" dirty="0" smtClean="0">
                <a:latin typeface="+mj-lt"/>
              </a:rPr>
              <a:t>-Цртани или анимирани филм је вид филмске умјетности.</a:t>
            </a:r>
          </a:p>
          <a:p>
            <a:r>
              <a:rPr lang="sr-Cyrl-RS" sz="2400" dirty="0" smtClean="0">
                <a:latin typeface="+mj-lt"/>
              </a:rPr>
              <a:t>-Ликови и позадина су нацртани.</a:t>
            </a:r>
          </a:p>
          <a:p>
            <a:r>
              <a:rPr lang="sr-Cyrl-RS" sz="2400" dirty="0" smtClean="0">
                <a:latin typeface="+mj-lt"/>
              </a:rPr>
              <a:t>-Први анимирани филм је приказан крајем 19. вијека.</a:t>
            </a:r>
          </a:p>
          <a:p>
            <a:r>
              <a:rPr lang="sr-Cyrl-RS" sz="2400" dirty="0" smtClean="0">
                <a:latin typeface="+mj-lt"/>
              </a:rPr>
              <a:t>-Цртани филм је трајао само 5 минута.</a:t>
            </a:r>
          </a:p>
          <a:p>
            <a:r>
              <a:rPr lang="sr-Cyrl-RS" sz="2400" dirty="0" smtClean="0">
                <a:latin typeface="+mj-lt"/>
              </a:rPr>
              <a:t>-Да би се снимила 1 секунда </a:t>
            </a:r>
            <a:r>
              <a:rPr lang="sr-Cyrl-RS" sz="2400" dirty="0" smtClean="0">
                <a:latin typeface="+mj-lt"/>
              </a:rPr>
              <a:t>цртаног </a:t>
            </a:r>
            <a:r>
              <a:rPr lang="sr-Cyrl-RS" sz="2400" dirty="0" smtClean="0">
                <a:latin typeface="+mj-lt"/>
              </a:rPr>
              <a:t>филма потребно је 24 цртежа.</a:t>
            </a:r>
          </a:p>
          <a:p>
            <a:r>
              <a:rPr lang="sr-Cyrl-RS" sz="2400" dirty="0" smtClean="0"/>
              <a:t>            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1653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54BFD1-6489-4AF9-A4F8-6AA99EB95F4B}"/>
              </a:ext>
            </a:extLst>
          </p:cNvPr>
          <p:cNvSpPr txBox="1"/>
          <p:nvPr/>
        </p:nvSpPr>
        <p:spPr>
          <a:xfrm>
            <a:off x="1008529" y="1438835"/>
            <a:ext cx="10542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800" dirty="0"/>
              <a:t> </a:t>
            </a:r>
            <a:r>
              <a:rPr lang="sr-Cyrl-RS" sz="4800" dirty="0" smtClean="0"/>
              <a:t>               </a:t>
            </a:r>
            <a:r>
              <a:rPr lang="sr-Cyrl-RS" sz="4800" b="1" u="sng" dirty="0" smtClean="0">
                <a:latin typeface="+mj-lt"/>
              </a:rPr>
              <a:t>ТРИ   ПРАСЕТА</a:t>
            </a:r>
            <a:endParaRPr lang="en-GB" sz="4800" b="1" u="sng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36123" y="2756848"/>
            <a:ext cx="65096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 „</a:t>
            </a:r>
            <a:r>
              <a:rPr lang="ru-RU" sz="2400" dirty="0" smtClean="0">
                <a:latin typeface="+mj-lt"/>
              </a:rPr>
              <a:t>Три прасета“ је једна од најљепших бајки.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Ова бајка има елементе басне, па је често сврставају у басне.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Ову бајку је написао Ханс Кристијан Андерсен.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+mj-lt"/>
              </a:rPr>
              <a:t> </a:t>
            </a:r>
            <a:r>
              <a:rPr lang="sr-Cyrl-RS" sz="2400" dirty="0" smtClean="0">
                <a:latin typeface="+mj-lt"/>
              </a:rPr>
              <a:t>Прича је постала најпрепознатљивија </a:t>
            </a:r>
            <a:r>
              <a:rPr lang="sr-Cyrl-RS" sz="2400" dirty="0" smtClean="0">
                <a:latin typeface="+mj-lt"/>
              </a:rPr>
              <a:t>бајка </a:t>
            </a:r>
            <a:r>
              <a:rPr lang="sr-Cyrl-RS" sz="2400" dirty="0" smtClean="0">
                <a:latin typeface="+mj-lt"/>
              </a:rPr>
              <a:t>захваљујући цртаном филму из 1933. </a:t>
            </a:r>
            <a:r>
              <a:rPr lang="sr-Cyrl-RS" sz="2400" smtClean="0">
                <a:latin typeface="+mj-lt"/>
              </a:rPr>
              <a:t>године </a:t>
            </a:r>
            <a:r>
              <a:rPr lang="sr-Cyrl-RS" sz="2400" smtClean="0">
                <a:latin typeface="+mj-lt"/>
              </a:rPr>
              <a:t>који </a:t>
            </a:r>
            <a:r>
              <a:rPr lang="sr-Cyrl-RS" sz="2400" dirty="0" smtClean="0">
                <a:latin typeface="+mj-lt"/>
              </a:rPr>
              <a:t>је урадио ВОЛТ ДИЗНИ.</a:t>
            </a:r>
            <a:endParaRPr lang="en-US" dirty="0">
              <a:latin typeface="+mj-lt"/>
            </a:endParaRPr>
          </a:p>
        </p:txBody>
      </p:sp>
      <p:pic>
        <p:nvPicPr>
          <p:cNvPr id="6" name="Picture 5" descr="tri pras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587" y="2914283"/>
            <a:ext cx="3957723" cy="246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21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263" y="750627"/>
            <a:ext cx="112457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u="sng" dirty="0" smtClean="0">
                <a:latin typeface="+mj-lt"/>
              </a:rPr>
              <a:t>РАЗГОВАРАЈМО О ФИЛМУ:</a:t>
            </a:r>
          </a:p>
          <a:p>
            <a:pPr marL="457200" indent="-457200">
              <a:buAutoNum type="arabicPeriod"/>
            </a:pPr>
            <a:r>
              <a:rPr lang="sr-Cyrl-RS" sz="2400" dirty="0" smtClean="0">
                <a:latin typeface="+mj-lt"/>
              </a:rPr>
              <a:t>Да ли сте погледали цртани филм ТРИ ПРАСЕТА? </a:t>
            </a:r>
          </a:p>
          <a:p>
            <a:pPr marL="457200" indent="-457200"/>
            <a:r>
              <a:rPr lang="sr-Cyrl-RS" sz="2400" dirty="0" smtClean="0">
                <a:latin typeface="+mj-lt"/>
              </a:rPr>
              <a:t>       Сигуран сам да су неки од вас читали бајку о  Три прасета?</a:t>
            </a:r>
          </a:p>
          <a:p>
            <a:pPr marL="457200" indent="-457200"/>
            <a:endParaRPr lang="sr-Cyrl-RS" sz="2400" dirty="0" smtClean="0">
              <a:latin typeface="+mj-lt"/>
            </a:endParaRPr>
          </a:p>
          <a:p>
            <a:r>
              <a:rPr lang="sr-Cyrl-RS" sz="2400" dirty="0" smtClean="0">
                <a:latin typeface="+mj-lt"/>
              </a:rPr>
              <a:t>2. Ко су главни ликови у филму? </a:t>
            </a:r>
          </a:p>
          <a:p>
            <a:r>
              <a:rPr lang="sr-Cyrl-RS" sz="2400" dirty="0">
                <a:latin typeface="+mj-lt"/>
              </a:rPr>
              <a:t> </a:t>
            </a:r>
            <a:r>
              <a:rPr lang="sr-Cyrl-RS" sz="2400" dirty="0" smtClean="0">
                <a:latin typeface="+mj-lt"/>
              </a:rPr>
              <a:t>   </a:t>
            </a:r>
          </a:p>
          <a:p>
            <a:r>
              <a:rPr lang="sr-Cyrl-RS" sz="2400" dirty="0" smtClean="0">
                <a:latin typeface="+mj-lt"/>
              </a:rPr>
              <a:t>3. Наведите њихове особине! Да ли су сва тројица прашчића имала све исте</a:t>
            </a:r>
          </a:p>
          <a:p>
            <a:r>
              <a:rPr lang="sr-Cyrl-RS" sz="2400" dirty="0">
                <a:latin typeface="+mj-lt"/>
              </a:rPr>
              <a:t> </a:t>
            </a:r>
            <a:r>
              <a:rPr lang="sr-Cyrl-RS" sz="2400" dirty="0" smtClean="0">
                <a:latin typeface="+mj-lt"/>
              </a:rPr>
              <a:t>    особине?</a:t>
            </a:r>
          </a:p>
          <a:p>
            <a:endParaRPr lang="sr-Cyrl-RS" sz="2400" dirty="0" smtClean="0">
              <a:latin typeface="+mj-lt"/>
            </a:endParaRPr>
          </a:p>
          <a:p>
            <a:r>
              <a:rPr lang="sr-Cyrl-RS" sz="2400" dirty="0" smtClean="0">
                <a:latin typeface="+mj-lt"/>
              </a:rPr>
              <a:t> 4. По чему су се разликовали прашчићи?</a:t>
            </a:r>
          </a:p>
          <a:p>
            <a:r>
              <a:rPr lang="sr-Cyrl-RS" sz="2400" dirty="0">
                <a:latin typeface="+mj-lt"/>
              </a:rPr>
              <a:t> </a:t>
            </a:r>
            <a:r>
              <a:rPr lang="sr-Cyrl-RS" sz="2400" dirty="0" smtClean="0">
                <a:latin typeface="+mj-lt"/>
              </a:rPr>
              <a:t>  </a:t>
            </a:r>
          </a:p>
          <a:p>
            <a:r>
              <a:rPr lang="sr-Cyrl-RS" sz="2400" dirty="0" smtClean="0">
                <a:latin typeface="+mj-lt"/>
              </a:rPr>
              <a:t>5. Наведите и особине вука?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8903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263" y="351692"/>
            <a:ext cx="1100009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5400" b="1" u="sng" dirty="0" smtClean="0">
                <a:solidFill>
                  <a:srgbClr val="FF0000"/>
                </a:solidFill>
                <a:latin typeface="+mj-lt"/>
              </a:rPr>
              <a:t>Задаци за  самосталан рад:</a:t>
            </a:r>
          </a:p>
          <a:p>
            <a:r>
              <a:rPr lang="sr-Cyrl-RS" sz="3200" dirty="0" smtClean="0">
                <a:latin typeface="+mj-lt"/>
              </a:rPr>
              <a:t>1</a:t>
            </a:r>
            <a:r>
              <a:rPr lang="sr-Cyrl-RS" sz="4400" dirty="0" smtClean="0">
                <a:latin typeface="+mj-lt"/>
              </a:rPr>
              <a:t>. </a:t>
            </a:r>
            <a:r>
              <a:rPr lang="sr-Cyrl-RS" sz="3200" dirty="0" smtClean="0">
                <a:latin typeface="+mj-lt"/>
              </a:rPr>
              <a:t>Направи свој цртани филм!!! „Оптичка илузија“.</a:t>
            </a:r>
          </a:p>
          <a:p>
            <a:endParaRPr lang="sr-Cyrl-RS" sz="3200" dirty="0" smtClean="0"/>
          </a:p>
          <a:p>
            <a:r>
              <a:rPr lang="sr-Cyrl-RS" sz="3200" dirty="0" smtClean="0">
                <a:latin typeface="+mj-lt"/>
              </a:rPr>
              <a:t>Са једне стране картона нацртати празан кавез, а са друге стране картона птицу.</a:t>
            </a:r>
          </a:p>
          <a:p>
            <a:endParaRPr lang="sr-Cyrl-RS" sz="3200" dirty="0" smtClean="0">
              <a:latin typeface="+mj-lt"/>
            </a:endParaRPr>
          </a:p>
          <a:p>
            <a:endParaRPr lang="sr-Cyrl-RS" sz="3200" dirty="0" smtClean="0">
              <a:latin typeface="+mj-lt"/>
            </a:endParaRPr>
          </a:p>
          <a:p>
            <a:r>
              <a:rPr lang="sr-Cyrl-RS" sz="3200" dirty="0" smtClean="0">
                <a:latin typeface="+mj-lt"/>
              </a:rPr>
              <a:t>Картон окачити на канап или  залијепити на дрвену палицу..</a:t>
            </a:r>
          </a:p>
          <a:p>
            <a:r>
              <a:rPr lang="sr-Cyrl-RS" sz="3200" dirty="0" smtClean="0">
                <a:latin typeface="+mj-lt"/>
              </a:rPr>
              <a:t>Завртјети у једном правцу и пустити. </a:t>
            </a:r>
          </a:p>
          <a:p>
            <a:endParaRPr lang="sr-Cyrl-RS" sz="3200" dirty="0">
              <a:latin typeface="Arial Black" pitchFamily="34" charset="0"/>
            </a:endParaRPr>
          </a:p>
          <a:p>
            <a:endParaRPr lang="sr-Cyrl-RS" sz="3200" dirty="0" smtClean="0">
              <a:latin typeface="Arial Black" pitchFamily="34" charset="0"/>
            </a:endParaRPr>
          </a:p>
          <a:p>
            <a:endParaRPr lang="sr-Cyrl-RS" sz="3200" dirty="0" smtClean="0"/>
          </a:p>
          <a:p>
            <a:endParaRPr lang="en-US" sz="3200" dirty="0"/>
          </a:p>
        </p:txBody>
      </p:sp>
      <p:pic>
        <p:nvPicPr>
          <p:cNvPr id="3" name="Picture 2" descr="opticka iluzij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1796" y="2952750"/>
            <a:ext cx="3541835" cy="1302727"/>
          </a:xfrm>
          <a:prstGeom prst="rect">
            <a:avLst/>
          </a:prstGeom>
        </p:spPr>
      </p:pic>
      <p:pic>
        <p:nvPicPr>
          <p:cNvPr id="4" name="Picture 3" descr="opticka iluzija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80435" y="5044587"/>
            <a:ext cx="20955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427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204</TotalTime>
  <Words>188</Words>
  <Application>Microsoft Office PowerPoint</Application>
  <PresentationFormat>Custom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 sarajlic</dc:creator>
  <cp:lastModifiedBy>Gordana Popadic</cp:lastModifiedBy>
  <cp:revision>24</cp:revision>
  <dcterms:created xsi:type="dcterms:W3CDTF">2020-12-06T11:16:13Z</dcterms:created>
  <dcterms:modified xsi:type="dcterms:W3CDTF">2020-12-11T13:28:32Z</dcterms:modified>
</cp:coreProperties>
</file>