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B2B5D-265D-41AB-AB16-6A4FB7C5456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D7152-84F4-4C34-B801-5D6720A72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D7152-84F4-4C34-B801-5D6720A728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D7152-84F4-4C34-B801-5D6720A7280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D7152-84F4-4C34-B801-5D6720A728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056EC-9F89-482F-9EA7-D1A456512AFA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33B1-AAFA-4081-B465-C5B55B5DA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473"/>
            <a:ext cx="9144000" cy="6857999"/>
          </a:xfrm>
          <a:solidFill>
            <a:srgbClr val="003300"/>
          </a:solidFill>
        </p:spPr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НЕПРОМЈЕНЉИВОСТ КОЛИЧНИКА И ПРИМЈЕНА</a:t>
            </a:r>
            <a:endParaRPr lang="en-US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1371600" y="6072206"/>
            <a:ext cx="7772400" cy="571504"/>
          </a:xfrm>
        </p:spPr>
        <p:txBody>
          <a:bodyPr>
            <a:normAutofit lnSpcReduction="10000"/>
          </a:bodyPr>
          <a:lstStyle/>
          <a:p>
            <a:pPr algn="r"/>
            <a:r>
              <a:rPr lang="sr-Cyrl-CS" dirty="0" smtClean="0">
                <a:solidFill>
                  <a:schemeClr val="bg1"/>
                </a:solidFill>
              </a:rPr>
              <a:t>Утврђивање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466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chemeClr val="bg1"/>
                </a:solidFill>
              </a:rPr>
              <a:t>Математика</a:t>
            </a:r>
            <a:endParaRPr lang="sr-Cyrl-B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3300"/>
          </a:solidFill>
        </p:spPr>
        <p:txBody>
          <a:bodyPr>
            <a:normAutofit/>
          </a:bodyPr>
          <a:lstStyle/>
          <a:p>
            <a:pPr algn="l"/>
            <a:r>
              <a:rPr lang="sr-Cyrl-C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    </a:t>
            </a:r>
            <a:r>
              <a:rPr lang="sr-Cyrl-CS" sz="32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Да поновимо:</a:t>
            </a:r>
            <a:endParaRPr lang="en-US" sz="32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solidFill>
            <a:srgbClr val="00330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Cyrl-CS" dirty="0" smtClean="0">
                <a:solidFill>
                  <a:schemeClr val="bg1"/>
                </a:solidFill>
              </a:rPr>
              <a:t> Ако се дјељеник и дјелилац повећају или умање исти број пута, количник остаје исти.</a:t>
            </a:r>
          </a:p>
          <a:p>
            <a:pPr>
              <a:buFont typeface="Wingdings" pitchFamily="2" charset="2"/>
              <a:buChar char="Ø"/>
            </a:pPr>
            <a:endParaRPr lang="sr-Cyrl-CS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420 : 70 = 6</a:t>
            </a:r>
          </a:p>
          <a:p>
            <a:pPr algn="ctr"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(420 : 7) : (70 : 7) = 60 : 10 = 6</a:t>
            </a:r>
          </a:p>
          <a:p>
            <a:pPr algn="ctr">
              <a:buNone/>
            </a:pPr>
            <a:endParaRPr lang="sr-Cyrl-CS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64 : 4 = 16</a:t>
            </a:r>
          </a:p>
          <a:p>
            <a:pPr algn="ctr"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(64   4) : (4   4) = 256 : 16 = 16           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2786050" y="5500702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000496" y="5500702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3300"/>
          </a:solidFill>
        </p:spPr>
        <p:txBody>
          <a:bodyPr>
            <a:normAutofit/>
          </a:bodyPr>
          <a:lstStyle/>
          <a:p>
            <a:pPr algn="l"/>
            <a:r>
              <a:rPr lang="sr-Cyrl-CS" sz="3200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   Примјери:</a:t>
            </a:r>
            <a:endParaRPr lang="en-US" sz="32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r>
              <a:rPr lang="sr-Cyrl-CS" dirty="0" smtClean="0"/>
              <a:t>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1.</a:t>
            </a:r>
            <a:r>
              <a:rPr lang="sr-Cyrl-CS" dirty="0" smtClean="0">
                <a:solidFill>
                  <a:schemeClr val="bg1"/>
                </a:solidFill>
              </a:rPr>
              <a:t> Дјељеник је смањен 12 пута. Шта треба урадити са дјелиоцем, а да при томе количник остане непромијењен? Заокружи слово испред тачног одговора: 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sr-Cyrl-C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а)</a:t>
            </a:r>
            <a:r>
              <a:rPr lang="sr-Cyrl-CS" dirty="0" smtClean="0">
                <a:solidFill>
                  <a:schemeClr val="bg1"/>
                </a:solidFill>
              </a:rPr>
              <a:t> смањити за 12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б)</a:t>
            </a:r>
            <a:r>
              <a:rPr lang="sr-Cyrl-CS" dirty="0" smtClean="0">
                <a:solidFill>
                  <a:schemeClr val="bg1"/>
                </a:solidFill>
              </a:rPr>
              <a:t> повећати 12 пута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в)</a:t>
            </a:r>
            <a:r>
              <a:rPr lang="sr-Cyrl-CS" dirty="0" smtClean="0">
                <a:solidFill>
                  <a:schemeClr val="bg1"/>
                </a:solidFill>
              </a:rPr>
              <a:t> повећати за 12 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г)</a:t>
            </a:r>
            <a:r>
              <a:rPr lang="sr-Cyrl-CS" dirty="0" smtClean="0">
                <a:solidFill>
                  <a:schemeClr val="bg1"/>
                </a:solidFill>
              </a:rPr>
              <a:t> смањити 12 пута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214282" y="5643578"/>
            <a:ext cx="500066" cy="50006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2.</a:t>
            </a:r>
            <a:r>
              <a:rPr lang="sr-Cyrl-CS" dirty="0" smtClean="0">
                <a:solidFill>
                  <a:schemeClr val="bg1"/>
                </a:solidFill>
              </a:rPr>
              <a:t> Не извршавајући дијељење, упиши знак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&lt; </a:t>
            </a:r>
            <a:r>
              <a:rPr lang="sr-Cyrl-CS" dirty="0" smtClean="0">
                <a:solidFill>
                  <a:schemeClr val="bg1"/>
                </a:solidFill>
              </a:rPr>
              <a:t>или 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sr-Cyrl-CS" dirty="0" smtClean="0">
                <a:solidFill>
                  <a:schemeClr val="bg1"/>
                </a:solidFill>
              </a:rPr>
              <a:t> :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sr-Cyrl-C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   </a:t>
            </a:r>
          </a:p>
          <a:p>
            <a:pPr algn="ctr"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156 : 12   </a:t>
            </a:r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sr-Cyrl-CS" b="1" dirty="0" smtClean="0">
                <a:solidFill>
                  <a:schemeClr val="bg1"/>
                </a:solidFill>
              </a:rPr>
              <a:t>   156 : 13                 144: 12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sr-Cyrl-CS" b="1" dirty="0" smtClean="0">
                <a:solidFill>
                  <a:schemeClr val="bg1"/>
                </a:solidFill>
              </a:rPr>
              <a:t>  </a:t>
            </a:r>
            <a:r>
              <a:rPr lang="en-US" b="1" dirty="0" smtClean="0">
                <a:solidFill>
                  <a:schemeClr val="bg1"/>
                </a:solidFill>
              </a:rPr>
              <a:t>&lt;</a:t>
            </a:r>
            <a:r>
              <a:rPr lang="sr-Cyrl-CS" b="1" dirty="0" smtClean="0">
                <a:solidFill>
                  <a:schemeClr val="bg1"/>
                </a:solidFill>
              </a:rPr>
              <a:t>  156 : 12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None/>
            </a:pPr>
            <a:endParaRPr lang="sr-Cyrl-CS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720 : 9  </a:t>
            </a:r>
            <a:r>
              <a:rPr lang="en-US" b="1" dirty="0">
                <a:solidFill>
                  <a:schemeClr val="bg1"/>
                </a:solidFill>
              </a:rPr>
              <a:t>&lt;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sr-Cyrl-CS" b="1" dirty="0" smtClean="0">
                <a:solidFill>
                  <a:schemeClr val="bg1"/>
                </a:solidFill>
              </a:rPr>
              <a:t>720 : 8           </a:t>
            </a:r>
            <a:r>
              <a:rPr lang="en-US" b="1" dirty="0" smtClean="0">
                <a:solidFill>
                  <a:schemeClr val="bg1"/>
                </a:solidFill>
              </a:rPr>
              <a:t>       </a:t>
            </a:r>
            <a:r>
              <a:rPr lang="sr-Cyrl-CS" b="1" dirty="0" smtClean="0">
                <a:solidFill>
                  <a:schemeClr val="bg1"/>
                </a:solidFill>
              </a:rPr>
              <a:t>   </a:t>
            </a:r>
            <a:r>
              <a:rPr lang="en-US" b="1" dirty="0" smtClean="0">
                <a:solidFill>
                  <a:schemeClr val="bg1"/>
                </a:solidFill>
              </a:rPr>
              <a:t>924 : 12   &lt;   924 : 11</a:t>
            </a:r>
            <a:r>
              <a:rPr lang="sr-Cyrl-CS" b="1" dirty="0" smtClean="0">
                <a:solidFill>
                  <a:schemeClr val="bg1"/>
                </a:solidFill>
              </a:rPr>
              <a:t>         </a:t>
            </a:r>
            <a:endParaRPr lang="en-US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8794" y="3000372"/>
            <a:ext cx="50006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6578" y="4214818"/>
            <a:ext cx="50006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43042" y="4214818"/>
            <a:ext cx="50006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6578" y="3000372"/>
            <a:ext cx="50006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3.</a:t>
            </a:r>
            <a:r>
              <a:rPr lang="sr-Cyrl-CS" dirty="0" smtClean="0">
                <a:solidFill>
                  <a:schemeClr val="bg1"/>
                </a:solidFill>
              </a:rPr>
              <a:t> Користећи својство непромјенљивости количника израчунај на најлакши начин: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 </a:t>
            </a:r>
            <a:r>
              <a:rPr lang="sr-Cyrl-CS" b="1" dirty="0" smtClean="0">
                <a:solidFill>
                  <a:schemeClr val="bg1"/>
                </a:solidFill>
              </a:rPr>
              <a:t>а) </a:t>
            </a:r>
            <a:r>
              <a:rPr lang="sr-Cyrl-CS" sz="2700" b="1" dirty="0" smtClean="0">
                <a:solidFill>
                  <a:schemeClr val="bg1"/>
                </a:solidFill>
              </a:rPr>
              <a:t>41 350 : 50 = ( 41 350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2700" b="1" dirty="0" smtClean="0">
                <a:solidFill>
                  <a:schemeClr val="bg1"/>
                </a:solidFill>
              </a:rPr>
              <a:t> </a:t>
            </a:r>
            <a:r>
              <a:rPr lang="sr-Cyrl-CS" sz="2700" b="1" dirty="0" smtClean="0">
                <a:solidFill>
                  <a:schemeClr val="bg1"/>
                </a:solidFill>
              </a:rPr>
              <a:t>2) : (50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1600" b="1" dirty="0" smtClean="0">
                <a:solidFill>
                  <a:schemeClr val="bg1"/>
                </a:solidFill>
              </a:rPr>
              <a:t> </a:t>
            </a:r>
            <a:r>
              <a:rPr lang="sr-Cyrl-CS" sz="2700" b="1" dirty="0" smtClean="0">
                <a:solidFill>
                  <a:schemeClr val="bg1"/>
                </a:solidFill>
              </a:rPr>
              <a:t>2) = 82 700 : 100 = 827</a:t>
            </a:r>
          </a:p>
          <a:p>
            <a:pPr>
              <a:buNone/>
            </a:pPr>
            <a:endParaRPr lang="sr-Cyrl-CS" sz="27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sz="2700" b="1" dirty="0" smtClean="0">
                <a:solidFill>
                  <a:schemeClr val="bg1"/>
                </a:solidFill>
              </a:rPr>
              <a:t>      б) 16 200 : 25 = (16 200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2700" b="1" dirty="0" smtClean="0">
                <a:solidFill>
                  <a:schemeClr val="bg1"/>
                </a:solidFill>
              </a:rPr>
              <a:t> </a:t>
            </a:r>
            <a:r>
              <a:rPr lang="sr-Cyrl-CS" sz="2700" b="1" dirty="0" smtClean="0">
                <a:solidFill>
                  <a:schemeClr val="bg1"/>
                </a:solidFill>
              </a:rPr>
              <a:t>4) : </a:t>
            </a:r>
            <a:r>
              <a:rPr lang="sr-Cyrl-CS" sz="2700" b="1" dirty="0" smtClean="0">
                <a:solidFill>
                  <a:schemeClr val="bg1"/>
                </a:solidFill>
              </a:rPr>
              <a:t>(25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1600" b="1" dirty="0" smtClean="0">
                <a:solidFill>
                  <a:schemeClr val="bg1"/>
                </a:solidFill>
              </a:rPr>
              <a:t> </a:t>
            </a:r>
            <a:r>
              <a:rPr lang="sr-Cyrl-CS" sz="2700" b="1" dirty="0" smtClean="0">
                <a:solidFill>
                  <a:schemeClr val="bg1"/>
                </a:solidFill>
              </a:rPr>
              <a:t>4) = 64 800 : 100 = 648</a:t>
            </a:r>
          </a:p>
          <a:p>
            <a:pPr>
              <a:buNone/>
            </a:pPr>
            <a:endParaRPr lang="sr-Cyrl-CS" sz="27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sz="2700" b="1" dirty="0" smtClean="0">
                <a:solidFill>
                  <a:schemeClr val="bg1"/>
                </a:solidFill>
              </a:rPr>
              <a:t>       в) 4 625 : 125 = (4 625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1600" b="1" dirty="0" smtClean="0">
                <a:solidFill>
                  <a:schemeClr val="bg1"/>
                </a:solidFill>
              </a:rPr>
              <a:t> </a:t>
            </a:r>
            <a:r>
              <a:rPr lang="sr-Cyrl-CS" sz="2700" b="1" dirty="0" smtClean="0">
                <a:solidFill>
                  <a:schemeClr val="bg1"/>
                </a:solidFill>
              </a:rPr>
              <a:t>8) : (125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2700" b="1" dirty="0" smtClean="0">
                <a:solidFill>
                  <a:schemeClr val="bg1"/>
                </a:solidFill>
              </a:rPr>
              <a:t> </a:t>
            </a:r>
            <a:r>
              <a:rPr lang="sr-Cyrl-CS" sz="2700" b="1" dirty="0" smtClean="0">
                <a:solidFill>
                  <a:schemeClr val="bg1"/>
                </a:solidFill>
              </a:rPr>
              <a:t>8) = 37 000 : 1 000 = 37 </a:t>
            </a:r>
            <a:r>
              <a:rPr lang="en-US" sz="2700" b="1" dirty="0" smtClean="0">
                <a:solidFill>
                  <a:schemeClr val="bg1"/>
                </a:solidFill>
              </a:rPr>
              <a:t> 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3300"/>
          </a:solidFill>
        </p:spPr>
        <p:txBody>
          <a:bodyPr>
            <a:normAutofit/>
          </a:bodyPr>
          <a:lstStyle/>
          <a:p>
            <a:r>
              <a:rPr lang="sr-Cyrl-CS" sz="3200" b="1" u="sng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Задаци за самосталан рад:</a:t>
            </a:r>
            <a:endParaRPr lang="en-US" sz="3200" b="1" u="sng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r>
              <a:rPr lang="sr-Cyrl-CS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1.</a:t>
            </a:r>
            <a:r>
              <a:rPr lang="sr-Cyrl-CS" dirty="0" smtClean="0">
                <a:solidFill>
                  <a:schemeClr val="bg1"/>
                </a:solidFill>
              </a:rPr>
              <a:t> Користећи својство сталности количника, израчунај</a:t>
            </a:r>
            <a:r>
              <a:rPr lang="sr-Latn-CS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на најлакши начин:</a:t>
            </a:r>
          </a:p>
          <a:p>
            <a:pPr>
              <a:buNone/>
            </a:pPr>
            <a:endParaRPr lang="sr-Cyrl-C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а)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12 400 : 25 =</a:t>
            </a:r>
            <a:r>
              <a:rPr lang="en-US" dirty="0" smtClean="0">
                <a:solidFill>
                  <a:schemeClr val="bg1"/>
                </a:solidFill>
              </a:rPr>
              <a:t>________________________        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б)</a:t>
            </a:r>
            <a:r>
              <a:rPr lang="sr-Cyrl-CS" dirty="0" smtClean="0">
                <a:solidFill>
                  <a:schemeClr val="bg1"/>
                </a:solidFill>
              </a:rPr>
              <a:t> 32 250 : 125 = </a:t>
            </a:r>
            <a:r>
              <a:rPr lang="en-US" dirty="0" smtClean="0">
                <a:solidFill>
                  <a:schemeClr val="bg1"/>
                </a:solidFill>
              </a:rPr>
              <a:t>_______________________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sr-Cyrl-CS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в) </a:t>
            </a:r>
            <a:r>
              <a:rPr lang="sr-Cyrl-CS" dirty="0" smtClean="0">
                <a:solidFill>
                  <a:schemeClr val="bg1"/>
                </a:solidFill>
              </a:rPr>
              <a:t>126 500 : 500 = </a:t>
            </a:r>
            <a:r>
              <a:rPr lang="en-US" dirty="0" smtClean="0">
                <a:solidFill>
                  <a:schemeClr val="bg1"/>
                </a:solidFill>
              </a:rPr>
              <a:t>______________________   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r>
              <a:rPr lang="sr-Cyrl-CS" dirty="0" smtClean="0"/>
              <a:t>  </a:t>
            </a: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  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2.</a:t>
            </a:r>
            <a:r>
              <a:rPr lang="sr-Cyrl-CS" dirty="0" smtClean="0">
                <a:solidFill>
                  <a:schemeClr val="bg1"/>
                </a:solidFill>
              </a:rPr>
              <a:t> Ако је а : б = в, тада је (а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100) : (б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1600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100)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sr-Cyrl-CS" dirty="0" smtClean="0">
                <a:solidFill>
                  <a:schemeClr val="bg1"/>
                </a:solidFill>
              </a:rPr>
              <a:t>једнако </a:t>
            </a:r>
            <a:r>
              <a:rPr lang="sr-Cyrl-CS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а)</a:t>
            </a:r>
            <a:r>
              <a:rPr lang="sr-Cyrl-CS" dirty="0" smtClean="0">
                <a:solidFill>
                  <a:schemeClr val="bg1"/>
                </a:solidFill>
              </a:rPr>
              <a:t> в </a:t>
            </a:r>
            <a:r>
              <a:rPr lang="sr-Cyrl-CS" dirty="0" smtClean="0">
                <a:solidFill>
                  <a:prstClr val="white"/>
                </a:solidFill>
              </a:rPr>
              <a:t>·</a:t>
            </a:r>
            <a:r>
              <a:rPr lang="sr-Cyrl-CS" sz="1600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100       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б)</a:t>
            </a:r>
            <a:r>
              <a:rPr lang="sr-Cyrl-CS" dirty="0" smtClean="0">
                <a:solidFill>
                  <a:schemeClr val="bg1"/>
                </a:solidFill>
              </a:rPr>
              <a:t> в : 100    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в)</a:t>
            </a:r>
            <a:r>
              <a:rPr lang="sr-Cyrl-CS" dirty="0" smtClean="0">
                <a:solidFill>
                  <a:schemeClr val="bg1"/>
                </a:solidFill>
              </a:rPr>
              <a:t> в    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г)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sr-Cyrl-CS" smtClean="0">
                <a:solidFill>
                  <a:schemeClr val="bg1"/>
                </a:solidFill>
              </a:rPr>
              <a:t>в </a:t>
            </a:r>
            <a:r>
              <a:rPr lang="sr-Cyrl-CS" smtClean="0">
                <a:solidFill>
                  <a:prstClr val="white"/>
                </a:solidFill>
              </a:rPr>
              <a:t>·</a:t>
            </a:r>
            <a:r>
              <a:rPr lang="sr-Cyrl-CS" sz="160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200</a:t>
            </a: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  Заокружи слово испред тачног одговора. Које својство количника је овдје примијењено 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375</Words>
  <Application>Microsoft Office PowerPoint</Application>
  <PresentationFormat>On-screen Show (4:3)</PresentationFormat>
  <Paragraphs>50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НЕПРОМЈЕНЉИВОСТ КОЛИЧНИКА И ПРИМЈЕНА</vt:lpstr>
      <vt:lpstr>      Да поновимо:</vt:lpstr>
      <vt:lpstr>     Примјери:</vt:lpstr>
      <vt:lpstr>Slide 4</vt:lpstr>
      <vt:lpstr>Slide 5</vt:lpstr>
      <vt:lpstr>Задаци за самосталан рад:</vt:lpstr>
      <vt:lpstr>Slide 7</vt:lpstr>
    </vt:vector>
  </TitlesOfParts>
  <Company>MP-CORP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НЕПРОМЈЕНЉИВОСТ КОЛИЧНИКА И ПРИМЈЕНА</dc:title>
  <dc:creator>MP</dc:creator>
  <cp:lastModifiedBy>user</cp:lastModifiedBy>
  <cp:revision>16</cp:revision>
  <dcterms:created xsi:type="dcterms:W3CDTF">2020-03-30T20:13:19Z</dcterms:created>
  <dcterms:modified xsi:type="dcterms:W3CDTF">2020-04-29T17:16:50Z</dcterms:modified>
</cp:coreProperties>
</file>