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6" r:id="rId11"/>
  </p:sldIdLst>
  <p:sldSz cx="12161838" cy="6858000"/>
  <p:notesSz cx="6858000" cy="9144000"/>
  <p:defaultTextStyle>
    <a:defPPr>
      <a:defRPr lang="en-US"/>
    </a:defPPr>
    <a:lvl1pPr marL="0" algn="l" defTabSz="1125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2551" algn="l" defTabSz="1125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5101" algn="l" defTabSz="1125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7652" algn="l" defTabSz="1125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0202" algn="l" defTabSz="1125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12753" algn="l" defTabSz="1125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75304" algn="l" defTabSz="1125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37853" algn="l" defTabSz="1125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00404" algn="l" defTabSz="1125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00"/>
    <a:srgbClr val="C09200"/>
    <a:srgbClr val="99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46" autoAdjust="0"/>
    <p:restoredTop sz="94660"/>
  </p:normalViewPr>
  <p:slideViewPr>
    <p:cSldViewPr>
      <p:cViewPr>
        <p:scale>
          <a:sx n="62" d="100"/>
          <a:sy n="62" d="100"/>
        </p:scale>
        <p:origin x="-348" y="-240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29CC7-6FA0-475B-AB64-CBDB6454B5C8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F2C9B-9366-4B5A-A8F6-5537C87FA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1251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62551" algn="l" defTabSz="11251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25101" algn="l" defTabSz="11251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87652" algn="l" defTabSz="11251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250202" algn="l" defTabSz="11251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812753" algn="l" defTabSz="11251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375304" algn="l" defTabSz="11251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937853" algn="l" defTabSz="11251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500404" algn="l" defTabSz="11251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080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F2C9B-9366-4B5A-A8F6-5537C87FAE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9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7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5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0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41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41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2"/>
            <a:ext cx="10337562" cy="1362074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5"/>
            <a:ext cx="10337562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6255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510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876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502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127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37530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9378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0040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5"/>
            <a:ext cx="5373591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2551" indent="0">
              <a:buNone/>
              <a:defRPr sz="2400" b="1"/>
            </a:lvl2pPr>
            <a:lvl3pPr marL="1125101" indent="0">
              <a:buNone/>
              <a:defRPr sz="2200" b="1"/>
            </a:lvl3pPr>
            <a:lvl4pPr marL="1687652" indent="0">
              <a:buNone/>
              <a:defRPr sz="1900" b="1"/>
            </a:lvl4pPr>
            <a:lvl5pPr marL="2250202" indent="0">
              <a:buNone/>
              <a:defRPr sz="1900" b="1"/>
            </a:lvl5pPr>
            <a:lvl6pPr marL="2812753" indent="0">
              <a:buNone/>
              <a:defRPr sz="1900" b="1"/>
            </a:lvl6pPr>
            <a:lvl7pPr marL="3375304" indent="0">
              <a:buNone/>
              <a:defRPr sz="1900" b="1"/>
            </a:lvl7pPr>
            <a:lvl8pPr marL="3937853" indent="0">
              <a:buNone/>
              <a:defRPr sz="1900" b="1"/>
            </a:lvl8pPr>
            <a:lvl9pPr marL="450040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52" y="1535115"/>
            <a:ext cx="5375701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2551" indent="0">
              <a:buNone/>
              <a:defRPr sz="2400" b="1"/>
            </a:lvl2pPr>
            <a:lvl3pPr marL="1125101" indent="0">
              <a:buNone/>
              <a:defRPr sz="2200" b="1"/>
            </a:lvl3pPr>
            <a:lvl4pPr marL="1687652" indent="0">
              <a:buNone/>
              <a:defRPr sz="1900" b="1"/>
            </a:lvl4pPr>
            <a:lvl5pPr marL="2250202" indent="0">
              <a:buNone/>
              <a:defRPr sz="1900" b="1"/>
            </a:lvl5pPr>
            <a:lvl6pPr marL="2812753" indent="0">
              <a:buNone/>
              <a:defRPr sz="1900" b="1"/>
            </a:lvl6pPr>
            <a:lvl7pPr marL="3375304" indent="0">
              <a:buNone/>
              <a:defRPr sz="1900" b="1"/>
            </a:lvl7pPr>
            <a:lvl8pPr marL="3937853" indent="0">
              <a:buNone/>
              <a:defRPr sz="1900" b="1"/>
            </a:lvl8pPr>
            <a:lvl9pPr marL="450040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52" y="2174875"/>
            <a:ext cx="5375701" cy="39512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8" y="273051"/>
            <a:ext cx="4001161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2" y="273053"/>
            <a:ext cx="6798805" cy="5853113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8" y="1435103"/>
            <a:ext cx="4001161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62551" indent="0">
              <a:buNone/>
              <a:defRPr sz="1400"/>
            </a:lvl2pPr>
            <a:lvl3pPr marL="1125101" indent="0">
              <a:buNone/>
              <a:defRPr sz="1200"/>
            </a:lvl3pPr>
            <a:lvl4pPr marL="1687652" indent="0">
              <a:buNone/>
              <a:defRPr sz="1200"/>
            </a:lvl4pPr>
            <a:lvl5pPr marL="2250202" indent="0">
              <a:buNone/>
              <a:defRPr sz="1200"/>
            </a:lvl5pPr>
            <a:lvl6pPr marL="2812753" indent="0">
              <a:buNone/>
              <a:defRPr sz="1200"/>
            </a:lvl6pPr>
            <a:lvl7pPr marL="3375304" indent="0">
              <a:buNone/>
              <a:defRPr sz="1200"/>
            </a:lvl7pPr>
            <a:lvl8pPr marL="3937853" indent="0">
              <a:buNone/>
              <a:defRPr sz="1200"/>
            </a:lvl8pPr>
            <a:lvl9pPr marL="4500404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1"/>
            <a:ext cx="7297103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4000"/>
            </a:lvl1pPr>
            <a:lvl2pPr marL="562551" indent="0">
              <a:buNone/>
              <a:defRPr sz="3300"/>
            </a:lvl2pPr>
            <a:lvl3pPr marL="1125101" indent="0">
              <a:buNone/>
              <a:defRPr sz="2900"/>
            </a:lvl3pPr>
            <a:lvl4pPr marL="1687652" indent="0">
              <a:buNone/>
              <a:defRPr sz="2400"/>
            </a:lvl4pPr>
            <a:lvl5pPr marL="2250202" indent="0">
              <a:buNone/>
              <a:defRPr sz="2400"/>
            </a:lvl5pPr>
            <a:lvl6pPr marL="2812753" indent="0">
              <a:buNone/>
              <a:defRPr sz="2400"/>
            </a:lvl6pPr>
            <a:lvl7pPr marL="3375304" indent="0">
              <a:buNone/>
              <a:defRPr sz="2400"/>
            </a:lvl7pPr>
            <a:lvl8pPr marL="3937853" indent="0">
              <a:buNone/>
              <a:defRPr sz="2400"/>
            </a:lvl8pPr>
            <a:lvl9pPr marL="4500404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41"/>
            <a:ext cx="7297103" cy="804863"/>
          </a:xfrm>
        </p:spPr>
        <p:txBody>
          <a:bodyPr/>
          <a:lstStyle>
            <a:lvl1pPr marL="0" indent="0">
              <a:buNone/>
              <a:defRPr sz="1800"/>
            </a:lvl1pPr>
            <a:lvl2pPr marL="562551" indent="0">
              <a:buNone/>
              <a:defRPr sz="1400"/>
            </a:lvl2pPr>
            <a:lvl3pPr marL="1125101" indent="0">
              <a:buNone/>
              <a:defRPr sz="1200"/>
            </a:lvl3pPr>
            <a:lvl4pPr marL="1687652" indent="0">
              <a:buNone/>
              <a:defRPr sz="1200"/>
            </a:lvl4pPr>
            <a:lvl5pPr marL="2250202" indent="0">
              <a:buNone/>
              <a:defRPr sz="1200"/>
            </a:lvl5pPr>
            <a:lvl6pPr marL="2812753" indent="0">
              <a:buNone/>
              <a:defRPr sz="1200"/>
            </a:lvl6pPr>
            <a:lvl7pPr marL="3375304" indent="0">
              <a:buNone/>
              <a:defRPr sz="1200"/>
            </a:lvl7pPr>
            <a:lvl8pPr marL="3937853" indent="0">
              <a:buNone/>
              <a:defRPr sz="1200"/>
            </a:lvl8pPr>
            <a:lvl9pPr marL="4500404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9"/>
            <a:ext cx="10945654" cy="1143000"/>
          </a:xfrm>
          <a:prstGeom prst="rect">
            <a:avLst/>
          </a:prstGeom>
        </p:spPr>
        <p:txBody>
          <a:bodyPr vert="horz" lIns="112509" tIns="56255" rIns="112509" bIns="562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112509" tIns="56255" rIns="112509" bIns="562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3"/>
            <a:ext cx="2837762" cy="365125"/>
          </a:xfrm>
          <a:prstGeom prst="rect">
            <a:avLst/>
          </a:prstGeom>
        </p:spPr>
        <p:txBody>
          <a:bodyPr vert="horz" lIns="112509" tIns="56255" rIns="112509" bIns="5625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54872-CB81-42E1-BC64-0AC3E977B18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3"/>
            <a:ext cx="3851249" cy="365125"/>
          </a:xfrm>
          <a:prstGeom prst="rect">
            <a:avLst/>
          </a:prstGeom>
        </p:spPr>
        <p:txBody>
          <a:bodyPr vert="horz" lIns="112509" tIns="56255" rIns="112509" bIns="5625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3"/>
            <a:ext cx="2837762" cy="365125"/>
          </a:xfrm>
          <a:prstGeom prst="rect">
            <a:avLst/>
          </a:prstGeom>
        </p:spPr>
        <p:txBody>
          <a:bodyPr vert="horz" lIns="112509" tIns="56255" rIns="112509" bIns="5625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F02CE-DC5A-43D1-94B0-54B06E831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510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1912" indent="-421912" algn="l" defTabSz="1125101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144" indent="-351594" algn="l" defTabSz="1125101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406377" indent="-281275" algn="l" defTabSz="1125101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68927" indent="-281275" algn="l" defTabSz="1125101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31478" indent="-281275" algn="l" defTabSz="1125101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94028" indent="-281275" algn="l" defTabSz="11251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579" indent="-281275" algn="l" defTabSz="11251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19130" indent="-281275" algn="l" defTabSz="11251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81679" indent="-281275" algn="l" defTabSz="112510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1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2551" algn="l" defTabSz="11251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5101" algn="l" defTabSz="11251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87652" algn="l" defTabSz="11251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0202" algn="l" defTabSz="11251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2753" algn="l" defTabSz="11251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75304" algn="l" defTabSz="11251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37853" algn="l" defTabSz="11251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00404" algn="l" defTabSz="112510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t="3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789" y="381006"/>
            <a:ext cx="10337562" cy="1470025"/>
          </a:xfrm>
          <a:noFill/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BA" sz="73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МАТЕМАТИКА</a:t>
            </a:r>
            <a:endParaRPr lang="en-US" sz="73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rder-design-with-children-reading-books-vector-18013184.jpg"/>
          <p:cNvPicPr>
            <a:picLocks noChangeAspect="1"/>
          </p:cNvPicPr>
          <p:nvPr/>
        </p:nvPicPr>
        <p:blipFill>
          <a:blip r:embed="rId2" cstate="print"/>
          <a:srcRect r="1050" b="8889"/>
          <a:stretch>
            <a:fillRect/>
          </a:stretch>
        </p:blipFill>
        <p:spPr>
          <a:xfrm>
            <a:off x="899319" y="-228600"/>
            <a:ext cx="982980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3519" y="1981200"/>
            <a:ext cx="510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ЗАДАЦИ ЗА САМОСТАЛАН РАД</a:t>
            </a:r>
          </a:p>
          <a:p>
            <a:pPr algn="ctr"/>
            <a:endParaRPr lang="sr-Cyrl-BA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Задаци у Р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r-Cyrl-B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дном </a:t>
            </a:r>
            <a:r>
              <a:rPr lang="sr-Cyrl-B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листу</a:t>
            </a:r>
          </a:p>
          <a:p>
            <a:pPr algn="ctr"/>
            <a:r>
              <a:rPr lang="sr-Cyrl-B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54. страна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51919" y="2286000"/>
            <a:ext cx="7094406" cy="1590936"/>
          </a:xfrm>
          <a:prstGeom prst="rect">
            <a:avLst/>
          </a:prstGeom>
          <a:noFill/>
        </p:spPr>
        <p:txBody>
          <a:bodyPr wrap="square" lIns="112509" tIns="56255" rIns="112509" bIns="56255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4800" b="1" dirty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Дијељење збира бројем</a:t>
            </a:r>
          </a:p>
          <a:p>
            <a:pPr algn="ctr"/>
            <a:r>
              <a:rPr lang="sr-Cyrl-BA" sz="4800" b="1" dirty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утврђивање</a:t>
            </a:r>
            <a:endParaRPr lang="en-US" sz="4800" b="1" dirty="0">
              <a:ln w="11430"/>
              <a:solidFill>
                <a:srgbClr val="99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66319" y="61555"/>
            <a:ext cx="5594445" cy="66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2509" tIns="56255" rIns="112509" bIns="5625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48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ДА ПОНОВИМО:</a:t>
            </a:r>
            <a:endParaRPr lang="en-US" sz="3600" b="1" dirty="0">
              <a:solidFill>
                <a:srgbClr val="004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85800"/>
            <a:ext cx="6932248" cy="54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2509" tIns="56255" rIns="112509" bIns="5625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48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1. </a:t>
            </a:r>
            <a:r>
              <a:rPr lang="en-US" sz="2800" b="1" dirty="0" err="1">
                <a:solidFill>
                  <a:srgbClr val="0048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Израчунај</a:t>
            </a:r>
            <a:r>
              <a:rPr lang="en-US" sz="2800" b="1" dirty="0">
                <a:solidFill>
                  <a:srgbClr val="0048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48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0048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48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два</a:t>
            </a:r>
            <a:r>
              <a:rPr lang="en-US" sz="2800" b="1" dirty="0">
                <a:solidFill>
                  <a:srgbClr val="0048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48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начина</a:t>
            </a:r>
            <a:r>
              <a:rPr lang="en-US" sz="2800" b="1" dirty="0">
                <a:solidFill>
                  <a:srgbClr val="0048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lang="en-US" sz="2800" b="1" dirty="0">
              <a:solidFill>
                <a:srgbClr val="004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519" y="1295400"/>
            <a:ext cx="1700376" cy="575274"/>
          </a:xfrm>
          <a:prstGeom prst="rect">
            <a:avLst/>
          </a:prstGeom>
        </p:spPr>
        <p:txBody>
          <a:bodyPr wrap="none" lIns="112509" tIns="56255" rIns="112509" bIns="56255">
            <a:spAutoFit/>
          </a:bodyPr>
          <a:lstStyle/>
          <a:p>
            <a:r>
              <a:rPr lang="en-US" sz="3000" b="1" dirty="0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(3+6):3=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519" y="1981200"/>
            <a:ext cx="1700376" cy="575274"/>
          </a:xfrm>
          <a:prstGeom prst="rect">
            <a:avLst/>
          </a:prstGeom>
        </p:spPr>
        <p:txBody>
          <a:bodyPr wrap="none" lIns="112509" tIns="56255" rIns="112509" bIns="56255">
            <a:spAutoFit/>
          </a:bodyPr>
          <a:lstStyle/>
          <a:p>
            <a:r>
              <a:rPr lang="en-US" sz="3000" b="1" dirty="0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(3+6):3=</a:t>
            </a:r>
          </a:p>
        </p:txBody>
      </p:sp>
      <p:sp>
        <p:nvSpPr>
          <p:cNvPr id="9" name="Rectangle 8"/>
          <p:cNvSpPr/>
          <p:nvPr/>
        </p:nvSpPr>
        <p:spPr>
          <a:xfrm>
            <a:off x="1966119" y="1295400"/>
            <a:ext cx="1326875" cy="575274"/>
          </a:xfrm>
          <a:prstGeom prst="rect">
            <a:avLst/>
          </a:prstGeom>
        </p:spPr>
        <p:txBody>
          <a:bodyPr wrap="none" lIns="112509" tIns="56255" rIns="112509" bIns="56255">
            <a:spAutoFit/>
          </a:bodyPr>
          <a:lstStyle/>
          <a:p>
            <a:r>
              <a:rPr lang="sr-Cyrl-BA" sz="3000" b="1" dirty="0" smtClean="0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9:3=3</a:t>
            </a:r>
            <a:endParaRPr lang="en-US" sz="3000" b="1" dirty="0">
              <a:solidFill>
                <a:srgbClr val="004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42319" y="1981200"/>
            <a:ext cx="2981174" cy="575274"/>
          </a:xfrm>
          <a:prstGeom prst="rect">
            <a:avLst/>
          </a:prstGeom>
        </p:spPr>
        <p:txBody>
          <a:bodyPr wrap="none" lIns="112509" tIns="56255" rIns="112509" bIns="56255">
            <a:spAutoFit/>
          </a:bodyPr>
          <a:lstStyle/>
          <a:p>
            <a:r>
              <a:rPr lang="en-US" sz="3000" b="1" dirty="0">
                <a:solidFill>
                  <a:srgbClr val="004800"/>
                </a:solidFill>
                <a:latin typeface="Arial" pitchFamily="34" charset="0"/>
                <a:cs typeface="Arial" pitchFamily="34" charset="0"/>
              </a:rPr>
              <a:t>3:3+6:3=1+2=3 </a:t>
            </a:r>
          </a:p>
        </p:txBody>
      </p:sp>
      <p:pic>
        <p:nvPicPr>
          <p:cNvPr id="18" name="Picture 17" descr="unnamed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0119" y="3733800"/>
            <a:ext cx="5339542" cy="3124200"/>
          </a:xfrm>
          <a:prstGeom prst="rect">
            <a:avLst/>
          </a:prstGeom>
        </p:spPr>
      </p:pic>
      <p:sp>
        <p:nvSpPr>
          <p:cNvPr id="19" name="Oval Callout 18"/>
          <p:cNvSpPr/>
          <p:nvPr/>
        </p:nvSpPr>
        <p:spPr>
          <a:xfrm>
            <a:off x="1" y="3657600"/>
            <a:ext cx="4175918" cy="2209800"/>
          </a:xfrm>
          <a:prstGeom prst="wedgeEllipseCallout">
            <a:avLst>
              <a:gd name="adj1" fmla="val 55289"/>
              <a:gd name="adj2" fmla="val 28977"/>
            </a:avLst>
          </a:prstGeom>
          <a:solidFill>
            <a:srgbClr val="0048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прво саберемо сабирке, а затим збир подијелимо бројем,</a:t>
            </a:r>
            <a:endParaRPr lang="sr-Cyrl-C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8290718" y="3505200"/>
            <a:ext cx="3871119" cy="2438400"/>
          </a:xfrm>
          <a:prstGeom prst="wedgeEllipseCallout">
            <a:avLst>
              <a:gd name="adj1" fmla="val -60059"/>
              <a:gd name="adj2" fmla="val 26618"/>
            </a:avLst>
          </a:prstGeom>
          <a:solidFill>
            <a:srgbClr val="0048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C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сваки сабирак подијелимо бројем, а затим добијене количнике саберемо.</a:t>
            </a:r>
            <a:endParaRPr kumimoji="0" lang="sr-Cyrl-C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61519" y="2819400"/>
            <a:ext cx="6080125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CS" sz="3200" b="1" i="0" u="none" strike="noStrike" cap="none" normalizeH="0" baseline="0" dirty="0" smtClean="0">
                <a:ln>
                  <a:noFill/>
                </a:ln>
                <a:solidFill>
                  <a:srgbClr val="0048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Збир можемо подијелити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48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CS" sz="3200" b="1" i="0" u="none" strike="noStrike" cap="none" normalizeH="0" baseline="0" dirty="0" smtClean="0">
                <a:ln>
                  <a:noFill/>
                </a:ln>
                <a:solidFill>
                  <a:srgbClr val="0048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бројем тако што:</a:t>
            </a:r>
            <a:endParaRPr kumimoji="0" lang="sr-Cyrl-CS" sz="3200" b="0" i="0" u="none" strike="noStrike" cap="none" normalizeH="0" baseline="0" dirty="0" smtClean="0">
              <a:ln>
                <a:noFill/>
              </a:ln>
              <a:solidFill>
                <a:srgbClr val="0048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9" grpId="0" animBg="1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0"/>
            <a:ext cx="12161838" cy="1406270"/>
          </a:xfrm>
          <a:prstGeom prst="rect">
            <a:avLst/>
          </a:prstGeom>
        </p:spPr>
        <p:txBody>
          <a:bodyPr wrap="square" lIns="112509" tIns="56255" rIns="112509" bIns="56255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2.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излет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је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кренуло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4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дјечака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и 6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дјевојчица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Сву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дјецу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треба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смјестити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у 2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комбија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тако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их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у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сваком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комбију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буде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једнак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број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Колико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ће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дјеце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бити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у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сваком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комбију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C:\Users\PC\AppData\Local\Microsoft\Windows\Temporary Internet Files\Content.IE5\CANN6MPX\bus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4162" y="3505200"/>
            <a:ext cx="5207676" cy="2349266"/>
          </a:xfrm>
          <a:prstGeom prst="rect">
            <a:avLst/>
          </a:prstGeom>
          <a:noFill/>
        </p:spPr>
      </p:pic>
      <p:pic>
        <p:nvPicPr>
          <p:cNvPr id="6" name="Picture 7" descr="C:\Users\PC\AppData\Local\Microsoft\Windows\Temporary Internet Files\Content.IE5\CANN6MPX\bus-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7719" y="2286000"/>
            <a:ext cx="4324209" cy="1950720"/>
          </a:xfrm>
          <a:prstGeom prst="rect">
            <a:avLst/>
          </a:prstGeom>
          <a:noFill/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65919" y="2971800"/>
            <a:ext cx="4077792" cy="62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043" tIns="58522" rIns="117043" bIns="58522" numCol="1" anchor="ctr" anchorCtr="0" compatLnSpc="1">
            <a:prstTxWarp prst="textNoShape">
              <a:avLst/>
            </a:prstTxWarp>
            <a:spAutoFit/>
          </a:bodyPr>
          <a:lstStyle/>
          <a:p>
            <a:pPr defTabSz="1170432" fontAlgn="base">
              <a:spcBef>
                <a:spcPct val="0"/>
              </a:spcBef>
              <a:spcAft>
                <a:spcPct val="0"/>
              </a:spcAft>
            </a:pPr>
            <a:r>
              <a:rPr lang="en-US" sz="33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(4+6):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2=10:2=5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65919" y="3886200"/>
            <a:ext cx="6080919" cy="67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043" tIns="58522" rIns="117043" bIns="58522" numCol="1" anchor="ctr" anchorCtr="0" compatLnSpc="1">
            <a:prstTxWarp prst="textNoShape">
              <a:avLst/>
            </a:prstTxWarp>
            <a:spAutoFit/>
          </a:bodyPr>
          <a:lstStyle/>
          <a:p>
            <a:pPr defTabSz="1170432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(4+6):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2=4:2+6:2=2+3=5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405395" y="5937276"/>
            <a:ext cx="8342524" cy="54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043" tIns="58522" rIns="117043" bIns="58522" numCol="1" anchor="ctr" anchorCtr="0" compatLnSpc="1">
            <a:prstTxWarp prst="textNoShape">
              <a:avLst/>
            </a:prstTxWarp>
            <a:spAutoFit/>
          </a:bodyPr>
          <a:lstStyle/>
          <a:p>
            <a:pPr defTabSz="1170432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сваком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комбију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ће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бити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 петоро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дјеце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6183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ЗАДАЦИ ЗА УТВРЂИВАЊЕ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Три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другарице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треба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подијеле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12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црвених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9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жутих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салвета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тако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свака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добије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једнак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број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Како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ће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дјевојчице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подијелити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салвете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Ријеши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задатак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два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начина</a:t>
            </a:r>
            <a:r>
              <a:rPr lang="sr-Cyrl-BA" sz="26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319" y="48768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0719" y="51816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3119" y="49530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51719" y="51054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27919" y="49530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80319" y="51054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432719" y="48768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61319" y="51816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89919" y="49530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042319" y="51816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47119" y="50292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99519" y="5334000"/>
            <a:ext cx="533400" cy="533400"/>
          </a:xfrm>
          <a:prstGeom prst="rect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23319" y="60198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C0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51919" y="6172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C0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880519" y="60198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C0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261519" y="62484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C0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413919" y="61722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C0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642519" y="6324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C0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718719" y="60198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C0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023519" y="63246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C0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252119" y="6248400"/>
            <a:ext cx="533400" cy="533400"/>
          </a:xfrm>
          <a:prstGeom prst="rect">
            <a:avLst/>
          </a:prstGeom>
          <a:solidFill>
            <a:srgbClr val="FFC000"/>
          </a:solidFill>
          <a:ln>
            <a:solidFill>
              <a:srgbClr val="C0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89719" y="2438400"/>
            <a:ext cx="2898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(12+9):3=21:3=7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5" name="Picture 54" descr="1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99919" y="3352800"/>
            <a:ext cx="1951137" cy="3505200"/>
          </a:xfrm>
          <a:prstGeom prst="rect">
            <a:avLst/>
          </a:prstGeom>
        </p:spPr>
      </p:pic>
      <p:pic>
        <p:nvPicPr>
          <p:cNvPr id="56" name="Picture 55" descr="11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8719" y="3803843"/>
            <a:ext cx="2362200" cy="3054157"/>
          </a:xfrm>
          <a:prstGeom prst="rect">
            <a:avLst/>
          </a:prstGeom>
        </p:spPr>
      </p:pic>
      <p:pic>
        <p:nvPicPr>
          <p:cNvPr id="57" name="Picture 56" descr="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19519" y="3732609"/>
            <a:ext cx="1600200" cy="3125391"/>
          </a:xfrm>
          <a:prstGeom prst="rect">
            <a:avLst/>
          </a:prstGeom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9719" y="3048000"/>
            <a:ext cx="533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(12+9):3=12:3+9:3=4+3=7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4343400"/>
            <a:ext cx="71477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Дјевојчице ће подијелити салвете 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тако </a:t>
            </a:r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што ће свака добити 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салвета.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54" grpId="0"/>
      <p:bldP spid="2054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066800"/>
            <a:ext cx="67667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Израчунај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два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начина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sr-Cyrl-B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+10):</a:t>
            </a:r>
            <a:r>
              <a:rPr kumimoji="0" lang="sr-Cyrl-B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8919" y="-228600"/>
            <a:ext cx="2743200" cy="2743200"/>
          </a:xfrm>
          <a:prstGeom prst="rect">
            <a:avLst/>
          </a:prstGeom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3763089"/>
            <a:ext cx="12161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Израчунај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начина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количник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збира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бројева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 и 15 и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броја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</a:t>
            </a:r>
            <a:r>
              <a:rPr kumimoji="0" lang="sr-Cyrl-B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42119" y="1752600"/>
            <a:ext cx="3261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Cyrl-B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+10):</a:t>
            </a:r>
            <a:r>
              <a:rPr kumimoji="0" lang="sr-Cyrl-B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=1</a:t>
            </a:r>
            <a:r>
              <a:rPr kumimoji="0" lang="sr-Cyrl-B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sr-Cyrl-B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  <a:r>
              <a:rPr kumimoji="0" lang="sr-Cyrl-B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42119" y="2057400"/>
            <a:ext cx="10972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sr-Cyrl-BA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+10):</a:t>
            </a:r>
            <a:r>
              <a:rPr kumimoji="0" lang="sr-Cyrl-BA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  <a:r>
              <a:rPr kumimoji="0" lang="sr-Cyrl-BA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6:2+10:2=3+5=8</a:t>
            </a: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42119" y="4572000"/>
            <a:ext cx="42521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(3+15):3=18:3=6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42119" y="54102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(3+15):3=3:3+15:3=1+5=6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d8b99de5a8ab690306b089f534e5a12_mom-baking-cookies-clipart_612-612.jpeg"/>
          <p:cNvPicPr/>
          <p:nvPr/>
        </p:nvPicPr>
        <p:blipFill>
          <a:blip r:embed="rId3" cstate="print"/>
          <a:srcRect r="70425" b="55229"/>
          <a:stretch>
            <a:fillRect/>
          </a:stretch>
        </p:blipFill>
        <p:spPr>
          <a:xfrm>
            <a:off x="0" y="0"/>
            <a:ext cx="12161838" cy="6858000"/>
          </a:xfrm>
          <a:prstGeom prst="rect">
            <a:avLst/>
          </a:prstGeom>
        </p:spPr>
      </p:pic>
      <p:pic>
        <p:nvPicPr>
          <p:cNvPr id="5" name="Picture 4" descr="9d8b99de5a8ab690306b089f534e5a12_mom-baking-cookies-clipart_612-61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37538" y="2933700"/>
            <a:ext cx="3924300" cy="392430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3519" y="152400"/>
            <a:ext cx="11125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BA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Мама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је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тацну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ставила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8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колача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а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бака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је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додала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још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sr-Cyrl-BA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колача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Како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су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брат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сестра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подијелили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колаче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свако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њих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двоје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добио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једнак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број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колача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5b155b11a6fe73c6525fd8f7ea21582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105610"/>
            <a:ext cx="2830750" cy="2752390"/>
          </a:xfrm>
          <a:prstGeom prst="rect">
            <a:avLst/>
          </a:prstGeom>
        </p:spPr>
      </p:pic>
      <p:pic>
        <p:nvPicPr>
          <p:cNvPr id="21507" name="Picture 3" descr="C:\Users\PC\AppData\Local\Microsoft\Windows\Temporary Internet Files\Content.IE5\HZZ31C6B\768px-Blue_question_mark_(italic)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319" y="3124200"/>
            <a:ext cx="1143000" cy="114300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185319" y="2514600"/>
            <a:ext cx="30329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(8+4):2=12:2=6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185319" y="3200400"/>
            <a:ext cx="44807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(8+4):2=8:2+4:2=4+2=6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09119" y="4038600"/>
            <a:ext cx="608012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sz="2800" b="1" dirty="0">
                <a:latin typeface="Arial" pitchFamily="34" charset="0"/>
                <a:cs typeface="Arial" pitchFamily="34" charset="0"/>
              </a:rPr>
              <a:t>Брат и сестра су подијелили колаче тако што је свако добио по 6 колача.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838200"/>
            <a:ext cx="109577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5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Израчунај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количник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збира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бројева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16 и 4 и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броја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sr-Cyrl-B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42119" y="1600200"/>
            <a:ext cx="38711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(16+4):4=20:4=5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42119" y="2362200"/>
            <a:ext cx="44807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(16+4):4=16:4+4:4=4+1=5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3325744"/>
            <a:ext cx="5471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Израчунај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два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начина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65919" y="4191000"/>
            <a:ext cx="531891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(8+16):8=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(8+16):8=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966119" y="4191000"/>
            <a:ext cx="1316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24:8=3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966119" y="5029200"/>
            <a:ext cx="37949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8:8+16:8=1+2=3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275-2754932_1-bp-blogspot-com-f3d5sl6kway-vbbvaxwhldi-aaaaaaachsi-background.png"/>
          <p:cNvPicPr>
            <a:picLocks noChangeAspect="1"/>
          </p:cNvPicPr>
          <p:nvPr/>
        </p:nvPicPr>
        <p:blipFill>
          <a:blip r:embed="rId2" cstate="print"/>
          <a:srcRect l="40634" r="39800"/>
          <a:stretch>
            <a:fillRect/>
          </a:stretch>
        </p:blipFill>
        <p:spPr>
          <a:xfrm flipH="1">
            <a:off x="9814719" y="0"/>
            <a:ext cx="234711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9" grpId="0"/>
      <p:bldP spid="225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9000" t="-41000" r="-27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889919" y="457200"/>
            <a:ext cx="836691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BA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7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Двије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групе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дјеце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16 и 12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чланова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треба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подијелити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 4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екипе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тако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свака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има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исти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број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чланова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Колико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ће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чланова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имати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свака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екипа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18519" y="2391489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(16+12):4=28:4=7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118519" y="3048000"/>
            <a:ext cx="548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(16+12):4=16:4+12:4=4+3=7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642519" y="3810000"/>
            <a:ext cx="40997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Свака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екипа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ће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имати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7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чланова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40"/>
                            </p:stCondLst>
                            <p:childTnLst>
                              <p:par>
                                <p:cTn id="1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384</Words>
  <Application>Microsoft Office PowerPoint</Application>
  <PresentationFormat>Custom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МАТЕМАТИКА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PC</dc:creator>
  <cp:lastModifiedBy>PC</cp:lastModifiedBy>
  <cp:revision>11</cp:revision>
  <dcterms:created xsi:type="dcterms:W3CDTF">2020-04-04T07:52:54Z</dcterms:created>
  <dcterms:modified xsi:type="dcterms:W3CDTF">2020-04-05T19:26:00Z</dcterms:modified>
</cp:coreProperties>
</file>