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1DD2-E58A-4574-8CE4-E6B8EC050B1E}" type="datetimeFigureOut">
              <a:rPr lang="sr-Latn-BA" smtClean="0"/>
              <a:t>18.3.2020.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7616CDD-5D49-4CEB-98E3-4FAB5260891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4214683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1DD2-E58A-4574-8CE4-E6B8EC050B1E}" type="datetimeFigureOut">
              <a:rPr lang="sr-Latn-BA" smtClean="0"/>
              <a:t>18.3.2020.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7616CDD-5D49-4CEB-98E3-4FAB5260891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064815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1DD2-E58A-4574-8CE4-E6B8EC050B1E}" type="datetimeFigureOut">
              <a:rPr lang="sr-Latn-BA" smtClean="0"/>
              <a:t>18.3.2020.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7616CDD-5D49-4CEB-98E3-4FAB52608913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950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1DD2-E58A-4574-8CE4-E6B8EC050B1E}" type="datetimeFigureOut">
              <a:rPr lang="sr-Latn-BA" smtClean="0"/>
              <a:t>18.3.2020.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7616CDD-5D49-4CEB-98E3-4FAB5260891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9237809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1DD2-E58A-4574-8CE4-E6B8EC050B1E}" type="datetimeFigureOut">
              <a:rPr lang="sr-Latn-BA" smtClean="0"/>
              <a:t>18.3.2020.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7616CDD-5D49-4CEB-98E3-4FAB52608913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64529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1DD2-E58A-4574-8CE4-E6B8EC050B1E}" type="datetimeFigureOut">
              <a:rPr lang="sr-Latn-BA" smtClean="0"/>
              <a:t>18.3.2020.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7616CDD-5D49-4CEB-98E3-4FAB5260891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8010372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1DD2-E58A-4574-8CE4-E6B8EC050B1E}" type="datetimeFigureOut">
              <a:rPr lang="sr-Latn-BA" smtClean="0"/>
              <a:t>18.3.2020.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16CDD-5D49-4CEB-98E3-4FAB5260891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743736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1DD2-E58A-4574-8CE4-E6B8EC050B1E}" type="datetimeFigureOut">
              <a:rPr lang="sr-Latn-BA" smtClean="0"/>
              <a:t>18.3.2020.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16CDD-5D49-4CEB-98E3-4FAB5260891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82900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1DD2-E58A-4574-8CE4-E6B8EC050B1E}" type="datetimeFigureOut">
              <a:rPr lang="sr-Latn-BA" smtClean="0"/>
              <a:t>18.3.2020.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16CDD-5D49-4CEB-98E3-4FAB5260891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666428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1DD2-E58A-4574-8CE4-E6B8EC050B1E}" type="datetimeFigureOut">
              <a:rPr lang="sr-Latn-BA" smtClean="0"/>
              <a:t>18.3.2020.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7616CDD-5D49-4CEB-98E3-4FAB5260891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412069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1DD2-E58A-4574-8CE4-E6B8EC050B1E}" type="datetimeFigureOut">
              <a:rPr lang="sr-Latn-BA" smtClean="0"/>
              <a:t>18.3.2020.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7616CDD-5D49-4CEB-98E3-4FAB5260891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78953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1DD2-E58A-4574-8CE4-E6B8EC050B1E}" type="datetimeFigureOut">
              <a:rPr lang="sr-Latn-BA" smtClean="0"/>
              <a:t>18.3.2020.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7616CDD-5D49-4CEB-98E3-4FAB5260891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72218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1DD2-E58A-4574-8CE4-E6B8EC050B1E}" type="datetimeFigureOut">
              <a:rPr lang="sr-Latn-BA" smtClean="0"/>
              <a:t>18.3.2020.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16CDD-5D49-4CEB-98E3-4FAB5260891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0051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1DD2-E58A-4574-8CE4-E6B8EC050B1E}" type="datetimeFigureOut">
              <a:rPr lang="sr-Latn-BA" smtClean="0"/>
              <a:t>18.3.2020.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16CDD-5D49-4CEB-98E3-4FAB5260891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047909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1DD2-E58A-4574-8CE4-E6B8EC050B1E}" type="datetimeFigureOut">
              <a:rPr lang="sr-Latn-BA" smtClean="0"/>
              <a:t>18.3.2020.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16CDD-5D49-4CEB-98E3-4FAB5260891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471128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1DD2-E58A-4574-8CE4-E6B8EC050B1E}" type="datetimeFigureOut">
              <a:rPr lang="sr-Latn-BA" smtClean="0"/>
              <a:t>18.3.2020.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7616CDD-5D49-4CEB-98E3-4FAB5260891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626365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01DD2-E58A-4574-8CE4-E6B8EC050B1E}" type="datetimeFigureOut">
              <a:rPr lang="sr-Latn-BA" smtClean="0"/>
              <a:t>18.3.2020.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7616CDD-5D49-4CEB-98E3-4FAB5260891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805772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BA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4"/>
            <a:ext cx="12192000" cy="6849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555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891791" y="0"/>
            <a:ext cx="8915399" cy="650929"/>
          </a:xfrm>
        </p:spPr>
        <p:txBody>
          <a:bodyPr>
            <a:normAutofit fontScale="90000"/>
          </a:bodyPr>
          <a:lstStyle/>
          <a:p>
            <a:endParaRPr lang="sr-Latn-B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Podnaslov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232475" y="883403"/>
                <a:ext cx="11959525" cy="5974597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bs-Cyrl-BA" sz="2800" b="1" dirty="0" smtClean="0"/>
                  <a:t>РАЗЛИКУЈЕМО  ДВА ОБЛИКА  МЕХАНИЧКЕ  ЕНЕРГИЈЕ :</a:t>
                </a:r>
              </a:p>
              <a:p>
                <a:endParaRPr lang="bs-Cyrl-BA" sz="2800" b="1" dirty="0"/>
              </a:p>
              <a:p>
                <a:r>
                  <a:rPr lang="bs-Cyrl-BA" sz="2800" b="1" dirty="0" smtClean="0"/>
                  <a:t>КИНЕТИЧКА (има је тијело које се креће)</a:t>
                </a:r>
                <a:r>
                  <a:rPr lang="sr-Latn-BA" sz="2800" b="1" dirty="0" smtClean="0"/>
                  <a:t>     </a:t>
                </a:r>
                <a:r>
                  <a:rPr lang="bs-Cyrl-BA" sz="2800" b="1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bs-Cyrl-BA" sz="32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3200" b="1" i="1">
                            <a:latin typeface="Cambria Math" panose="02040503050406030204" pitchFamily="18" charset="0"/>
                          </a:rPr>
                          <m:t>𝑬</m:t>
                        </m:r>
                      </m:e>
                      <m:sub>
                        <m:r>
                          <a:rPr lang="sr-Latn-BA" sz="3200" b="1" i="1"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  <m:r>
                      <a:rPr lang="sr-Latn-BA" sz="32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BA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3200" b="1" i="1"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sr-Latn-BA" sz="3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sr-Latn-BA" sz="32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BA" sz="32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𝑽</m:t>
                            </m:r>
                          </m:e>
                          <m:sup>
                            <m:r>
                              <a:rPr lang="sr-Latn-BA" sz="32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sr-Latn-BA" sz="3200" b="1" i="1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sr-Latn-BA" sz="3200" b="1" dirty="0" smtClean="0"/>
              </a:p>
              <a:p>
                <a:endParaRPr lang="sr-Latn-BA" sz="2800" b="1" dirty="0"/>
              </a:p>
              <a:p>
                <a:r>
                  <a:rPr lang="bs-Cyrl-BA" sz="2800" b="1" dirty="0" smtClean="0"/>
                  <a:t>ПОТЕНЦИЈАЛНА (има је тијело </a:t>
                </a:r>
              </a:p>
              <a:p>
                <a:r>
                  <a:rPr lang="bs-Cyrl-BA" sz="2800" b="1" dirty="0" smtClean="0"/>
                  <a:t>услед положаја у односу на друга  </a:t>
                </a:r>
                <a:r>
                  <a:rPr lang="sr-Latn-BA" sz="2800" b="1" dirty="0" smtClean="0"/>
                  <a:t>  </a:t>
                </a:r>
                <a:r>
                  <a:rPr lang="bs-Cyrl-BA" sz="2800" b="1" dirty="0" smtClean="0"/>
                  <a:t>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bs-Cyrl-BA" sz="28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800" b="1" i="1" smtClean="0">
                            <a:latin typeface="Cambria Math" panose="02040503050406030204" pitchFamily="18" charset="0"/>
                          </a:rPr>
                          <m:t>𝑬</m:t>
                        </m:r>
                      </m:e>
                      <m:sub>
                        <m:r>
                          <a:rPr lang="sr-Latn-BA" sz="2800" b="1" i="1" smtClean="0">
                            <a:latin typeface="Cambria Math" panose="02040503050406030204" pitchFamily="18" charset="0"/>
                          </a:rPr>
                          <m:t>𝒑</m:t>
                        </m:r>
                      </m:sub>
                    </m:sSub>
                    <m:r>
                      <a:rPr lang="sr-Latn-BA" sz="28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BA" sz="2800" b="1" i="1" smtClean="0">
                        <a:latin typeface="Cambria Math" panose="02040503050406030204" pitchFamily="18" charset="0"/>
                      </a:rPr>
                      <m:t>𝒎</m:t>
                    </m:r>
                    <m:r>
                      <a:rPr lang="sr-Latn-BA" sz="2800" b="1" i="1" smtClean="0">
                        <a:latin typeface="Cambria Math" panose="02040503050406030204" pitchFamily="18" charset="0"/>
                      </a:rPr>
                      <m:t>∙</m:t>
                    </m:r>
                    <m:r>
                      <a:rPr lang="sr-Latn-BA" sz="2800" b="1" i="1" smtClean="0">
                        <a:latin typeface="Cambria Math" panose="02040503050406030204" pitchFamily="18" charset="0"/>
                      </a:rPr>
                      <m:t>𝒈</m:t>
                    </m:r>
                    <m:r>
                      <a:rPr lang="sr-Latn-BA" sz="2800" b="1" i="1" smtClean="0">
                        <a:latin typeface="Cambria Math" panose="02040503050406030204" pitchFamily="18" charset="0"/>
                      </a:rPr>
                      <m:t>∙</m:t>
                    </m:r>
                    <m:r>
                      <a:rPr lang="sr-Latn-BA" sz="2800" b="1" i="1" smtClean="0">
                        <a:latin typeface="Cambria Math" panose="02040503050406030204" pitchFamily="18" charset="0"/>
                      </a:rPr>
                      <m:t>𝒉</m:t>
                    </m:r>
                  </m:oMath>
                </a14:m>
                <a:endParaRPr lang="bs-Cyrl-BA" sz="2800" b="1" dirty="0" smtClean="0"/>
              </a:p>
              <a:p>
                <a:r>
                  <a:rPr lang="bs-Cyrl-BA" sz="2800" b="1" dirty="0" smtClean="0"/>
                  <a:t>тијела или земљу)</a:t>
                </a:r>
                <a:endParaRPr lang="sr-Latn-BA" sz="2800" b="1" dirty="0" smtClean="0"/>
              </a:p>
              <a:p>
                <a:endParaRPr lang="sr-Latn-BA" sz="2800" b="1" dirty="0"/>
              </a:p>
              <a:p>
                <a:r>
                  <a:rPr lang="bs-Cyrl-BA" sz="2800" b="1" dirty="0" smtClean="0"/>
                  <a:t>УКУПНА МЕХАНИЧКА ЕНЕРГИЈА ТИЈЕЛА           </a:t>
                </a:r>
                <a14:m>
                  <m:oMath xmlns:m="http://schemas.openxmlformats.org/officeDocument/2006/math">
                    <m:r>
                      <a:rPr lang="sr-Latn-BA" sz="2800" b="1" i="1" smtClean="0">
                        <a:latin typeface="Cambria Math" panose="02040503050406030204" pitchFamily="18" charset="0"/>
                      </a:rPr>
                      <m:t>𝑬</m:t>
                    </m:r>
                    <m:r>
                      <a:rPr lang="sr-Latn-BA" sz="2800" b="1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sr-Latn-BA" sz="28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800" b="1" i="1" smtClean="0">
                            <a:latin typeface="Cambria Math" panose="02040503050406030204" pitchFamily="18" charset="0"/>
                          </a:rPr>
                          <m:t>𝑬</m:t>
                        </m:r>
                      </m:e>
                      <m:sub>
                        <m:r>
                          <a:rPr lang="sr-Latn-BA" sz="28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  <m:r>
                          <a:rPr lang="sr-Latn-BA" sz="28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sr-Latn-BA" sz="2800" b="1" i="0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bs-Cyrl-BA" sz="2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800" b="1" i="1">
                            <a:latin typeface="Cambria Math" panose="02040503050406030204" pitchFamily="18" charset="0"/>
                          </a:rPr>
                          <m:t>𝑬</m:t>
                        </m:r>
                      </m:e>
                      <m:sub>
                        <m:r>
                          <a:rPr lang="sr-Latn-BA" sz="2800" b="1" i="1">
                            <a:latin typeface="Cambria Math" panose="02040503050406030204" pitchFamily="18" charset="0"/>
                          </a:rPr>
                          <m:t>𝒑</m:t>
                        </m:r>
                      </m:sub>
                    </m:sSub>
                  </m:oMath>
                </a14:m>
                <a:endParaRPr lang="bs-Cyrl-BA" sz="2800" b="1" dirty="0" smtClean="0"/>
              </a:p>
              <a:p>
                <a:endParaRPr lang="bs-Cyrl-BA" sz="2800" b="1" dirty="0"/>
              </a:p>
              <a:p>
                <a:endParaRPr lang="bs-Cyrl-BA" sz="2800" b="1" dirty="0" smtClean="0"/>
              </a:p>
              <a:p>
                <a:r>
                  <a:rPr lang="bs-Cyrl-BA" sz="2800" b="1" dirty="0"/>
                  <a:t> </a:t>
                </a:r>
                <a:r>
                  <a:rPr lang="bs-Cyrl-BA" sz="2800" b="1" dirty="0" smtClean="0"/>
                  <a:t>                                 </a:t>
                </a:r>
                <a:endParaRPr lang="sr-Latn-BA" sz="3600" b="1" dirty="0"/>
              </a:p>
            </p:txBody>
          </p:sp>
        </mc:Choice>
        <mc:Fallback>
          <p:sp>
            <p:nvSpPr>
              <p:cNvPr id="3" name="Podnaslov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232475" y="883403"/>
                <a:ext cx="11959525" cy="5974597"/>
              </a:xfrm>
              <a:blipFill rotWithShape="0">
                <a:blip r:embed="rId2"/>
                <a:stretch>
                  <a:fillRect l="-917" t="-2245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5261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Naslov 1"/>
              <p:cNvSpPr>
                <a:spLocks noGrp="1"/>
              </p:cNvSpPr>
              <p:nvPr>
                <p:ph type="ctrTitle"/>
              </p:nvPr>
            </p:nvSpPr>
            <p:spPr>
              <a:xfrm>
                <a:off x="2048300" y="1497169"/>
                <a:ext cx="8915399" cy="1181637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sr-Latn-BA" b="1" i="1">
                        <a:latin typeface="Cambria Math" panose="02040503050406030204" pitchFamily="18" charset="0"/>
                      </a:rPr>
                      <m:t>𝑬</m:t>
                    </m:r>
                    <m:r>
                      <a:rPr lang="sr-Latn-BA" b="1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sr-Latn-BA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1" i="1">
                            <a:latin typeface="Cambria Math" panose="02040503050406030204" pitchFamily="18" charset="0"/>
                          </a:rPr>
                          <m:t>𝑬</m:t>
                        </m:r>
                      </m:e>
                      <m:sub>
                        <m:r>
                          <a:rPr lang="sr-Latn-BA" b="1" i="1">
                            <a:latin typeface="Cambria Math" panose="02040503050406030204" pitchFamily="18" charset="0"/>
                          </a:rPr>
                          <m:t>𝒌</m:t>
                        </m:r>
                        <m:r>
                          <a:rPr lang="sr-Latn-BA" b="1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sr-Latn-BA" b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bs-Cyrl-BA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1" i="1">
                            <a:latin typeface="Cambria Math" panose="02040503050406030204" pitchFamily="18" charset="0"/>
                          </a:rPr>
                          <m:t>𝑬</m:t>
                        </m:r>
                      </m:e>
                      <m:sub>
                        <m:r>
                          <a:rPr lang="sr-Latn-BA" b="1" i="1">
                            <a:latin typeface="Cambria Math" panose="02040503050406030204" pitchFamily="18" charset="0"/>
                          </a:rPr>
                          <m:t>𝒑</m:t>
                        </m:r>
                      </m:sub>
                    </m:sSub>
                  </m:oMath>
                </a14:m>
                <a:r>
                  <a:rPr lang="bs-Cyrl-BA" dirty="0" smtClean="0"/>
                  <a:t>=</a:t>
                </a:r>
                <a:r>
                  <a:rPr lang="sr-Latn-BA" dirty="0" err="1" smtClean="0"/>
                  <a:t>con</a:t>
                </a:r>
                <a:r>
                  <a:rPr lang="sr-Latn-BA" dirty="0" smtClean="0"/>
                  <a:t>.</a:t>
                </a:r>
                <a:endParaRPr lang="sr-Latn-BA" dirty="0"/>
              </a:p>
            </p:txBody>
          </p:sp>
        </mc:Choice>
        <mc:Fallback>
          <p:sp>
            <p:nvSpPr>
              <p:cNvPr id="2" name="Naslov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2048300" y="1497169"/>
                <a:ext cx="8915399" cy="1181637"/>
              </a:xfrm>
              <a:blipFill rotWithShape="0">
                <a:blip r:embed="rId2"/>
                <a:stretch>
                  <a:fillRect b="-24352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" y="2787657"/>
            <a:ext cx="12191999" cy="4070343"/>
          </a:xfrm>
        </p:spPr>
        <p:txBody>
          <a:bodyPr/>
          <a:lstStyle/>
          <a:p>
            <a:endParaRPr lang="sr-Latn-BA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" y="18713"/>
            <a:ext cx="12192000" cy="1369606"/>
          </a:xfrm>
          <a:prstGeom prst="rect">
            <a:avLst/>
          </a:prstGeom>
          <a:solidFill>
            <a:srgbClr val="F4F0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400" b="1" i="0" u="none" strike="noStrike" cap="none" normalizeH="0" baseline="0" dirty="0" err="1" smtClean="0">
                <a:ln>
                  <a:noFill/>
                </a:ln>
                <a:solidFill>
                  <a:srgbClr val="373737"/>
                </a:solidFill>
                <a:effectLst/>
                <a:latin typeface="Helvetica Neue"/>
              </a:rPr>
              <a:t>Закон</a:t>
            </a:r>
            <a:r>
              <a:rPr kumimoji="0" lang="sr-Latn-RS" altLang="sr-Latn-RS" sz="2400" b="1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kumimoji="0" lang="sr-Latn-RS" altLang="sr-Latn-RS" sz="2400" b="1" i="0" u="none" strike="noStrike" cap="none" normalizeH="0" baseline="0" dirty="0" err="1" smtClean="0">
                <a:ln>
                  <a:noFill/>
                </a:ln>
                <a:solidFill>
                  <a:srgbClr val="373737"/>
                </a:solidFill>
                <a:effectLst/>
                <a:latin typeface="Helvetica Neue"/>
              </a:rPr>
              <a:t>одржања</a:t>
            </a:r>
            <a:r>
              <a:rPr kumimoji="0" lang="sr-Latn-RS" altLang="sr-Latn-RS" sz="2400" b="1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kumimoji="0" lang="sr-Latn-RS" altLang="sr-Latn-RS" sz="2400" b="1" i="0" u="none" strike="noStrike" cap="none" normalizeH="0" baseline="0" dirty="0" err="1" smtClean="0">
                <a:ln>
                  <a:noFill/>
                </a:ln>
                <a:solidFill>
                  <a:srgbClr val="373737"/>
                </a:solidFill>
                <a:effectLst/>
                <a:latin typeface="Helvetica Neue"/>
              </a:rPr>
              <a:t>енергије</a:t>
            </a:r>
            <a:r>
              <a:rPr kumimoji="0" lang="sr-Latn-RS" altLang="sr-Latn-RS" sz="2400" b="1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Helvetica Neue"/>
              </a:rPr>
              <a:t>:</a:t>
            </a:r>
            <a:endParaRPr kumimoji="0" lang="sr-Latn-RS" altLang="sr-Latn-R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400" b="0" i="0" u="none" strike="noStrike" cap="none" normalizeH="0" baseline="0" dirty="0" err="1" smtClean="0">
                <a:ln>
                  <a:noFill/>
                </a:ln>
                <a:solidFill>
                  <a:srgbClr val="373737"/>
                </a:solidFill>
                <a:effectLst/>
                <a:latin typeface="Helvetica Neue"/>
              </a:rPr>
              <a:t>Енергија</a:t>
            </a:r>
            <a:r>
              <a:rPr kumimoji="0" lang="sr-Latn-RS" altLang="sr-Latn-RS" sz="2400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kumimoji="0" lang="sr-Latn-RS" altLang="sr-Latn-RS" sz="2400" b="0" i="0" u="none" strike="noStrike" cap="none" normalizeH="0" baseline="0" dirty="0" err="1" smtClean="0">
                <a:ln>
                  <a:noFill/>
                </a:ln>
                <a:solidFill>
                  <a:srgbClr val="373737"/>
                </a:solidFill>
                <a:effectLst/>
                <a:latin typeface="Helvetica Neue"/>
              </a:rPr>
              <a:t>се</a:t>
            </a:r>
            <a:r>
              <a:rPr kumimoji="0" lang="sr-Latn-RS" altLang="sr-Latn-RS" sz="2400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kumimoji="0" lang="sr-Latn-RS" altLang="sr-Latn-RS" sz="2400" b="0" i="0" u="none" strike="noStrike" cap="none" normalizeH="0" baseline="0" dirty="0" err="1" smtClean="0">
                <a:ln>
                  <a:noFill/>
                </a:ln>
                <a:solidFill>
                  <a:srgbClr val="373737"/>
                </a:solidFill>
                <a:effectLst/>
                <a:latin typeface="Helvetica Neue"/>
              </a:rPr>
              <a:t>не</a:t>
            </a:r>
            <a:r>
              <a:rPr kumimoji="0" lang="sr-Latn-RS" altLang="sr-Latn-RS" sz="2400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kumimoji="0" lang="sr-Latn-RS" altLang="sr-Latn-RS" sz="2400" b="0" i="0" u="none" strike="noStrike" cap="none" normalizeH="0" baseline="0" dirty="0" err="1" smtClean="0">
                <a:ln>
                  <a:noFill/>
                </a:ln>
                <a:solidFill>
                  <a:srgbClr val="373737"/>
                </a:solidFill>
                <a:effectLst/>
                <a:latin typeface="Helvetica Neue"/>
              </a:rPr>
              <a:t>може</a:t>
            </a:r>
            <a:r>
              <a:rPr kumimoji="0" lang="sr-Latn-RS" altLang="sr-Latn-RS" sz="2400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kumimoji="0" lang="sr-Latn-RS" altLang="sr-Latn-RS" sz="2400" b="0" i="0" u="none" strike="noStrike" cap="none" normalizeH="0" baseline="0" dirty="0" err="1" smtClean="0">
                <a:ln>
                  <a:noFill/>
                </a:ln>
                <a:solidFill>
                  <a:srgbClr val="373737"/>
                </a:solidFill>
                <a:effectLst/>
                <a:latin typeface="Helvetica Neue"/>
              </a:rPr>
              <a:t>створити</a:t>
            </a:r>
            <a:r>
              <a:rPr kumimoji="0" lang="sr-Latn-RS" altLang="sr-Latn-RS" sz="2400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kumimoji="0" lang="sr-Latn-RS" altLang="sr-Latn-RS" sz="2400" b="0" i="0" u="none" strike="noStrike" cap="none" normalizeH="0" baseline="0" dirty="0" err="1" smtClean="0">
                <a:ln>
                  <a:noFill/>
                </a:ln>
                <a:solidFill>
                  <a:srgbClr val="373737"/>
                </a:solidFill>
                <a:effectLst/>
                <a:latin typeface="Helvetica Neue"/>
              </a:rPr>
              <a:t>ни</a:t>
            </a:r>
            <a:r>
              <a:rPr kumimoji="0" lang="sr-Latn-RS" altLang="sr-Latn-RS" sz="2400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kumimoji="0" lang="sr-Latn-RS" altLang="sr-Latn-RS" sz="2400" b="0" i="0" u="none" strike="noStrike" cap="none" normalizeH="0" baseline="0" dirty="0" err="1" smtClean="0">
                <a:ln>
                  <a:noFill/>
                </a:ln>
                <a:solidFill>
                  <a:srgbClr val="373737"/>
                </a:solidFill>
                <a:effectLst/>
                <a:latin typeface="Helvetica Neue"/>
              </a:rPr>
              <a:t>уништити</a:t>
            </a:r>
            <a:r>
              <a:rPr kumimoji="0" lang="sr-Latn-RS" altLang="sr-Latn-RS" sz="2400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Helvetica Neue"/>
              </a:rPr>
              <a:t>, </a:t>
            </a:r>
            <a:r>
              <a:rPr kumimoji="0" lang="sr-Latn-RS" altLang="sr-Latn-RS" sz="2400" b="0" i="0" u="none" strike="noStrike" cap="none" normalizeH="0" baseline="0" dirty="0" err="1" smtClean="0">
                <a:ln>
                  <a:noFill/>
                </a:ln>
                <a:solidFill>
                  <a:srgbClr val="373737"/>
                </a:solidFill>
                <a:effectLst/>
                <a:latin typeface="Helvetica Neue"/>
              </a:rPr>
              <a:t>већ</a:t>
            </a:r>
            <a:r>
              <a:rPr kumimoji="0" lang="sr-Latn-RS" altLang="sr-Latn-RS" sz="2400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kumimoji="0" lang="sr-Latn-RS" altLang="sr-Latn-RS" sz="2400" b="0" i="0" u="none" strike="noStrike" cap="none" normalizeH="0" baseline="0" dirty="0" err="1" smtClean="0">
                <a:ln>
                  <a:noFill/>
                </a:ln>
                <a:solidFill>
                  <a:srgbClr val="373737"/>
                </a:solidFill>
                <a:effectLst/>
                <a:latin typeface="Helvetica Neue"/>
              </a:rPr>
              <a:t>само</a:t>
            </a:r>
            <a:r>
              <a:rPr kumimoji="0" lang="sr-Latn-RS" altLang="sr-Latn-RS" sz="2400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kumimoji="0" lang="sr-Latn-RS" altLang="sr-Latn-RS" sz="2400" b="0" i="0" u="none" strike="noStrike" cap="none" normalizeH="0" baseline="0" dirty="0" err="1" smtClean="0">
                <a:ln>
                  <a:noFill/>
                </a:ln>
                <a:solidFill>
                  <a:srgbClr val="373737"/>
                </a:solidFill>
                <a:effectLst/>
                <a:latin typeface="Helvetica Neue"/>
              </a:rPr>
              <a:t>прелази</a:t>
            </a:r>
            <a:r>
              <a:rPr kumimoji="0" lang="sr-Latn-RS" altLang="sr-Latn-RS" sz="2400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kumimoji="0" lang="sr-Latn-RS" altLang="sr-Latn-RS" sz="2400" b="0" i="0" u="none" strike="noStrike" cap="none" normalizeH="0" baseline="0" dirty="0" err="1" smtClean="0">
                <a:ln>
                  <a:noFill/>
                </a:ln>
                <a:solidFill>
                  <a:srgbClr val="373737"/>
                </a:solidFill>
                <a:effectLst/>
                <a:latin typeface="Helvetica Neue"/>
              </a:rPr>
              <a:t>са</a:t>
            </a:r>
            <a:r>
              <a:rPr kumimoji="0" lang="sr-Latn-RS" altLang="sr-Latn-RS" sz="2400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kumimoji="0" lang="sr-Latn-RS" altLang="sr-Latn-RS" sz="2400" b="0" i="0" u="none" strike="noStrike" cap="none" normalizeH="0" baseline="0" dirty="0" err="1" smtClean="0">
                <a:ln>
                  <a:noFill/>
                </a:ln>
                <a:solidFill>
                  <a:srgbClr val="373737"/>
                </a:solidFill>
                <a:effectLst/>
                <a:latin typeface="Helvetica Neue"/>
              </a:rPr>
              <a:t>једног</a:t>
            </a:r>
            <a:r>
              <a:rPr kumimoji="0" lang="sr-Latn-RS" altLang="sr-Latn-RS" sz="2400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Helvetica Neue"/>
              </a:rPr>
              <a:t> т</a:t>
            </a:r>
            <a:r>
              <a:rPr kumimoji="0" lang="bs-Cyrl-BA" altLang="sr-Latn-RS" sz="2400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Helvetica Neue"/>
              </a:rPr>
              <a:t>ј</a:t>
            </a:r>
            <a:r>
              <a:rPr kumimoji="0" lang="sr-Latn-RS" altLang="sr-Latn-RS" sz="2400" b="0" i="0" u="none" strike="noStrike" cap="none" normalizeH="0" baseline="0" dirty="0" err="1" smtClean="0">
                <a:ln>
                  <a:noFill/>
                </a:ln>
                <a:solidFill>
                  <a:srgbClr val="373737"/>
                </a:solidFill>
                <a:effectLst/>
                <a:latin typeface="Helvetica Neue"/>
              </a:rPr>
              <a:t>ела</a:t>
            </a:r>
            <a:r>
              <a:rPr kumimoji="0" lang="sr-Latn-RS" altLang="sr-Latn-RS" sz="2400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kumimoji="0" lang="sr-Latn-RS" altLang="sr-Latn-RS" sz="2400" b="0" i="0" u="none" strike="noStrike" cap="none" normalizeH="0" baseline="0" dirty="0" err="1" smtClean="0">
                <a:ln>
                  <a:noFill/>
                </a:ln>
                <a:solidFill>
                  <a:srgbClr val="373737"/>
                </a:solidFill>
                <a:effectLst/>
                <a:latin typeface="Helvetica Neue"/>
              </a:rPr>
              <a:t>на</a:t>
            </a:r>
            <a:r>
              <a:rPr kumimoji="0" lang="sr-Latn-RS" altLang="sr-Latn-RS" sz="2400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kumimoji="0" lang="sr-Latn-RS" altLang="sr-Latn-RS" sz="2400" b="0" i="0" u="none" strike="noStrike" cap="none" normalizeH="0" baseline="0" dirty="0" err="1" smtClean="0">
                <a:ln>
                  <a:noFill/>
                </a:ln>
                <a:solidFill>
                  <a:srgbClr val="373737"/>
                </a:solidFill>
                <a:effectLst/>
                <a:latin typeface="Helvetica Neue"/>
              </a:rPr>
              <a:t>друго</a:t>
            </a:r>
            <a:r>
              <a:rPr kumimoji="0" lang="sr-Latn-RS" altLang="sr-Latn-RS" sz="2400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kumimoji="0" lang="sr-Latn-RS" altLang="sr-Latn-RS" sz="2400" b="0" i="0" u="none" strike="noStrike" cap="none" normalizeH="0" baseline="0" dirty="0" err="1" smtClean="0">
                <a:ln>
                  <a:noFill/>
                </a:ln>
                <a:solidFill>
                  <a:srgbClr val="373737"/>
                </a:solidFill>
                <a:effectLst/>
                <a:latin typeface="Helvetica Neue"/>
              </a:rPr>
              <a:t>или</a:t>
            </a:r>
            <a:r>
              <a:rPr kumimoji="0" lang="sr-Latn-RS" altLang="sr-Latn-RS" sz="2400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kumimoji="0" lang="sr-Latn-RS" altLang="sr-Latn-RS" sz="2400" b="0" i="0" u="none" strike="noStrike" cap="none" normalizeH="0" baseline="0" dirty="0" err="1" smtClean="0">
                <a:ln>
                  <a:noFill/>
                </a:ln>
                <a:solidFill>
                  <a:srgbClr val="373737"/>
                </a:solidFill>
                <a:effectLst/>
                <a:latin typeface="Helvetica Neue"/>
              </a:rPr>
              <a:t>се</a:t>
            </a:r>
            <a:r>
              <a:rPr kumimoji="0" lang="sr-Latn-RS" altLang="sr-Latn-RS" sz="2400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kumimoji="0" lang="sr-Latn-RS" altLang="sr-Latn-RS" sz="2400" b="0" i="0" u="none" strike="noStrike" cap="none" normalizeH="0" baseline="0" dirty="0" err="1" smtClean="0">
                <a:ln>
                  <a:noFill/>
                </a:ln>
                <a:solidFill>
                  <a:srgbClr val="373737"/>
                </a:solidFill>
                <a:effectLst/>
                <a:latin typeface="Helvetica Neue"/>
              </a:rPr>
              <a:t>претвара</a:t>
            </a:r>
            <a:r>
              <a:rPr kumimoji="0" lang="sr-Latn-RS" altLang="sr-Latn-RS" sz="2400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kumimoji="0" lang="sr-Latn-RS" altLang="sr-Latn-RS" sz="2400" b="0" i="0" u="none" strike="noStrike" cap="none" normalizeH="0" baseline="0" dirty="0" err="1" smtClean="0">
                <a:ln>
                  <a:noFill/>
                </a:ln>
                <a:solidFill>
                  <a:srgbClr val="373737"/>
                </a:solidFill>
                <a:effectLst/>
                <a:latin typeface="Helvetica Neue"/>
              </a:rPr>
              <a:t>из</a:t>
            </a:r>
            <a:r>
              <a:rPr kumimoji="0" lang="sr-Latn-RS" altLang="sr-Latn-RS" sz="2400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kumimoji="0" lang="sr-Latn-RS" altLang="sr-Latn-RS" sz="2400" b="0" i="0" u="none" strike="noStrike" cap="none" normalizeH="0" baseline="0" dirty="0" err="1" smtClean="0">
                <a:ln>
                  <a:noFill/>
                </a:ln>
                <a:solidFill>
                  <a:srgbClr val="373737"/>
                </a:solidFill>
                <a:effectLst/>
                <a:latin typeface="Helvetica Neue"/>
              </a:rPr>
              <a:t>једног</a:t>
            </a:r>
            <a:r>
              <a:rPr kumimoji="0" lang="sr-Latn-RS" altLang="sr-Latn-RS" sz="2400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kumimoji="0" lang="sr-Latn-RS" altLang="sr-Latn-RS" sz="2400" b="0" i="0" u="none" strike="noStrike" cap="none" normalizeH="0" baseline="0" dirty="0" err="1" smtClean="0">
                <a:ln>
                  <a:noFill/>
                </a:ln>
                <a:solidFill>
                  <a:srgbClr val="373737"/>
                </a:solidFill>
                <a:effectLst/>
                <a:latin typeface="Helvetica Neue"/>
              </a:rPr>
              <a:t>облика</a:t>
            </a:r>
            <a:r>
              <a:rPr kumimoji="0" lang="sr-Latn-RS" altLang="sr-Latn-RS" sz="2400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Helvetica Neue"/>
              </a:rPr>
              <a:t> у </a:t>
            </a:r>
            <a:r>
              <a:rPr kumimoji="0" lang="sr-Latn-RS" altLang="sr-Latn-RS" sz="2400" b="0" i="0" u="none" strike="noStrike" cap="none" normalizeH="0" baseline="0" dirty="0" err="1" smtClean="0">
                <a:ln>
                  <a:noFill/>
                </a:ln>
                <a:solidFill>
                  <a:srgbClr val="373737"/>
                </a:solidFill>
                <a:effectLst/>
                <a:latin typeface="Helvetica Neue"/>
              </a:rPr>
              <a:t>други</a:t>
            </a:r>
            <a:r>
              <a:rPr kumimoji="0" lang="sr-Latn-RS" altLang="sr-Latn-RS" sz="2400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Helvetica Neue"/>
              </a:rPr>
              <a:t>.</a:t>
            </a:r>
            <a:r>
              <a:rPr kumimoji="0" lang="bs-Cyrl-BA" altLang="sr-Latn-RS" sz="2400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Helvetica Neue"/>
              </a:rPr>
              <a:t> </a:t>
            </a:r>
            <a:endParaRPr kumimoji="0" lang="sr-Latn-RS" altLang="sr-Latn-R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100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Helvetica Neue"/>
              </a:rPr>
              <a:t>  </a:t>
            </a:r>
            <a:endParaRPr kumimoji="0" lang="sr-Latn-RS" altLang="sr-Latn-RS" sz="1000" b="0" i="0" u="none" strike="noStrike" cap="none" normalizeH="0" baseline="0" dirty="0" smtClean="0">
              <a:ln>
                <a:noFill/>
              </a:ln>
              <a:solidFill>
                <a:srgbClr val="373737"/>
              </a:solidFill>
              <a:effectLst/>
              <a:latin typeface="Helvetica Neue"/>
            </a:endParaRPr>
          </a:p>
        </p:txBody>
      </p:sp>
      <p:sp>
        <p:nvSpPr>
          <p:cNvPr id="5" name="AutoShape 2" descr="E=E_{k}+E_{p}=const"/>
          <p:cNvSpPr>
            <a:spLocks noChangeAspect="1" noChangeArrowheads="1"/>
          </p:cNvSpPr>
          <p:nvPr/>
        </p:nvSpPr>
        <p:spPr bwMode="auto">
          <a:xfrm>
            <a:off x="0" y="84138"/>
            <a:ext cx="1590675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BA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2787655"/>
            <a:ext cx="12192002" cy="406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750944"/>
      </p:ext>
    </p:extLst>
  </p:cSld>
  <p:clrMapOvr>
    <a:masterClrMapping/>
  </p:clrMapOvr>
</p:sld>
</file>

<file path=ppt/theme/theme1.xml><?xml version="1.0" encoding="utf-8"?>
<a:theme xmlns:a="http://schemas.openxmlformats.org/drawingml/2006/main" name="Pramen">
  <a:themeElements>
    <a:clrScheme name="Pram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Pram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am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48</TotalTime>
  <Words>51</Words>
  <Application>Microsoft Office PowerPoint</Application>
  <PresentationFormat>Široki zaslon</PresentationFormat>
  <Paragraphs>16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9" baseType="lpstr">
      <vt:lpstr>Arial</vt:lpstr>
      <vt:lpstr>Cambria Math</vt:lpstr>
      <vt:lpstr>Century Gothic</vt:lpstr>
      <vt:lpstr>Helvetica Neue</vt:lpstr>
      <vt:lpstr>Wingdings 3</vt:lpstr>
      <vt:lpstr>Pramen</vt:lpstr>
      <vt:lpstr>PowerPointova prezentacija</vt:lpstr>
      <vt:lpstr>PowerPointova prezentacija</vt:lpstr>
      <vt:lpstr>E=E_(k )+E_p=con.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Nastavnik</dc:creator>
  <cp:lastModifiedBy>Nastavnik</cp:lastModifiedBy>
  <cp:revision>5</cp:revision>
  <dcterms:created xsi:type="dcterms:W3CDTF">2020-03-18T11:46:41Z</dcterms:created>
  <dcterms:modified xsi:type="dcterms:W3CDTF">2020-03-18T12:34:56Z</dcterms:modified>
</cp:coreProperties>
</file>