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1" clrIdx="0">
    <p:extLst>
      <p:ext uri="{19B8F6BF-5375-455C-9EA6-DF929625EA0E}">
        <p15:presenceInfo xmlns:p15="http://schemas.microsoft.com/office/powerpoint/2012/main" xmlns="" userId="WIN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357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740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244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88269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178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1206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8452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3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5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0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55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702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904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18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968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433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6452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557" y="812272"/>
            <a:ext cx="11025052" cy="430005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ПОВЕЛИ́ТЕЛЬНОЕ НАКЛОНЕ́НИЕ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     </a:t>
            </a:r>
            <a:r>
              <a:rPr lang="ru-RU" sz="4400" dirty="0" err="1" smtClean="0"/>
              <a:t>ру́сскый</a:t>
            </a:r>
            <a:r>
              <a:rPr lang="ru-RU" sz="4400" dirty="0" smtClean="0"/>
              <a:t> </a:t>
            </a:r>
            <a:r>
              <a:rPr lang="ru-RU" sz="4400" dirty="0" err="1" smtClean="0"/>
              <a:t>язы́к</a:t>
            </a:r>
            <a:r>
              <a:rPr lang="ru-RU" sz="4400" dirty="0" smtClean="0"/>
              <a:t> 8 класс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6467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48789" y="-1358152"/>
            <a:ext cx="20123205" cy="8888504"/>
          </a:xfrm>
        </p:spPr>
      </p:pic>
    </p:spTree>
    <p:extLst>
      <p:ext uri="{BB962C8B-B14F-4D97-AF65-F5344CB8AC3E}">
        <p14:creationId xmlns:p14="http://schemas.microsoft.com/office/powerpoint/2010/main" xmlns="" val="22971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8777" y="-1334740"/>
            <a:ext cx="17925349" cy="8636493"/>
          </a:xfrm>
        </p:spPr>
      </p:pic>
    </p:spTree>
    <p:extLst>
      <p:ext uri="{BB962C8B-B14F-4D97-AF65-F5344CB8AC3E}">
        <p14:creationId xmlns:p14="http://schemas.microsoft.com/office/powerpoint/2010/main" xmlns="" val="7135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376" y="265821"/>
            <a:ext cx="9153297" cy="988214"/>
          </a:xfrm>
        </p:spPr>
        <p:txBody>
          <a:bodyPr/>
          <a:lstStyle/>
          <a:p>
            <a:r>
              <a:rPr lang="ru-RU" b="1" dirty="0" smtClean="0"/>
              <a:t>СЛОВА́РЬ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3" y="1489166"/>
            <a:ext cx="10345782" cy="4693921"/>
          </a:xfrm>
        </p:spPr>
        <p:txBody>
          <a:bodyPr/>
          <a:lstStyle/>
          <a:p>
            <a:r>
              <a:rPr lang="ru-RU" b="1" dirty="0" smtClean="0"/>
              <a:t>ПОВЕЛИ́ТЕЛЬНОЕ НАКЛОНЕ́НИЕ – </a:t>
            </a:r>
            <a:r>
              <a:rPr lang="ru-RU" b="1" dirty="0" err="1" smtClean="0"/>
              <a:t>запов</a:t>
            </a:r>
            <a:r>
              <a:rPr lang="sr-Cyrl-BA" b="1" dirty="0" smtClean="0"/>
              <a:t>једни начин, императив</a:t>
            </a:r>
          </a:p>
          <a:p>
            <a:r>
              <a:rPr lang="sr-Cyrl-BA" b="1" dirty="0" smtClean="0"/>
              <a:t>КАЧА́ТЬСЯ – љуљати се</a:t>
            </a:r>
          </a:p>
          <a:p>
            <a:r>
              <a:rPr lang="ru-RU" b="1" dirty="0" smtClean="0"/>
              <a:t>ТРЕ́БОВАНИЕ – </a:t>
            </a:r>
            <a:r>
              <a:rPr lang="ru-RU" b="1" dirty="0" err="1" smtClean="0"/>
              <a:t>зах</a:t>
            </a:r>
            <a:r>
              <a:rPr lang="sr-Cyrl-BA" b="1" dirty="0" smtClean="0"/>
              <a:t>тјев</a:t>
            </a:r>
          </a:p>
          <a:p>
            <a:r>
              <a:rPr lang="ru-RU" b="1" dirty="0" smtClean="0"/>
              <a:t>ПРО́СЬБА – </a:t>
            </a:r>
            <a:r>
              <a:rPr lang="ru-RU" b="1" dirty="0" err="1" smtClean="0"/>
              <a:t>молба</a:t>
            </a:r>
            <a:endParaRPr lang="ru-RU" b="1" dirty="0" smtClean="0"/>
          </a:p>
          <a:p>
            <a:r>
              <a:rPr lang="ru-RU" b="1" dirty="0" smtClean="0"/>
              <a:t>ПРИКА́З – </a:t>
            </a:r>
            <a:r>
              <a:rPr lang="ru-RU" b="1" dirty="0" err="1" smtClean="0"/>
              <a:t>наредба</a:t>
            </a:r>
            <a:endParaRPr lang="ru-RU" b="1" dirty="0" smtClean="0"/>
          </a:p>
          <a:p>
            <a:r>
              <a:rPr lang="ru-RU" b="1" dirty="0" smtClean="0"/>
              <a:t>ОТВЕ́ТСТВЕННОСТЬ - </a:t>
            </a:r>
            <a:r>
              <a:rPr lang="ru-RU" b="1" dirty="0" err="1" smtClean="0"/>
              <a:t>одговорност</a:t>
            </a:r>
            <a:endParaRPr lang="ru-RU" b="1" dirty="0" smtClean="0"/>
          </a:p>
          <a:p>
            <a:r>
              <a:rPr lang="ru-RU" b="1" dirty="0" smtClean="0"/>
              <a:t>ШИ́ВОРОТ-НАВЫ́ВОРОТ - </a:t>
            </a:r>
            <a:r>
              <a:rPr lang="ru-RU" b="1" dirty="0" err="1" smtClean="0"/>
              <a:t>наопачке</a:t>
            </a:r>
            <a:endParaRPr lang="ru-RU" b="1" dirty="0" smtClean="0"/>
          </a:p>
          <a:p>
            <a:endParaRPr lang="sr-Cyrl-B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574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89" y="2068494"/>
            <a:ext cx="10263640" cy="2451253"/>
          </a:xfrm>
        </p:spPr>
        <p:txBody>
          <a:bodyPr>
            <a:normAutofit/>
          </a:bodyPr>
          <a:lstStyle/>
          <a:p>
            <a:r>
              <a:rPr lang="ru-RU" sz="6600" dirty="0" err="1" smtClean="0"/>
              <a:t>Спаси́бо</a:t>
            </a:r>
            <a:r>
              <a:rPr lang="ru-RU" sz="6600" dirty="0" smtClean="0"/>
              <a:t> за </a:t>
            </a:r>
            <a:r>
              <a:rPr lang="ru-RU" sz="6600" dirty="0" err="1" smtClean="0"/>
              <a:t>внима́ние</a:t>
            </a:r>
            <a:r>
              <a:rPr lang="ru-RU" sz="6600" dirty="0" smtClean="0"/>
              <a:t>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28816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0203306"/>
              </p:ext>
            </p:extLst>
          </p:nvPr>
        </p:nvGraphicFramePr>
        <p:xfrm>
          <a:off x="1920240" y="519350"/>
          <a:ext cx="8042956" cy="27701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21478">
                  <a:extLst>
                    <a:ext uri="{9D8B030D-6E8A-4147-A177-3AD203B41FA5}">
                      <a16:colId xmlns:a16="http://schemas.microsoft.com/office/drawing/2014/main" xmlns="" val="1330614141"/>
                    </a:ext>
                  </a:extLst>
                </a:gridCol>
                <a:gridCol w="4021478">
                  <a:extLst>
                    <a:ext uri="{9D8B030D-6E8A-4147-A177-3AD203B41FA5}">
                      <a16:colId xmlns:a16="http://schemas.microsoft.com/office/drawing/2014/main" xmlns="" val="82453804"/>
                    </a:ext>
                  </a:extLst>
                </a:gridCol>
              </a:tblGrid>
              <a:tr h="5019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ФРА́ЗА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ЗНАЧЕ́НИЕ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472738"/>
                  </a:ext>
                </a:extLst>
              </a:tr>
              <a:tr h="72497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Не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400" b="1" baseline="0" dirty="0" err="1" smtClean="0">
                          <a:solidFill>
                            <a:srgbClr val="FF0000"/>
                          </a:solidFill>
                        </a:rPr>
                        <a:t>кача́йся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400" b="1" baseline="0" dirty="0" smtClean="0"/>
                        <a:t>на стуле!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Тре́бование</a:t>
                      </a:r>
                      <a:r>
                        <a:rPr lang="ru-RU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675151"/>
                  </a:ext>
                </a:extLst>
              </a:tr>
              <a:tr h="7203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Мойте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ру́ки</a:t>
                      </a:r>
                      <a:r>
                        <a:rPr lang="ru-RU" sz="2400" b="1" baseline="0" dirty="0" smtClean="0"/>
                        <a:t> сейчас же!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Тре́бование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5394052"/>
                  </a:ext>
                </a:extLst>
              </a:tr>
              <a:tr h="74690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Принеси́</a:t>
                      </a:r>
                      <a:r>
                        <a:rPr lang="ru-RU" sz="2400" b="1" dirty="0" smtClean="0"/>
                        <a:t>, </a:t>
                      </a:r>
                      <a:r>
                        <a:rPr lang="ru-RU" sz="2400" b="1" dirty="0" err="1" smtClean="0"/>
                        <a:t>пожа́луйста</a:t>
                      </a:r>
                      <a:r>
                        <a:rPr lang="ru-RU" sz="2400" b="1" dirty="0" smtClean="0"/>
                        <a:t>, </a:t>
                      </a:r>
                      <a:r>
                        <a:rPr lang="ru-RU" sz="2400" b="1" dirty="0" err="1" smtClean="0"/>
                        <a:t>карто́шку</a:t>
                      </a:r>
                      <a:r>
                        <a:rPr lang="ru-RU" sz="2400" b="1" dirty="0" smtClean="0"/>
                        <a:t>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Про́сьба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152198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5926125"/>
              </p:ext>
            </p:extLst>
          </p:nvPr>
        </p:nvGraphicFramePr>
        <p:xfrm>
          <a:off x="1920240" y="3289514"/>
          <a:ext cx="8042956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21478">
                  <a:extLst>
                    <a:ext uri="{9D8B030D-6E8A-4147-A177-3AD203B41FA5}">
                      <a16:colId xmlns:a16="http://schemas.microsoft.com/office/drawing/2014/main" xmlns="" val="925536823"/>
                    </a:ext>
                  </a:extLst>
                </a:gridCol>
                <a:gridCol w="4021478">
                  <a:extLst>
                    <a:ext uri="{9D8B030D-6E8A-4147-A177-3AD203B41FA5}">
                      <a16:colId xmlns:a16="http://schemas.microsoft.com/office/drawing/2014/main" xmlns="" val="4014079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Послу́шайте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, пожалуйста, эту </a:t>
                      </a:r>
                      <a:r>
                        <a:rPr lang="ru-RU" sz="2400" baseline="0" dirty="0" err="1" smtClean="0">
                          <a:solidFill>
                            <a:schemeClr val="bg1"/>
                          </a:solidFill>
                        </a:rPr>
                        <a:t>пе́сню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Про́сьба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9688805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645920" y="4284761"/>
            <a:ext cx="4127863" cy="22598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55371" y="4506757"/>
            <a:ext cx="3892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 КАЧА́ЙСЯ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МО́ЙТЕ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ПРИНЕСИ́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ПОСЛУ́ШАЙТЕ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283234" y="4274543"/>
            <a:ext cx="979714" cy="225987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8079" y="4284761"/>
            <a:ext cx="3409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ПОВЕЛИ́ТЕЛЬНОЕ НАКЛОНЕНИЕ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Выража́ют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побужде́ние</a:t>
            </a:r>
            <a:r>
              <a:rPr lang="ru-RU" sz="2400" b="1" dirty="0" smtClean="0">
                <a:solidFill>
                  <a:schemeClr val="bg1"/>
                </a:solidFill>
              </a:rPr>
              <a:t> к </a:t>
            </a:r>
            <a:r>
              <a:rPr lang="ru-RU" sz="2400" b="1" dirty="0" err="1" smtClean="0">
                <a:solidFill>
                  <a:schemeClr val="bg1"/>
                </a:solidFill>
              </a:rPr>
              <a:t>де́йствию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5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030" y="161318"/>
            <a:ext cx="10028508" cy="1501228"/>
          </a:xfrm>
        </p:spPr>
        <p:txBody>
          <a:bodyPr>
            <a:normAutofit/>
          </a:bodyPr>
          <a:lstStyle/>
          <a:p>
            <a:pPr algn="ctr"/>
            <a:r>
              <a:rPr lang="sr-Cyrl-BA" sz="4000" dirty="0" smtClean="0"/>
              <a:t>ПОВЕЛИ</a:t>
            </a:r>
            <a:r>
              <a:rPr lang="ru-RU" sz="4000" dirty="0" smtClean="0"/>
              <a:t>́</a:t>
            </a:r>
            <a:r>
              <a:rPr lang="sr-Cyrl-BA" sz="4000" dirty="0" smtClean="0"/>
              <a:t>ТЕЛЬНОЕ НАКЛОНЕ́НИЕ</a:t>
            </a:r>
            <a:endParaRPr lang="en-US" sz="4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671455" y="1330036"/>
            <a:ext cx="484909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54036" y="1343890"/>
            <a:ext cx="817419" cy="955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21382" y="1343890"/>
            <a:ext cx="124691" cy="1052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520545" y="1330036"/>
            <a:ext cx="429491" cy="955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77889" y="1343890"/>
            <a:ext cx="55419" cy="1052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75557" y="2512609"/>
            <a:ext cx="188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ПРИКА́З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97927" y="2512609"/>
            <a:ext cx="12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СОВЕ́Т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988627" y="2512609"/>
            <a:ext cx="176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ПРО́СЬБА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298873" y="2512609"/>
            <a:ext cx="231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ПОЖЕЛА́НИЕ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102030" y="3740727"/>
            <a:ext cx="10028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Что </a:t>
            </a:r>
            <a:r>
              <a:rPr lang="ru-RU" sz="2800" i="1" dirty="0" err="1" smtClean="0">
                <a:solidFill>
                  <a:srgbClr val="002060"/>
                </a:solidFill>
              </a:rPr>
              <a:t>де́лай</a:t>
            </a:r>
            <a:r>
              <a:rPr lang="ru-RU" sz="2800" i="1" dirty="0" smtClean="0">
                <a:solidFill>
                  <a:srgbClr val="002060"/>
                </a:solidFill>
              </a:rPr>
              <a:t>?    Что </a:t>
            </a:r>
            <a:r>
              <a:rPr lang="ru-RU" sz="2800" i="1" dirty="0" err="1" smtClean="0">
                <a:solidFill>
                  <a:srgbClr val="002060"/>
                </a:solidFill>
              </a:rPr>
              <a:t>сде́лай</a:t>
            </a:r>
            <a:r>
              <a:rPr lang="ru-RU" sz="2800" i="1" dirty="0" smtClean="0">
                <a:solidFill>
                  <a:srgbClr val="002060"/>
                </a:solidFill>
              </a:rPr>
              <a:t>?   Что </a:t>
            </a:r>
            <a:r>
              <a:rPr lang="ru-RU" sz="2800" i="1" dirty="0" err="1" smtClean="0">
                <a:solidFill>
                  <a:srgbClr val="002060"/>
                </a:solidFill>
              </a:rPr>
              <a:t>де́лайте</a:t>
            </a:r>
            <a:r>
              <a:rPr lang="ru-RU" sz="2800" i="1" dirty="0" smtClean="0">
                <a:solidFill>
                  <a:srgbClr val="002060"/>
                </a:solidFill>
              </a:rPr>
              <a:t>?   Что </a:t>
            </a:r>
            <a:r>
              <a:rPr lang="ru-RU" sz="2800" i="1" dirty="0" err="1" smtClean="0">
                <a:solidFill>
                  <a:srgbClr val="002060"/>
                </a:solidFill>
              </a:rPr>
              <a:t>сде́лайте</a:t>
            </a:r>
            <a:r>
              <a:rPr lang="ru-RU" sz="2800" i="1" dirty="0" smtClean="0">
                <a:solidFill>
                  <a:srgbClr val="002060"/>
                </a:solidFill>
              </a:rPr>
              <a:t>?</a:t>
            </a:r>
          </a:p>
          <a:p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/>
              <a:t> </a:t>
            </a:r>
            <a:r>
              <a:rPr lang="ru-RU" sz="2800" i="1" dirty="0" smtClean="0"/>
              <a:t>                         </a:t>
            </a:r>
            <a:r>
              <a:rPr lang="ru-RU" sz="2800" i="1" dirty="0" smtClean="0">
                <a:solidFill>
                  <a:srgbClr val="FF0000"/>
                </a:solidFill>
              </a:rPr>
              <a:t>Не </a:t>
            </a:r>
            <a:r>
              <a:rPr lang="ru-RU" sz="2800" i="1" dirty="0" err="1" smtClean="0">
                <a:solidFill>
                  <a:srgbClr val="FF0000"/>
                </a:solidFill>
              </a:rPr>
              <a:t>име́ет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фо́рм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вре́мени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800" i="1" dirty="0" smtClean="0"/>
          </a:p>
          <a:p>
            <a:pPr algn="ctr"/>
            <a:r>
              <a:rPr lang="ru-RU" sz="2800" i="1" dirty="0" err="1" smtClean="0">
                <a:solidFill>
                  <a:schemeClr val="bg1"/>
                </a:solidFill>
              </a:rPr>
              <a:t>Глаго́лы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повели́тельного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наклоне́ния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мо́гут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изменя́ться</a:t>
            </a:r>
            <a:r>
              <a:rPr lang="ru-RU" sz="2800" i="1" dirty="0" smtClean="0">
                <a:solidFill>
                  <a:schemeClr val="bg1"/>
                </a:solidFill>
              </a:rPr>
              <a:t> по </a:t>
            </a:r>
            <a:r>
              <a:rPr lang="ru-RU" sz="2800" i="1" dirty="0" err="1" smtClean="0">
                <a:solidFill>
                  <a:schemeClr val="bg1"/>
                </a:solidFill>
              </a:rPr>
              <a:t>чи́слам</a:t>
            </a:r>
            <a:r>
              <a:rPr lang="ru-RU" sz="2800" i="1" dirty="0" smtClean="0">
                <a:solidFill>
                  <a:schemeClr val="bg1"/>
                </a:solidFill>
              </a:rPr>
              <a:t> и </a:t>
            </a:r>
            <a:r>
              <a:rPr lang="ru-RU" sz="2800" i="1" dirty="0" err="1" smtClean="0">
                <a:solidFill>
                  <a:schemeClr val="bg1"/>
                </a:solidFill>
              </a:rPr>
              <a:t>ли́цам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7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71" y="720436"/>
            <a:ext cx="7121238" cy="53478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Образова́ние</a:t>
            </a:r>
            <a:r>
              <a:rPr lang="ru-RU" sz="3200" b="1" dirty="0" smtClean="0"/>
              <a:t>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 err="1" smtClean="0">
                <a:solidFill>
                  <a:srgbClr val="002060"/>
                </a:solidFill>
              </a:rPr>
              <a:t>Осно́вА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настоя́щего</a:t>
            </a:r>
            <a:r>
              <a:rPr lang="ru-RU" sz="2800" b="1" i="1" dirty="0" smtClean="0">
                <a:solidFill>
                  <a:srgbClr val="002060"/>
                </a:solidFill>
              </a:rPr>
              <a:t> или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просто́го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бу́дущего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вре́меНИ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+</a:t>
            </a:r>
            <a:br>
              <a:rPr lang="ru-RU" sz="2800" b="1" dirty="0" smtClean="0"/>
            </a:br>
            <a:r>
              <a:rPr lang="sr-Latn-RS" sz="2800" b="1" dirty="0" smtClean="0"/>
              <a:t/>
            </a:r>
            <a:br>
              <a:rPr lang="sr-Latn-RS" sz="2800" b="1" dirty="0" smtClean="0"/>
            </a:br>
            <a:r>
              <a:rPr lang="ru-RU" sz="2800" b="1" dirty="0" smtClean="0"/>
              <a:t> </a:t>
            </a:r>
            <a:r>
              <a:rPr lang="ru-RU" sz="2800" b="1" i="1" dirty="0" err="1" smtClean="0"/>
              <a:t>СУ́ФФИКСы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-И, -ИТЕ</a:t>
            </a:r>
            <a:r>
              <a:rPr lang="sr-Cyrl-BA" sz="2800" b="1" dirty="0" smtClean="0">
                <a:solidFill>
                  <a:srgbClr val="FF0000"/>
                </a:solidFill>
              </a:rPr>
              <a:t>; </a:t>
            </a:r>
            <a:br>
              <a:rPr lang="sr-Cyrl-BA" sz="2800" b="1" dirty="0" smtClean="0">
                <a:solidFill>
                  <a:srgbClr val="FF0000"/>
                </a:solidFill>
              </a:rPr>
            </a:br>
            <a:r>
              <a:rPr lang="sr-Cyrl-BA" sz="2800" b="1" dirty="0" smtClean="0">
                <a:solidFill>
                  <a:srgbClr val="FF0000"/>
                </a:solidFill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</a:rPr>
              <a:t>Й, -ЙТЕ;</a:t>
            </a:r>
            <a:r>
              <a:rPr lang="sr-Cyrl-BA" sz="2800" b="1" dirty="0" smtClean="0">
                <a:solidFill>
                  <a:srgbClr val="FF0000"/>
                </a:solidFill>
              </a:rPr>
              <a:t> </a:t>
            </a:r>
            <a:br>
              <a:rPr lang="sr-Cyrl-BA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-Ь, -ЬТЕ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0109" y="1039091"/>
            <a:ext cx="3541712" cy="3541712"/>
          </a:xfrm>
        </p:spPr>
      </p:pic>
    </p:spTree>
    <p:extLst>
      <p:ext uri="{BB962C8B-B14F-4D97-AF65-F5344CB8AC3E}">
        <p14:creationId xmlns:p14="http://schemas.microsoft.com/office/powerpoint/2010/main" xmlns="" val="36219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9368893"/>
              </p:ext>
            </p:extLst>
          </p:nvPr>
        </p:nvGraphicFramePr>
        <p:xfrm>
          <a:off x="1252248" y="1238107"/>
          <a:ext cx="10011497" cy="49797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9679">
                  <a:extLst>
                    <a:ext uri="{9D8B030D-6E8A-4147-A177-3AD203B41FA5}">
                      <a16:colId xmlns:a16="http://schemas.microsoft.com/office/drawing/2014/main" xmlns="" val="1487354184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xmlns="" val="1347253378"/>
                    </a:ext>
                  </a:extLst>
                </a:gridCol>
                <a:gridCol w="2757054">
                  <a:extLst>
                    <a:ext uri="{9D8B030D-6E8A-4147-A177-3AD203B41FA5}">
                      <a16:colId xmlns:a16="http://schemas.microsoft.com/office/drawing/2014/main" xmlns="" val="3669163231"/>
                    </a:ext>
                  </a:extLst>
                </a:gridCol>
              </a:tblGrid>
              <a:tr h="6623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НАСТОЯ́ЩЕЕ</a:t>
                      </a:r>
                      <a:r>
                        <a:rPr lang="ru-RU" sz="2000" baseline="0" dirty="0" smtClean="0"/>
                        <a:t> ИЛИ ПРОСТО́Е БУ́ДУЩЕЕ ВРЕМЯ</a:t>
                      </a:r>
                      <a:r>
                        <a:rPr lang="sr-Latn-RS" sz="2000" baseline="0" dirty="0" smtClean="0"/>
                        <a:t>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sr-Latn-RS" sz="2000" baseline="0" dirty="0" smtClean="0"/>
                        <a:t>III</a:t>
                      </a:r>
                      <a:r>
                        <a:rPr lang="ru-RU" sz="2000" baseline="0" dirty="0" smtClean="0"/>
                        <a:t> лицо мн. ч.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Еди́нственное</a:t>
                      </a:r>
                      <a:r>
                        <a:rPr lang="ru-RU" sz="2000" baseline="0" dirty="0" smtClean="0"/>
                        <a:t> число́</a:t>
                      </a:r>
                    </a:p>
                    <a:p>
                      <a:r>
                        <a:rPr lang="sr-Latn-RS" sz="2000" baseline="0" dirty="0" smtClean="0"/>
                        <a:t>II </a:t>
                      </a:r>
                      <a:r>
                        <a:rPr lang="ru-RU" sz="2000" baseline="0" dirty="0" smtClean="0"/>
                        <a:t>лицо́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Мно́жественное</a:t>
                      </a:r>
                      <a:r>
                        <a:rPr lang="ru-RU" sz="2000" dirty="0" smtClean="0"/>
                        <a:t> число́</a:t>
                      </a:r>
                      <a:endParaRPr lang="sr-Latn-RS" sz="2000" dirty="0" smtClean="0"/>
                    </a:p>
                    <a:p>
                      <a:r>
                        <a:rPr lang="sr-Latn-RS" sz="2000" dirty="0" smtClean="0"/>
                        <a:t>II</a:t>
                      </a:r>
                      <a:r>
                        <a:rPr lang="ru-RU" sz="2000" dirty="0" smtClean="0"/>
                        <a:t> лицо́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3196807"/>
                  </a:ext>
                </a:extLst>
              </a:tr>
              <a:tr h="66231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ГОВОР</a:t>
                      </a:r>
                      <a:r>
                        <a:rPr lang="ru-RU" sz="2000" b="1" u="sng" dirty="0" smtClean="0"/>
                        <a:t>Я́Т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ГОВОР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000" b="1" dirty="0" smtClean="0"/>
                        <a:t>́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ГОВОР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И́ТЕ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4567481"/>
                  </a:ext>
                </a:extLst>
              </a:tr>
              <a:tr h="66231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МО́</a:t>
                      </a:r>
                      <a:r>
                        <a:rPr lang="ru-RU" sz="2000" b="1" u="sng" dirty="0" smtClean="0"/>
                        <a:t>ЮТ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МО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Й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МО́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ЙТЕ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9699044"/>
                  </a:ext>
                </a:extLst>
              </a:tr>
              <a:tr h="66231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ПРИГОТО́В</a:t>
                      </a:r>
                      <a:r>
                        <a:rPr lang="ru-RU" sz="2000" b="1" u="sng" dirty="0" smtClean="0"/>
                        <a:t>ЯТ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ПРИГОТО́В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ПРИГОТО́В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ЬТЕ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351431"/>
                  </a:ext>
                </a:extLst>
              </a:tr>
              <a:tr h="66231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СИД</a:t>
                      </a:r>
                      <a:r>
                        <a:rPr lang="ru-RU" sz="2000" b="1" u="sng" dirty="0" smtClean="0"/>
                        <a:t>Я́Т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СИД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000" b="1" dirty="0" smtClean="0"/>
                        <a:t>́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СИД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И́ТЕ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2067000"/>
                  </a:ext>
                </a:extLst>
              </a:tr>
              <a:tr h="66231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ЕД</a:t>
                      </a:r>
                      <a:r>
                        <a:rPr lang="ru-RU" sz="2000" b="1" u="sng" dirty="0" smtClean="0"/>
                        <a:t>Я́Т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ЕШ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Е́Ш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ЬТЕ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9296311"/>
                  </a:ext>
                </a:extLst>
              </a:tr>
              <a:tr h="66231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КАЧА́</a:t>
                      </a:r>
                      <a:r>
                        <a:rPr lang="ru-RU" sz="2000" b="1" u="sng" dirty="0" smtClean="0"/>
                        <a:t>ЮТ</a:t>
                      </a:r>
                      <a:r>
                        <a:rPr lang="ru-RU" sz="2000" b="1" dirty="0" smtClean="0"/>
                        <a:t>СЯ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КАЧА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Й</a:t>
                      </a:r>
                      <a:r>
                        <a:rPr lang="ru-RU" sz="2000" b="1" dirty="0" smtClean="0"/>
                        <a:t>СЯ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КАЧА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ЙТЕ</a:t>
                      </a:r>
                      <a:r>
                        <a:rPr lang="ru-RU" sz="2000" b="1" dirty="0" smtClean="0"/>
                        <a:t>СЬ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907088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2444595"/>
              </p:ext>
            </p:extLst>
          </p:nvPr>
        </p:nvGraphicFramePr>
        <p:xfrm>
          <a:off x="5708073" y="559234"/>
          <a:ext cx="5555672" cy="678873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555672">
                  <a:extLst>
                    <a:ext uri="{9D8B030D-6E8A-4147-A177-3AD203B41FA5}">
                      <a16:colId xmlns:a16="http://schemas.microsoft.com/office/drawing/2014/main" xmlns="" val="3505558519"/>
                    </a:ext>
                  </a:extLst>
                </a:gridCol>
              </a:tblGrid>
              <a:tr h="678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ПОВЕЛИ́ТЕЛЬНОЕ</a:t>
                      </a:r>
                      <a:r>
                        <a:rPr lang="ru-RU" sz="2000" b="1" baseline="0" dirty="0" smtClean="0"/>
                        <a:t> НАКЛОНЕ́НИЕ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038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96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86" y="119754"/>
            <a:ext cx="9905998" cy="1478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ПОСМО́ТРИМ, КАК ВЫРАЗИТЬ ПРО́СЬБУ ИЛИ ПОБУЖДЕ́НИЕ К ДЕ́ЙСТВИЮ, Е́СЛИ ОНИ́ ОТНО́СЯТСЯ К </a:t>
            </a:r>
            <a:r>
              <a:rPr lang="sr-Latn-RS" sz="2800" dirty="0" smtClean="0"/>
              <a:t>i-</a:t>
            </a:r>
            <a:r>
              <a:rPr lang="ru-RU" sz="2800" dirty="0" smtClean="0"/>
              <a:t>ОМУ ЛИЦУ́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1717963"/>
            <a:ext cx="11069782" cy="435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</a:t>
            </a:r>
            <a:r>
              <a:rPr lang="ru-RU" sz="2800" b="1" u="sng" dirty="0" smtClean="0"/>
              <a:t>ДАВА́ЙТЕ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</a:t>
            </a:r>
            <a:r>
              <a:rPr lang="ru-RU" b="1" dirty="0" smtClean="0"/>
              <a:t>+</a:t>
            </a: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dirty="0" smtClean="0"/>
              <a:t>       1. ИНФИНИТИ́В ГЛАГО́ЛА                      2. </a:t>
            </a:r>
            <a:r>
              <a:rPr lang="sr-Latn-RS" dirty="0" smtClean="0"/>
              <a:t>I </a:t>
            </a:r>
            <a:r>
              <a:rPr lang="ru-RU" dirty="0" smtClean="0"/>
              <a:t>ЛИЦО́ МНО́ЖЕСТВЕННОГО Ч.                                                                                                    </a:t>
            </a:r>
            <a:r>
              <a:rPr lang="ru-RU" sz="2000" i="1" dirty="0" smtClean="0"/>
              <a:t>(НЕСОВЕРШЕ́ННЫЙ ВИД)                                        </a:t>
            </a:r>
            <a:r>
              <a:rPr lang="ru-RU" dirty="0" smtClean="0"/>
              <a:t>ПРОСТО́ГО БУ́ДУЩЕГО ВРЕ́МЕНИ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</a:t>
            </a:r>
            <a:r>
              <a:rPr lang="ru-RU" sz="2000" i="1" dirty="0" smtClean="0"/>
              <a:t>(СОВЕРШЕ́ННЫЙ ВИД)</a:t>
            </a:r>
          </a:p>
          <a:p>
            <a:pPr marL="0" indent="0">
              <a:buNone/>
            </a:pPr>
            <a:r>
              <a:rPr lang="ru-RU" sz="2000" b="1" i="1" dirty="0"/>
              <a:t> </a:t>
            </a:r>
            <a:r>
              <a:rPr lang="ru-RU" sz="2000" b="1" i="1" dirty="0" smtClean="0"/>
              <a:t>   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Дава́йте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игра́ть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/>
              <a:t>в </a:t>
            </a:r>
            <a:r>
              <a:rPr lang="ru-RU" sz="2800" b="1" i="1" dirty="0" err="1" smtClean="0"/>
              <a:t>футбо́л</a:t>
            </a:r>
            <a:r>
              <a:rPr lang="ru-RU" sz="2800" b="1" i="1" dirty="0" smtClean="0"/>
              <a:t>!            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Дава́йте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погуля́ем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/>
              <a:t>по </a:t>
            </a:r>
            <a:r>
              <a:rPr lang="ru-RU" sz="2800" b="1" i="1" dirty="0" err="1" smtClean="0"/>
              <a:t>го́роду</a:t>
            </a:r>
            <a:r>
              <a:rPr lang="ru-RU" sz="2800" b="1" i="1" dirty="0" smtClean="0"/>
              <a:t>.</a:t>
            </a:r>
          </a:p>
          <a:p>
            <a:pPr marL="0" indent="0"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</a:t>
            </a:r>
            <a:r>
              <a:rPr lang="ru-RU" sz="2800" b="1" i="1" dirty="0" smtClean="0">
                <a:solidFill>
                  <a:srgbClr val="FF0000"/>
                </a:solidFill>
              </a:rPr>
              <a:t>Давайте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чита́ть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/>
              <a:t>кни́гу</a:t>
            </a:r>
            <a:r>
              <a:rPr lang="ru-RU" sz="2800" b="1" i="1" dirty="0" smtClean="0"/>
              <a:t>.    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Давайте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прочита</a:t>
            </a:r>
            <a:r>
              <a:rPr lang="ru-RU" sz="2800" b="1" i="1" dirty="0" err="1">
                <a:solidFill>
                  <a:srgbClr val="002060"/>
                </a:solidFill>
              </a:rPr>
              <a:t>́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ем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/>
              <a:t>пе́сню</a:t>
            </a:r>
            <a:r>
              <a:rPr lang="ru-RU" sz="2800" b="1" i="1" dirty="0" smtClean="0"/>
              <a:t>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1354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788" y="-182880"/>
            <a:ext cx="9905998" cy="1478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вот как, </a:t>
            </a:r>
            <a:r>
              <a:rPr lang="ru-RU" sz="2800" dirty="0" err="1" smtClean="0"/>
              <a:t>е́сли</a:t>
            </a:r>
            <a:r>
              <a:rPr lang="ru-RU" sz="2800" dirty="0" smtClean="0"/>
              <a:t> к </a:t>
            </a:r>
            <a:r>
              <a:rPr lang="sr-Latn-RS" sz="2800" dirty="0" smtClean="0"/>
              <a:t>III-</a:t>
            </a:r>
            <a:r>
              <a:rPr lang="ru-RU" sz="2800" dirty="0" smtClean="0"/>
              <a:t>ему лицу́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344" y="916868"/>
            <a:ext cx="10479374" cy="4825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 smtClean="0"/>
              <a:t>ПУСТЬ</a:t>
            </a:r>
          </a:p>
          <a:p>
            <a:pPr marL="0" indent="0" algn="ctr">
              <a:buNone/>
            </a:pPr>
            <a:r>
              <a:rPr lang="ru-RU" sz="2800" b="1" dirty="0" smtClean="0"/>
              <a:t>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1. ФО́РМА </a:t>
            </a:r>
            <a:r>
              <a:rPr lang="sr-Latn-RS" dirty="0" smtClean="0"/>
              <a:t>III</a:t>
            </a:r>
            <a:r>
              <a:rPr lang="ru-RU" dirty="0" smtClean="0"/>
              <a:t>-ЕГО ЛИЦА́                          </a:t>
            </a:r>
            <a:r>
              <a:rPr lang="ru-RU" dirty="0"/>
              <a:t>2. </a:t>
            </a:r>
            <a:r>
              <a:rPr lang="ru-RU" dirty="0" smtClean="0"/>
              <a:t>ПРОСТО́ГО БУ́ДУЩЕГО В.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      НАСТОЯ́ЩЕГО В.                                              </a:t>
            </a:r>
            <a:r>
              <a:rPr lang="ru-RU" sz="2000" i="1" dirty="0" smtClean="0">
                <a:solidFill>
                  <a:prstClr val="white"/>
                </a:solidFill>
              </a:rPr>
              <a:t>(СОВЕРШЕ́ННЫЙ </a:t>
            </a:r>
            <a:r>
              <a:rPr lang="ru-RU" sz="2000" i="1" dirty="0">
                <a:solidFill>
                  <a:prstClr val="white"/>
                </a:solidFill>
              </a:rPr>
              <a:t>ВИД)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sz="2000" dirty="0" smtClean="0"/>
              <a:t>     </a:t>
            </a:r>
            <a:r>
              <a:rPr lang="ru-RU" sz="2000" i="1" dirty="0" smtClean="0"/>
              <a:t>(НЕСОВЕРШЕ́ННЫЙ ВИД)</a:t>
            </a:r>
          </a:p>
          <a:p>
            <a:pPr marL="0" indent="0">
              <a:buNone/>
            </a:pPr>
            <a:endParaRPr lang="ru-RU" sz="2000" b="1" i="1" dirty="0"/>
          </a:p>
          <a:p>
            <a:pPr marL="0" indent="0">
              <a:buNone/>
            </a:pPr>
            <a:r>
              <a:rPr lang="ru-RU" sz="2000" b="1" i="1" dirty="0" smtClean="0"/>
              <a:t>    </a:t>
            </a:r>
            <a:r>
              <a:rPr lang="ru-RU" sz="2800" b="1" i="1" dirty="0" smtClean="0">
                <a:solidFill>
                  <a:srgbClr val="FF0000"/>
                </a:solidFill>
              </a:rPr>
              <a:t>Пусть</a:t>
            </a:r>
            <a:r>
              <a:rPr lang="ru-RU" sz="2800" b="1" i="1" dirty="0" smtClean="0"/>
              <a:t> Алёша </a:t>
            </a:r>
            <a:r>
              <a:rPr lang="ru-RU" sz="2800" b="1" i="1" dirty="0" smtClean="0">
                <a:solidFill>
                  <a:srgbClr val="FF0000"/>
                </a:solidFill>
              </a:rPr>
              <a:t>идёт</a:t>
            </a:r>
            <a:r>
              <a:rPr lang="ru-RU" sz="2800" b="1" i="1" dirty="0" smtClean="0"/>
              <a:t> в </a:t>
            </a:r>
            <a:r>
              <a:rPr lang="ru-RU" sz="2800" b="1" i="1" dirty="0" err="1" smtClean="0"/>
              <a:t>магази́н</a:t>
            </a:r>
            <a:r>
              <a:rPr lang="ru-RU" sz="2800" b="1" i="1" dirty="0" smtClean="0"/>
              <a:t>.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Пусть</a:t>
            </a:r>
            <a:r>
              <a:rPr lang="ru-RU" sz="2800" b="1" i="1" dirty="0" smtClean="0"/>
              <a:t> они́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ска́жут</a:t>
            </a:r>
            <a:r>
              <a:rPr lang="ru-RU" sz="2800" b="1" i="1" dirty="0" smtClean="0"/>
              <a:t>.</a:t>
            </a:r>
          </a:p>
          <a:p>
            <a:pPr marL="0" indent="0"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</a:t>
            </a:r>
            <a:r>
              <a:rPr lang="ru-RU" sz="2800" b="1" i="1" dirty="0" smtClean="0">
                <a:solidFill>
                  <a:srgbClr val="FF0000"/>
                </a:solidFill>
              </a:rPr>
              <a:t>Пусть</a:t>
            </a:r>
            <a:r>
              <a:rPr lang="ru-RU" sz="2800" b="1" i="1" dirty="0" smtClean="0"/>
              <a:t> они́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игра́ют</a:t>
            </a:r>
            <a:r>
              <a:rPr lang="ru-RU" sz="2800" b="1" i="1" dirty="0" smtClean="0"/>
              <a:t> в </a:t>
            </a:r>
            <a:r>
              <a:rPr lang="ru-RU" sz="2800" b="1" i="1" dirty="0" err="1" smtClean="0"/>
              <a:t>футбо́л</a:t>
            </a:r>
            <a:r>
              <a:rPr lang="ru-RU" sz="2800" b="1" i="1" dirty="0" smtClean="0"/>
              <a:t>.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Пусть</a:t>
            </a:r>
            <a:r>
              <a:rPr lang="ru-RU" sz="2800" b="1" i="1" dirty="0" smtClean="0"/>
              <a:t> папа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сва́рит</a:t>
            </a:r>
            <a:r>
              <a:rPr lang="ru-RU" sz="2800" b="1" i="1" dirty="0" smtClean="0"/>
              <a:t> суп.</a:t>
            </a:r>
            <a:endParaRPr lang="ru-RU" sz="2000" b="1" i="1" dirty="0" smtClean="0"/>
          </a:p>
          <a:p>
            <a:pPr marL="0" indent="0">
              <a:buNone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26966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1309" y="5666"/>
            <a:ext cx="8007927" cy="6685540"/>
          </a:xfrm>
        </p:spPr>
      </p:pic>
    </p:spTree>
    <p:extLst>
      <p:ext uri="{BB962C8B-B14F-4D97-AF65-F5344CB8AC3E}">
        <p14:creationId xmlns:p14="http://schemas.microsoft.com/office/powerpoint/2010/main" xmlns="" val="31932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053" y="604662"/>
            <a:ext cx="9869775" cy="1612065"/>
          </a:xfrm>
        </p:spPr>
        <p:txBody>
          <a:bodyPr>
            <a:normAutofit/>
          </a:bodyPr>
          <a:lstStyle/>
          <a:p>
            <a:r>
              <a:rPr lang="ru-RU" dirty="0" smtClean="0"/>
              <a:t>ДОМА́ШНЕЕ </a:t>
            </a:r>
            <a:r>
              <a:rPr lang="ru-RU" dirty="0" err="1" smtClean="0"/>
              <a:t>ЗАДА́НИе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3" y="2660073"/>
            <a:ext cx="8839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Послу́шайте</a:t>
            </a:r>
            <a:r>
              <a:rPr lang="ru-RU" sz="2800" dirty="0" smtClean="0"/>
              <a:t> и </a:t>
            </a:r>
            <a:r>
              <a:rPr lang="ru-RU" sz="2800" dirty="0" err="1" smtClean="0"/>
              <a:t>прочита́йте</a:t>
            </a:r>
            <a:r>
              <a:rPr lang="ru-RU" sz="2800" dirty="0" smtClean="0"/>
              <a:t> текст «</a:t>
            </a:r>
            <a:r>
              <a:rPr lang="ru-RU" sz="2800" dirty="0" err="1" smtClean="0"/>
              <a:t>Ши́ворот-навы́ворот</a:t>
            </a:r>
            <a:r>
              <a:rPr lang="ru-RU" sz="2800" dirty="0" smtClean="0"/>
              <a:t>» на </a:t>
            </a:r>
            <a:r>
              <a:rPr lang="ru-RU" sz="2800" smtClean="0"/>
              <a:t>странице́ 125 и 126 </a:t>
            </a:r>
            <a:r>
              <a:rPr lang="ru-RU" sz="2800" dirty="0" err="1" smtClean="0"/>
              <a:t>ва́шего</a:t>
            </a:r>
            <a:r>
              <a:rPr lang="ru-RU" sz="2800" dirty="0" smtClean="0"/>
              <a:t> </a:t>
            </a:r>
            <a:r>
              <a:rPr lang="ru-RU" sz="2800" dirty="0" err="1" smtClean="0"/>
              <a:t>уче́бника</a:t>
            </a:r>
            <a:r>
              <a:rPr lang="ru-RU" sz="2800" dirty="0" smtClean="0"/>
              <a:t>. В </a:t>
            </a:r>
            <a:r>
              <a:rPr lang="ru-RU" sz="2800" dirty="0" err="1" smtClean="0"/>
              <a:t>те́ксте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найди́те</a:t>
            </a:r>
            <a:r>
              <a:rPr lang="ru-RU" sz="2800" dirty="0" smtClean="0"/>
              <a:t> и </a:t>
            </a:r>
            <a:r>
              <a:rPr lang="ru-RU" sz="2800" dirty="0" err="1" smtClean="0"/>
              <a:t>спиши́те</a:t>
            </a:r>
            <a:r>
              <a:rPr lang="ru-RU" sz="2800" dirty="0" smtClean="0"/>
              <a:t> </a:t>
            </a:r>
            <a:r>
              <a:rPr lang="ru-RU" sz="2800" dirty="0" err="1" smtClean="0"/>
              <a:t>фо́рмы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повели́тельного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наклоне́ния</a:t>
            </a:r>
            <a:r>
              <a:rPr lang="ru-RU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59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537</TotalTime>
  <Words>305</Words>
  <Application>Microsoft Office PowerPoint</Application>
  <PresentationFormat>Custom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ПОВЕЛИ́ТЕЛЬНОЕ НАКЛОНЕ́НИЕ       ру́сскый язы́к 8 класс</vt:lpstr>
      <vt:lpstr>Slide 2</vt:lpstr>
      <vt:lpstr>ПОВЕЛИ́ТЕЛЬНОЕ НАКЛОНЕ́НИЕ</vt:lpstr>
      <vt:lpstr>Образова́ние:  Осно́вА настоя́щего или просто́го бу́дущего вре́меНИ           +   СУ́ФФИКСы   -И, -ИТЕ;  -Й, -ЙТЕ;  -Ь, -ЬТЕ</vt:lpstr>
      <vt:lpstr>Slide 5</vt:lpstr>
      <vt:lpstr>ПОСМО́ТРИМ, КАК ВЫРАЗИТЬ ПРО́СЬБУ ИЛИ ПОБУЖДЕ́НИЕ К ДЕ́ЙСТВИЮ, Е́СЛИ ОНИ́ ОТНО́СЯТСЯ К i-ОМУ ЛИЦУ́</vt:lpstr>
      <vt:lpstr>А вот как, е́сли к III-ему лицу́</vt:lpstr>
      <vt:lpstr>Slide 8</vt:lpstr>
      <vt:lpstr>ДОМА́ШНЕЕ ЗАДА́НИе </vt:lpstr>
      <vt:lpstr>Slide 10</vt:lpstr>
      <vt:lpstr>Slide 11</vt:lpstr>
      <vt:lpstr>СЛОВА́РЬ</vt:lpstr>
      <vt:lpstr>Спаси́бо за внима́ние!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ПОВЕЛИ́ТЕЛЬНОЕ НАКЛОНЕ́НИЕ</dc:title>
  <dc:creator>WIN10</dc:creator>
  <cp:lastModifiedBy>Kristina Mataruga</cp:lastModifiedBy>
  <cp:revision>26</cp:revision>
  <dcterms:created xsi:type="dcterms:W3CDTF">2020-04-05T13:45:57Z</dcterms:created>
  <dcterms:modified xsi:type="dcterms:W3CDTF">2020-04-08T07:38:20Z</dcterms:modified>
</cp:coreProperties>
</file>