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sldIdLst>
    <p:sldId id="257" r:id="rId3"/>
    <p:sldId id="260" r:id="rId4"/>
    <p:sldId id="264" r:id="rId5"/>
    <p:sldId id="261" r:id="rId6"/>
    <p:sldId id="262" r:id="rId7"/>
    <p:sldId id="258" r:id="rId8"/>
    <p:sldId id="266" r:id="rId9"/>
    <p:sldId id="263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1D0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C760F9-5114-43B8-977B-8EE688302564}" v="308" dt="2020-05-04T17:39:51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 showGuides="1">
      <p:cViewPr varScale="1">
        <p:scale>
          <a:sx n="107" d="100"/>
          <a:sy n="107" d="100"/>
        </p:scale>
        <p:origin x="150" y="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7ECEB-0BD1-42A1-8D0E-0ED72EBDFCD2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F8043-3F96-4FBC-9EC5-3329D8168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5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F8043-3F96-4FBC-9EC5-3329D8168C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26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Cyrl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F8043-3F96-4FBC-9EC5-3329D8168C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9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042-DBAA-4110-8CD7-C8E0EBF9B1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52C-5E63-442D-BE51-864CE1E3935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824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>
            <a:spLocks noGrp="1"/>
          </p:cNvSpPr>
          <p:nvPr>
            <p:ph type="title"/>
          </p:nvPr>
        </p:nvSpPr>
        <p:spPr>
          <a:xfrm>
            <a:off x="2642850" y="1486950"/>
            <a:ext cx="3858300" cy="21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943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77372" y="1927225"/>
            <a:ext cx="7127875" cy="1289050"/>
          </a:xfrm>
        </p:spPr>
        <p:txBody>
          <a:bodyPr>
            <a:normAutofit fontScale="90000"/>
          </a:bodyPr>
          <a:lstStyle/>
          <a:p>
            <a:r>
              <a:rPr lang="sr-Cyrl-RS" sz="4000" b="1" dirty="0">
                <a:latin typeface="Arial" pitchFamily="34" charset="0"/>
                <a:cs typeface="Arial" pitchFamily="34" charset="0"/>
              </a:rPr>
              <a:t>Писање и читање бројева пете и шесте десетице</a:t>
            </a:r>
            <a:endParaRPr lang="bs-Cyrl-BA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zmaj22\AppData\Local\Microsoft\Windows\Temporary Internet Files\Content.IE5\ROZ947MN\numbers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526">
            <a:off x="-233164" y="2782325"/>
            <a:ext cx="2483768" cy="228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maj22\AppData\Local\Microsoft\Windows\Temporary Internet Files\Content.IE5\ROZ947MN\numbers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280" y="214296"/>
            <a:ext cx="2279746" cy="192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59632" y="496431"/>
            <a:ext cx="2279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dirty="0">
                <a:latin typeface="Arial" pitchFamily="34" charset="0"/>
                <a:cs typeface="Arial" pitchFamily="34" charset="0"/>
              </a:rPr>
              <a:t>Математика</a:t>
            </a:r>
          </a:p>
          <a:p>
            <a:pPr algn="ctr"/>
            <a:r>
              <a:rPr lang="de-DE" sz="2800" dirty="0">
                <a:latin typeface="Arial" pitchFamily="34" charset="0"/>
                <a:cs typeface="Arial" pitchFamily="34" charset="0"/>
              </a:rPr>
              <a:t>2.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 разред</a:t>
            </a:r>
            <a:endParaRPr lang="bs-Cyrl-BA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4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9321" y="171172"/>
            <a:ext cx="3705357" cy="9890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ПОНОВИМО!</a:t>
            </a:r>
            <a:endParaRPr lang="bs-Cyrl-BA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19772" y="1421012"/>
            <a:ext cx="421246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endParaRPr lang="bs-Cyrl-BA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>
          <a:xfrm flipV="1">
            <a:off x="3663108" y="2021629"/>
            <a:ext cx="1612933" cy="2343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4523850" y="1395127"/>
            <a:ext cx="0" cy="1779961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731464" y="1324384"/>
            <a:ext cx="53251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3800" b="1" dirty="0">
                <a:latin typeface="Arial" pitchFamily="34" charset="0"/>
                <a:cs typeface="Arial" pitchFamily="34" charset="0"/>
              </a:rPr>
              <a:t>Д</a:t>
            </a:r>
            <a:endParaRPr lang="sr-Latn-RS" sz="3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39388" y="1326727"/>
            <a:ext cx="5325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800" b="1" dirty="0">
                <a:latin typeface="Arial" pitchFamily="34" charset="0"/>
                <a:cs typeface="Arial" pitchFamily="34" charset="0"/>
              </a:rPr>
              <a:t>Ј</a:t>
            </a:r>
            <a:endParaRPr lang="sr-Latn-RS" sz="3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28566" y="2187029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400" b="1" dirty="0">
                <a:latin typeface="Arial" pitchFamily="34" charset="0"/>
                <a:cs typeface="Arial" pitchFamily="34" charset="0"/>
              </a:rPr>
              <a:t>5</a:t>
            </a:r>
            <a:endParaRPr lang="sr-Latn-R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56219" y="2199277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400" b="1" dirty="0">
                <a:latin typeface="Arial" pitchFamily="34" charset="0"/>
                <a:cs typeface="Arial" pitchFamily="34" charset="0"/>
              </a:rPr>
              <a:t>0</a:t>
            </a:r>
            <a:endParaRPr lang="sr-Latn-R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617297" y="2173301"/>
            <a:ext cx="1813106" cy="7968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63434" y="3687092"/>
            <a:ext cx="13789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4400" b="1" u="sng" dirty="0">
                <a:latin typeface="Arial" pitchFamily="34" charset="0"/>
                <a:cs typeface="Arial" pitchFamily="34" charset="0"/>
              </a:rPr>
              <a:t>број</a:t>
            </a:r>
            <a:endParaRPr lang="sr-Latn-RS" sz="4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14120" y="2994857"/>
            <a:ext cx="202350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b="1" dirty="0">
                <a:latin typeface="Arial" pitchFamily="34" charset="0"/>
                <a:cs typeface="Arial" pitchFamily="34" charset="0"/>
              </a:rPr>
              <a:t>цифра</a:t>
            </a:r>
          </a:p>
          <a:p>
            <a:r>
              <a:rPr lang="sr-Cyrl-RS" sz="3200" b="1" dirty="0">
                <a:latin typeface="Arial" pitchFamily="34" charset="0"/>
                <a:cs typeface="Arial" pitchFamily="34" charset="0"/>
              </a:rPr>
              <a:t>јединица</a:t>
            </a:r>
            <a:endParaRPr lang="sr-Latn-R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1856" y="2991303"/>
            <a:ext cx="23941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b="1" dirty="0">
                <a:latin typeface="Arial" pitchFamily="34" charset="0"/>
                <a:cs typeface="Arial" pitchFamily="34" charset="0"/>
              </a:rPr>
              <a:t>цифра</a:t>
            </a:r>
          </a:p>
          <a:p>
            <a:r>
              <a:rPr lang="sr-Cyrl-RS" sz="3200" b="1" dirty="0">
                <a:latin typeface="Arial" pitchFamily="34" charset="0"/>
                <a:cs typeface="Arial" pitchFamily="34" charset="0"/>
              </a:rPr>
              <a:t>десетица</a:t>
            </a:r>
            <a:endParaRPr lang="sr-Latn-RS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 flipH="1">
            <a:off x="2453727" y="2777327"/>
            <a:ext cx="1361325" cy="6749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499992" y="2931790"/>
            <a:ext cx="0" cy="75903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</p:cNvCxnSpPr>
          <p:nvPr/>
        </p:nvCxnSpPr>
        <p:spPr>
          <a:xfrm>
            <a:off x="5200652" y="2777327"/>
            <a:ext cx="1273187" cy="6749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23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 animBg="1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B2B7C4C-69BC-48F4-8CF5-6CA2D52A4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059582"/>
            <a:ext cx="3476954" cy="440295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98A0C30-EA20-48F5-9AC9-8A7F54E18C60}"/>
              </a:ext>
            </a:extLst>
          </p:cNvPr>
          <p:cNvSpPr txBox="1"/>
          <p:nvPr/>
        </p:nvSpPr>
        <p:spPr>
          <a:xfrm>
            <a:off x="2195736" y="915566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ПЕТА ДЕСЕТИЦА:</a:t>
            </a:r>
          </a:p>
          <a:p>
            <a:endParaRPr lang="sr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41, 42, 43, 44, 45, 46, 47, 48, 49, 50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2EB5AEF-4CC3-4FB8-82B9-619C2C6DFB0B}"/>
              </a:ext>
            </a:extLst>
          </p:cNvPr>
          <p:cNvSpPr txBox="1"/>
          <p:nvPr/>
        </p:nvSpPr>
        <p:spPr>
          <a:xfrm>
            <a:off x="2195736" y="2735996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ШЕСТА ДЕСЕТИЦА:</a:t>
            </a:r>
          </a:p>
          <a:p>
            <a:endParaRPr lang="sr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51, 52, 53, 54, 55, 56, 57, 58, 59, 60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606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540" y="411510"/>
            <a:ext cx="8280920" cy="4320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sr-Cyrl-R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sr-Cyrl-R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sr-Cyrl-R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Задатак: </a:t>
            </a:r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Напиши цифрама сљедеће бројеве.</a:t>
            </a:r>
          </a:p>
          <a:p>
            <a:endParaRPr lang="sr-Cyrl-R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четрдесет  три  </a:t>
            </a:r>
          </a:p>
          <a:p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lvl="1"/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четрдесет седам</a:t>
            </a:r>
          </a:p>
          <a:p>
            <a:endParaRPr lang="sr-Cyrl-R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педесет  девет</a:t>
            </a:r>
          </a:p>
          <a:p>
            <a:endParaRPr lang="sr-Cyrl-R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шездесет</a:t>
            </a:r>
            <a:endParaRPr lang="sr-Cyrl-R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bs-Cyrl-BA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6248" y="1430767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</a:t>
            </a:r>
            <a:endParaRPr lang="bs-Cyrl-B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6248" y="2245193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47</a:t>
            </a:r>
            <a:endParaRPr lang="bs-Cyrl-B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6248" y="3109865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59</a:t>
            </a:r>
            <a:endParaRPr lang="bs-Cyrl-B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6248" y="3974537"/>
            <a:ext cx="86409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</a:t>
            </a:r>
            <a:endParaRPr lang="bs-Cyrl-BA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1995686"/>
            <a:ext cx="37814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42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98369"/>
            <a:ext cx="8424936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Задатак: </a:t>
            </a:r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Напиши ријечима дате бројеве.</a:t>
            </a:r>
          </a:p>
          <a:p>
            <a:endParaRPr lang="bs-Cyrl-B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72284" y="1603044"/>
            <a:ext cx="3367301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четрдесет четири</a:t>
            </a:r>
            <a:endParaRPr lang="bs-Cyrl-BA" sz="28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15816" y="2414016"/>
            <a:ext cx="2875279" cy="612068"/>
          </a:xfrm>
          <a:prstGeom prst="roundRect">
            <a:avLst>
              <a:gd name="adj" fmla="val 1757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педесет шест</a:t>
            </a:r>
            <a:endParaRPr lang="bs-Cyrl-BA" sz="28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36938" y="3194114"/>
            <a:ext cx="3286148" cy="64294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четрдесет  један</a:t>
            </a:r>
            <a:endParaRPr lang="bs-Cyrl-BA" sz="28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0BA1925-D1DE-48DC-8D57-9D0264A0DCBA}"/>
              </a:ext>
            </a:extLst>
          </p:cNvPr>
          <p:cNvSpPr txBox="1"/>
          <p:nvPr/>
        </p:nvSpPr>
        <p:spPr>
          <a:xfrm>
            <a:off x="2051720" y="166290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4E16918-62C1-47D4-8BB4-40AE829AB14F}"/>
              </a:ext>
            </a:extLst>
          </p:cNvPr>
          <p:cNvSpPr txBox="1"/>
          <p:nvPr/>
        </p:nvSpPr>
        <p:spPr>
          <a:xfrm>
            <a:off x="2051720" y="250286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E14FEC7-6ADC-4EE8-89A7-56F8F8E7A329}"/>
              </a:ext>
            </a:extLst>
          </p:cNvPr>
          <p:cNvSpPr txBox="1"/>
          <p:nvPr/>
        </p:nvSpPr>
        <p:spPr>
          <a:xfrm>
            <a:off x="2051720" y="325397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2859782"/>
            <a:ext cx="189864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06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96786" y="483518"/>
            <a:ext cx="914400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Задатак: </a:t>
            </a:r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Бројевну праву допуни бројевима </a:t>
            </a:r>
          </a:p>
          <a:p>
            <a:r>
              <a:rPr lang="sr-Cyrl-R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који недостају.</a:t>
            </a: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751804" y="1978552"/>
            <a:ext cx="7661173" cy="1204155"/>
            <a:chOff x="476" y="2568"/>
            <a:chExt cx="5126" cy="590"/>
          </a:xfrm>
        </p:grpSpPr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612" y="2614"/>
              <a:ext cx="49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4195" y="2568"/>
              <a:ext cx="91" cy="91"/>
            </a:xfrm>
            <a:prstGeom prst="flowChartConnector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1474" y="2568"/>
              <a:ext cx="91" cy="91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1" name="AutoShape 8"/>
            <p:cNvSpPr>
              <a:spLocks noChangeArrowheads="1"/>
            </p:cNvSpPr>
            <p:nvPr/>
          </p:nvSpPr>
          <p:spPr bwMode="auto">
            <a:xfrm>
              <a:off x="2381" y="256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r-HR" sz="1800">
                <a:solidFill>
                  <a:srgbClr val="FF0000"/>
                </a:solidFill>
              </a:endParaRPr>
            </a:p>
          </p:txBody>
        </p:sp>
        <p:sp>
          <p:nvSpPr>
            <p:cNvPr id="22" name="AutoShape 9"/>
            <p:cNvSpPr>
              <a:spLocks noChangeArrowheads="1"/>
            </p:cNvSpPr>
            <p:nvPr/>
          </p:nvSpPr>
          <p:spPr bwMode="auto">
            <a:xfrm>
              <a:off x="3288" y="2568"/>
              <a:ext cx="91" cy="91"/>
            </a:xfrm>
            <a:prstGeom prst="flowChartConnector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3" name="AutoShape 10"/>
            <p:cNvSpPr>
              <a:spLocks noChangeArrowheads="1"/>
            </p:cNvSpPr>
            <p:nvPr/>
          </p:nvSpPr>
          <p:spPr bwMode="auto">
            <a:xfrm>
              <a:off x="5103" y="2568"/>
              <a:ext cx="91" cy="91"/>
            </a:xfrm>
            <a:prstGeom prst="flowChartConnector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476" y="2659"/>
              <a:ext cx="36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r-Cyrl-RS" sz="4000" dirty="0">
                  <a:latin typeface="Comic Sans MS" panose="030F0702030302020204" pitchFamily="66" charset="0"/>
                  <a:cs typeface="Arial" panose="020B0604020202020204" pitchFamily="34" charset="0"/>
                </a:rPr>
                <a:t>51</a:t>
              </a:r>
              <a:endParaRPr lang="hr-HR" sz="4000" dirty="0"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1338" y="2659"/>
              <a:ext cx="363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r-HR" sz="6000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5012" y="2659"/>
              <a:ext cx="363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r-HR" sz="6000" dirty="0">
                <a:solidFill>
                  <a:srgbClr val="969696"/>
                </a:solidFill>
                <a:latin typeface="Comic Sans MS" pitchFamily="66" charset="0"/>
              </a:endParaRPr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4059" y="2659"/>
              <a:ext cx="363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r-HR" sz="6000" dirty="0">
                <a:solidFill>
                  <a:srgbClr val="FF9900"/>
                </a:solidFill>
                <a:latin typeface="Comic Sans MS" pitchFamily="66" charset="0"/>
              </a:endParaRPr>
            </a:p>
          </p:txBody>
        </p:sp>
        <p:sp>
          <p:nvSpPr>
            <p:cNvPr id="28" name="Rectangle 15"/>
            <p:cNvSpPr>
              <a:spLocks noChangeArrowheads="1"/>
            </p:cNvSpPr>
            <p:nvPr/>
          </p:nvSpPr>
          <p:spPr bwMode="auto">
            <a:xfrm>
              <a:off x="3152" y="2659"/>
              <a:ext cx="363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r-HR" sz="6000" dirty="0">
                <a:solidFill>
                  <a:srgbClr val="9900FF"/>
                </a:solidFill>
                <a:latin typeface="Comic Sans MS" pitchFamily="66" charset="0"/>
              </a:endParaRPr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2245" y="2659"/>
              <a:ext cx="363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r-HR" sz="6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30" name="AutoShape 17"/>
            <p:cNvSpPr>
              <a:spLocks noChangeArrowheads="1"/>
            </p:cNvSpPr>
            <p:nvPr/>
          </p:nvSpPr>
          <p:spPr bwMode="auto">
            <a:xfrm>
              <a:off x="567" y="2568"/>
              <a:ext cx="91" cy="91"/>
            </a:xfrm>
            <a:prstGeom prst="flowChartConnector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4592782" y="2167999"/>
            <a:ext cx="859518" cy="822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>
                <a:solidFill>
                  <a:schemeClr val="tx1"/>
                </a:solidFill>
                <a:latin typeface="Comic Sans MS" pitchFamily="66" charset="0"/>
              </a:rPr>
              <a:t>54</a:t>
            </a:r>
            <a:endParaRPr lang="bs-Cyrl-BA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37224" y="2160557"/>
            <a:ext cx="1152128" cy="822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b="1" u="sng" dirty="0">
                <a:solidFill>
                  <a:schemeClr val="tx1"/>
                </a:solidFill>
                <a:latin typeface="Comic Sans MS" pitchFamily="66" charset="0"/>
              </a:rPr>
              <a:t>52</a:t>
            </a:r>
            <a:endParaRPr lang="bs-Cyrl-BA" sz="4000" b="1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07101" y="2160557"/>
            <a:ext cx="930815" cy="822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b="1" u="sng" dirty="0">
                <a:solidFill>
                  <a:schemeClr val="tx1"/>
                </a:solidFill>
                <a:latin typeface="Comic Sans MS" pitchFamily="66" charset="0"/>
              </a:rPr>
              <a:t>53</a:t>
            </a:r>
            <a:endParaRPr lang="bs-Cyrl-BA" sz="4000" b="1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74061" y="2232565"/>
            <a:ext cx="1008112" cy="678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b="1" u="sng" dirty="0">
                <a:solidFill>
                  <a:schemeClr val="tx1"/>
                </a:solidFill>
                <a:latin typeface="Comic Sans MS" pitchFamily="66" charset="0"/>
              </a:rPr>
              <a:t>55</a:t>
            </a:r>
            <a:endParaRPr lang="bs-Cyrl-BA" sz="4000" b="1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59125" y="2240006"/>
            <a:ext cx="1152128" cy="678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dirty="0">
                <a:solidFill>
                  <a:schemeClr val="tx1"/>
                </a:solidFill>
                <a:latin typeface="Comic Sans MS" pitchFamily="66" charset="0"/>
              </a:rPr>
              <a:t>56</a:t>
            </a:r>
            <a:endParaRPr lang="bs-Cyrl-BA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2696" y="3157954"/>
            <a:ext cx="59626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25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rafik 35">
            <a:extLst>
              <a:ext uri="{FF2B5EF4-FFF2-40B4-BE49-F238E27FC236}">
                <a16:creationId xmlns:a16="http://schemas.microsoft.com/office/drawing/2014/main" id="{7502F406-F727-4F1F-999E-CAD3A8415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3949" y="3789364"/>
            <a:ext cx="714475" cy="447737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9B67F734-ED60-4540-AC66-F5CAB0F03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299" y="3540659"/>
            <a:ext cx="714475" cy="447737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3F5FF06F-DA9F-4122-A30B-F9BC27207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316" y="4395901"/>
            <a:ext cx="714475" cy="447737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CD43211F-1A77-4714-B14A-CDEACC85C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488" y="3519600"/>
            <a:ext cx="714475" cy="447737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4949ADFF-1D39-4805-B068-FD611016F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276" y="4356261"/>
            <a:ext cx="714475" cy="44773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6558B594-59FB-4E77-85D1-996F891EF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304" y="3459466"/>
            <a:ext cx="714475" cy="447737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31C19BA-DB01-419A-83B4-EE08D9CD9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4264" y="4325516"/>
            <a:ext cx="714475" cy="447737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4AB2B5D8-86EA-4491-8945-07DABD1FD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077" y="3334935"/>
            <a:ext cx="714475" cy="447737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DEDF8342-4E22-471A-8379-B1A1EA26A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875" y="3974031"/>
            <a:ext cx="714475" cy="447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33950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4. Задатак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Уочи правило и настави писати бројеве  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како је започето.</a:t>
            </a:r>
            <a:endParaRPr lang="sr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350143"/>
              </p:ext>
            </p:extLst>
          </p:nvPr>
        </p:nvGraphicFramePr>
        <p:xfrm>
          <a:off x="2292424" y="1428914"/>
          <a:ext cx="6096000" cy="576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sr-Latn-B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sr-Latn-B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sr-Latn-B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r-Latn-B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r-Latn-B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B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B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B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B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BA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88256" y="148611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lang="sr-Latn-BA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3741" y="148615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sr-Latn-BA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9267" y="147627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sr-Latn-BA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9481" y="148611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sr-Latn-BA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65554" y="1486113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  <a:endParaRPr lang="sr-Latn-BA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15820" y="148611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sr-Latn-BA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4394" y="148611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sr-Latn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2354360"/>
            <a:ext cx="853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5. Задатак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Жаба ће стићи на обалу ако скаче на локвање 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обиљежене непарним бројевима.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95840" y="382856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Arial Black" panose="020B0A04020102020204" pitchFamily="34" charset="0"/>
              </a:rPr>
              <a:t>59</a:t>
            </a:r>
            <a:endParaRPr lang="sr-Latn-BA" dirty="0"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7760" y="337413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Arial Black" panose="020B0A04020102020204" pitchFamily="34" charset="0"/>
              </a:rPr>
              <a:t>41</a:t>
            </a:r>
            <a:endParaRPr lang="sr-Latn-BA" dirty="0"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9840" y="436590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Arial Black" panose="020B0A04020102020204" pitchFamily="34" charset="0"/>
              </a:rPr>
              <a:t>47</a:t>
            </a:r>
            <a:endParaRPr lang="sr-Latn-BA" dirty="0">
              <a:latin typeface="Arial Black" panose="020B0A040201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6114" y="355880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Arial Black" panose="020B0A04020102020204" pitchFamily="34" charset="0"/>
              </a:rPr>
              <a:t>57</a:t>
            </a:r>
            <a:endParaRPr lang="sr-Latn-BA" dirty="0"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6621" y="43875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Arial Black" panose="020B0A04020102020204" pitchFamily="34" charset="0"/>
              </a:rPr>
              <a:t>53</a:t>
            </a:r>
            <a:endParaRPr lang="sr-Latn-BA" dirty="0">
              <a:latin typeface="Arial Black" panose="020B0A040201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02864" y="403577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Arial Black" panose="020B0A04020102020204" pitchFamily="34" charset="0"/>
              </a:rPr>
              <a:t>44</a:t>
            </a:r>
            <a:endParaRPr lang="sr-Latn-BA" dirty="0"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47010" y="3519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Arial Black" panose="020B0A04020102020204" pitchFamily="34" charset="0"/>
                <a:cs typeface="Arial" panose="020B0604020202020204" pitchFamily="34" charset="0"/>
              </a:rPr>
              <a:t>51</a:t>
            </a:r>
            <a:endParaRPr lang="sr-Latn-BA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86462" y="359193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Arial Black" panose="020B0A04020102020204" pitchFamily="34" charset="0"/>
              </a:rPr>
              <a:t>58</a:t>
            </a:r>
            <a:endParaRPr lang="sr-Latn-BA" dirty="0">
              <a:latin typeface="Arial Black" panose="020B0A040201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78936" y="44488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Arial Black" panose="020B0A04020102020204" pitchFamily="34" charset="0"/>
              </a:rPr>
              <a:t>49</a:t>
            </a:r>
            <a:endParaRPr lang="sr-Latn-BA" dirty="0">
              <a:latin typeface="Arial Black" panose="020B0A04020102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" t="43344" r="85393" b="34278"/>
          <a:stretch/>
        </p:blipFill>
        <p:spPr>
          <a:xfrm>
            <a:off x="1195998" y="3069737"/>
            <a:ext cx="1130157" cy="115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5776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7531E-6 L 0.19723 -0.0321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61" y="-16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23 -0.0321 L 0.26285 0.15093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9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285 0.15093 L 0.33594 -0.01666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-83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594 -0.01666 L 0.4066 0.16945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9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66 0.16945 L 0.45122 -0.00216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-85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22 -0.00216 L 0.58021 0.15926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1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21 0.15926 L 0.68698 0.05494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-5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3" grpId="0"/>
      <p:bldP spid="19" grpId="0"/>
      <p:bldP spid="15" grpId="0"/>
      <p:bldP spid="16" grpId="0"/>
      <p:bldP spid="18" grpId="0"/>
      <p:bldP spid="17" grpId="0"/>
      <p:bldP spid="28" grpId="0"/>
      <p:bldP spid="29" grpId="0"/>
      <p:bldP spid="30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11510"/>
            <a:ext cx="8208912" cy="4320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 dirty="0"/>
          </a:p>
        </p:txBody>
      </p:sp>
      <p:sp>
        <p:nvSpPr>
          <p:cNvPr id="3" name="Rectangle 2"/>
          <p:cNvSpPr/>
          <p:nvPr/>
        </p:nvSpPr>
        <p:spPr>
          <a:xfrm>
            <a:off x="359532" y="418030"/>
            <a:ext cx="8424936" cy="1944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Задаци за самосталан рад</a:t>
            </a:r>
            <a:endParaRPr lang="de-DE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r-Cyrl-R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sr-Cyrl-R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Напиши бројеве који се налазе између бројева</a:t>
            </a:r>
            <a:endParaRPr lang="de-DE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R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47и 53.</a:t>
            </a:r>
            <a:endParaRPr lang="sr-Cyrl-RS" sz="2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1">
            <a:extLst>
              <a:ext uri="{FF2B5EF4-FFF2-40B4-BE49-F238E27FC236}">
                <a16:creationId xmlns:a16="http://schemas.microsoft.com/office/drawing/2014/main" id="{73EA9E89-37AD-474C-8368-A1AE8127637E}"/>
              </a:ext>
            </a:extLst>
          </p:cNvPr>
          <p:cNvSpPr txBox="1"/>
          <p:nvPr/>
        </p:nvSpPr>
        <p:spPr>
          <a:xfrm>
            <a:off x="359532" y="2781255"/>
            <a:ext cx="72008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sr-Cyrl-RS" sz="2600" dirty="0">
                <a:latin typeface="Arial" pitchFamily="34" charset="0"/>
                <a:cs typeface="Arial" pitchFamily="34" charset="0"/>
              </a:rPr>
              <a:t>Колико јединица и десетица имају бројеви:</a:t>
            </a:r>
          </a:p>
          <a:p>
            <a:r>
              <a:rPr lang="sr-Cyrl-RS" sz="2600" dirty="0"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sr-Cyrl-RS" sz="2600" dirty="0">
                <a:latin typeface="Arial" pitchFamily="34" charset="0"/>
                <a:cs typeface="Arial" pitchFamily="34" charset="0"/>
              </a:rPr>
              <a:t>        43 = __ Д __ Ј                   55 = __ Д __ Ј</a:t>
            </a:r>
          </a:p>
          <a:p>
            <a:endParaRPr lang="sr-Cyrl-RS" sz="2600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068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36678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Задатак +</a:t>
            </a:r>
            <a:r>
              <a:rPr lang="de-DE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Запиши бројеве који недостају.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0F6A02F-5A72-4A56-B7F1-15734355490B}"/>
              </a:ext>
            </a:extLst>
          </p:cNvPr>
          <p:cNvSpPr txBox="1"/>
          <p:nvPr/>
        </p:nvSpPr>
        <p:spPr>
          <a:xfrm>
            <a:off x="221055" y="1044714"/>
            <a:ext cx="2376264" cy="3619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1. десетица</a:t>
            </a:r>
          </a:p>
          <a:p>
            <a:pPr>
              <a:lnSpc>
                <a:spcPct val="150000"/>
              </a:lnSpc>
            </a:pPr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2. десетица</a:t>
            </a:r>
          </a:p>
          <a:p>
            <a:pPr>
              <a:lnSpc>
                <a:spcPct val="150000"/>
              </a:lnSpc>
            </a:pPr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3. десетица</a:t>
            </a:r>
          </a:p>
          <a:p>
            <a:pPr>
              <a:lnSpc>
                <a:spcPct val="150000"/>
              </a:lnSpc>
            </a:pPr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4. десетица</a:t>
            </a:r>
          </a:p>
          <a:p>
            <a:pPr>
              <a:lnSpc>
                <a:spcPct val="150000"/>
              </a:lnSpc>
            </a:pPr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5. десетица</a:t>
            </a:r>
          </a:p>
          <a:p>
            <a:pPr>
              <a:lnSpc>
                <a:spcPct val="150000"/>
              </a:lnSpc>
            </a:pPr>
            <a:r>
              <a:rPr lang="sr-Cyrl-BA" sz="2600" dirty="0">
                <a:latin typeface="Arial" panose="020B0604020202020204" pitchFamily="34" charset="0"/>
                <a:cs typeface="Arial" panose="020B0604020202020204" pitchFamily="34" charset="0"/>
              </a:rPr>
              <a:t>6. десетица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id="{10A706C7-9746-4556-8AA2-45C7FC843074}"/>
              </a:ext>
            </a:extLst>
          </p:cNvPr>
          <p:cNvSpPr/>
          <p:nvPr/>
        </p:nvSpPr>
        <p:spPr>
          <a:xfrm>
            <a:off x="2161032" y="1113822"/>
            <a:ext cx="720080" cy="5232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Gleichschenkliges Dreieck 6">
            <a:extLst>
              <a:ext uri="{FF2B5EF4-FFF2-40B4-BE49-F238E27FC236}">
                <a16:creationId xmlns:a16="http://schemas.microsoft.com/office/drawing/2014/main" id="{F5E779DA-71F6-4D23-977F-B36A60380876}"/>
              </a:ext>
            </a:extLst>
          </p:cNvPr>
          <p:cNvSpPr/>
          <p:nvPr/>
        </p:nvSpPr>
        <p:spPr>
          <a:xfrm>
            <a:off x="2094683" y="1729950"/>
            <a:ext cx="852778" cy="5232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11</a:t>
            </a:r>
            <a:endParaRPr lang="de-DE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FF2CC1DA-5B24-4CD3-B297-089FC26B949C}"/>
              </a:ext>
            </a:extLst>
          </p:cNvPr>
          <p:cNvSpPr/>
          <p:nvPr/>
        </p:nvSpPr>
        <p:spPr>
          <a:xfrm>
            <a:off x="2094683" y="2882010"/>
            <a:ext cx="852778" cy="5232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9050">
                  <a:solidFill>
                    <a:schemeClr val="tx1"/>
                  </a:solidFill>
                </a:ln>
              </a:rPr>
              <a:t>31</a:t>
            </a:r>
            <a:endParaRPr lang="de-DE" dirty="0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10" name="Gleichschenkliges Dreieck 9">
            <a:extLst>
              <a:ext uri="{FF2B5EF4-FFF2-40B4-BE49-F238E27FC236}">
                <a16:creationId xmlns:a16="http://schemas.microsoft.com/office/drawing/2014/main" id="{52F46627-48C0-4190-AAF9-3E7EE7708F26}"/>
              </a:ext>
            </a:extLst>
          </p:cNvPr>
          <p:cNvSpPr/>
          <p:nvPr/>
        </p:nvSpPr>
        <p:spPr>
          <a:xfrm>
            <a:off x="2100125" y="3482585"/>
            <a:ext cx="852778" cy="5232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41</a:t>
            </a:r>
            <a:endParaRPr lang="de-DE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Gleichschenkliges Dreieck 10">
            <a:extLst>
              <a:ext uri="{FF2B5EF4-FFF2-40B4-BE49-F238E27FC236}">
                <a16:creationId xmlns:a16="http://schemas.microsoft.com/office/drawing/2014/main" id="{ED105641-D430-4ADA-A421-7344917B528C}"/>
              </a:ext>
            </a:extLst>
          </p:cNvPr>
          <p:cNvSpPr/>
          <p:nvPr/>
        </p:nvSpPr>
        <p:spPr>
          <a:xfrm>
            <a:off x="2100125" y="4098713"/>
            <a:ext cx="847336" cy="523220"/>
          </a:xfrm>
          <a:prstGeom prst="triangle">
            <a:avLst>
              <a:gd name="adj" fmla="val 48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51</a:t>
            </a:r>
            <a:endParaRPr lang="de-DE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Gleichschenkliges Dreieck 11">
            <a:extLst>
              <a:ext uri="{FF2B5EF4-FFF2-40B4-BE49-F238E27FC236}">
                <a16:creationId xmlns:a16="http://schemas.microsoft.com/office/drawing/2014/main" id="{5749762A-70C8-4D7B-8E37-24DD96A6F917}"/>
              </a:ext>
            </a:extLst>
          </p:cNvPr>
          <p:cNvSpPr/>
          <p:nvPr/>
        </p:nvSpPr>
        <p:spPr>
          <a:xfrm>
            <a:off x="2094683" y="2320113"/>
            <a:ext cx="852778" cy="5232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21</a:t>
            </a:r>
            <a:endParaRPr lang="de-DE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2DE7427-7D7C-45F9-9412-3A2FDBE79CB3}"/>
              </a:ext>
            </a:extLst>
          </p:cNvPr>
          <p:cNvSpPr/>
          <p:nvPr/>
        </p:nvSpPr>
        <p:spPr>
          <a:xfrm>
            <a:off x="2958468" y="1751376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de-DE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EA255723-588C-4EDE-B8A7-4F5F735CA17C}"/>
              </a:ext>
            </a:extLst>
          </p:cNvPr>
          <p:cNvSpPr/>
          <p:nvPr/>
        </p:nvSpPr>
        <p:spPr>
          <a:xfrm>
            <a:off x="2955476" y="1114634"/>
            <a:ext cx="540521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de-DE" dirty="0">
              <a:ln w="127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75CA3A1E-FA4B-4599-9E22-8793B2B5B160}"/>
              </a:ext>
            </a:extLst>
          </p:cNvPr>
          <p:cNvSpPr/>
          <p:nvPr/>
        </p:nvSpPr>
        <p:spPr>
          <a:xfrm>
            <a:off x="3608299" y="1742970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13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53254A05-06CF-461D-B961-7763F520F802}"/>
              </a:ext>
            </a:extLst>
          </p:cNvPr>
          <p:cNvSpPr/>
          <p:nvPr/>
        </p:nvSpPr>
        <p:spPr>
          <a:xfrm>
            <a:off x="4230835" y="1751376"/>
            <a:ext cx="574913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14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3C74B8F3-AE3A-4FB8-8B7E-D91EC9B8B71D}"/>
              </a:ext>
            </a:extLst>
          </p:cNvPr>
          <p:cNvSpPr/>
          <p:nvPr/>
        </p:nvSpPr>
        <p:spPr>
          <a:xfrm>
            <a:off x="7434604" y="1742970"/>
            <a:ext cx="579433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19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C22A69C4-AB25-436B-969E-E88E8C4092CE}"/>
              </a:ext>
            </a:extLst>
          </p:cNvPr>
          <p:cNvSpPr/>
          <p:nvPr/>
        </p:nvSpPr>
        <p:spPr>
          <a:xfrm>
            <a:off x="6148296" y="1750137"/>
            <a:ext cx="57943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17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BE679EED-CE80-4CF8-86E7-B19A9452E030}"/>
              </a:ext>
            </a:extLst>
          </p:cNvPr>
          <p:cNvSpPr/>
          <p:nvPr/>
        </p:nvSpPr>
        <p:spPr>
          <a:xfrm>
            <a:off x="5509544" y="1750137"/>
            <a:ext cx="574915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16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C5BBBD6A-25B2-47E1-84A4-BBE9A87B2610}"/>
              </a:ext>
            </a:extLst>
          </p:cNvPr>
          <p:cNvSpPr/>
          <p:nvPr/>
        </p:nvSpPr>
        <p:spPr>
          <a:xfrm>
            <a:off x="4870793" y="1751376"/>
            <a:ext cx="574914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15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012A35B3-68D2-466D-8568-75F70C4B23C2}"/>
              </a:ext>
            </a:extLst>
          </p:cNvPr>
          <p:cNvSpPr/>
          <p:nvPr/>
        </p:nvSpPr>
        <p:spPr>
          <a:xfrm>
            <a:off x="6788253" y="1750137"/>
            <a:ext cx="57943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18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0059CBE7-D354-4D9C-84DE-91A461CC50E6}"/>
              </a:ext>
            </a:extLst>
          </p:cNvPr>
          <p:cNvSpPr/>
          <p:nvPr/>
        </p:nvSpPr>
        <p:spPr>
          <a:xfrm>
            <a:off x="4238081" y="1131796"/>
            <a:ext cx="54052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</a:t>
            </a:r>
            <a:endParaRPr lang="de-DE" dirty="0">
              <a:ln w="127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E0E26C15-011E-480B-8F96-C7054F9FA768}"/>
              </a:ext>
            </a:extLst>
          </p:cNvPr>
          <p:cNvSpPr/>
          <p:nvPr/>
        </p:nvSpPr>
        <p:spPr>
          <a:xfrm>
            <a:off x="4862941" y="1131796"/>
            <a:ext cx="54052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</a:t>
            </a:r>
            <a:endParaRPr lang="de-DE" dirty="0">
              <a:ln w="127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912470D7-F0C0-4EF9-88AD-43D484F08A46}"/>
              </a:ext>
            </a:extLst>
          </p:cNvPr>
          <p:cNvSpPr/>
          <p:nvPr/>
        </p:nvSpPr>
        <p:spPr>
          <a:xfrm>
            <a:off x="5498278" y="1131796"/>
            <a:ext cx="54052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</a:t>
            </a:r>
            <a:endParaRPr lang="de-DE" dirty="0">
              <a:ln w="127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972AD406-BE6F-42E3-AD36-B89C0C2B25A3}"/>
              </a:ext>
            </a:extLst>
          </p:cNvPr>
          <p:cNvSpPr/>
          <p:nvPr/>
        </p:nvSpPr>
        <p:spPr>
          <a:xfrm>
            <a:off x="6127320" y="1131796"/>
            <a:ext cx="54052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7</a:t>
            </a:r>
            <a:endParaRPr lang="de-DE" dirty="0">
              <a:ln w="127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66538FD8-CA05-4BB1-A945-9F0B42FF10FE}"/>
              </a:ext>
            </a:extLst>
          </p:cNvPr>
          <p:cNvSpPr/>
          <p:nvPr/>
        </p:nvSpPr>
        <p:spPr>
          <a:xfrm>
            <a:off x="6742900" y="1133101"/>
            <a:ext cx="540523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8</a:t>
            </a:r>
            <a:endParaRPr lang="de-DE" dirty="0">
              <a:ln w="127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9BE38D40-86E7-4DA0-8D62-976FF72F9211}"/>
              </a:ext>
            </a:extLst>
          </p:cNvPr>
          <p:cNvSpPr/>
          <p:nvPr/>
        </p:nvSpPr>
        <p:spPr>
          <a:xfrm>
            <a:off x="7403488" y="1131796"/>
            <a:ext cx="540523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9</a:t>
            </a:r>
            <a:endParaRPr lang="de-DE" dirty="0">
              <a:ln w="127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3F19F042-5EB5-4056-9B5D-474FF9799518}"/>
              </a:ext>
            </a:extLst>
          </p:cNvPr>
          <p:cNvSpPr/>
          <p:nvPr/>
        </p:nvSpPr>
        <p:spPr>
          <a:xfrm>
            <a:off x="3609128" y="1131797"/>
            <a:ext cx="54052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</a:t>
            </a:r>
            <a:endParaRPr lang="de-DE" dirty="0">
              <a:ln w="127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3568BD05-5A46-487D-AE4B-59D64F9FE967}"/>
              </a:ext>
            </a:extLst>
          </p:cNvPr>
          <p:cNvSpPr/>
          <p:nvPr/>
        </p:nvSpPr>
        <p:spPr>
          <a:xfrm>
            <a:off x="8057141" y="1122809"/>
            <a:ext cx="540523" cy="5052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10</a:t>
            </a:r>
            <a:endParaRPr lang="de-DE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C3A25C45-132F-4DA6-B410-90E16623C9A0}"/>
              </a:ext>
            </a:extLst>
          </p:cNvPr>
          <p:cNvSpPr/>
          <p:nvPr/>
        </p:nvSpPr>
        <p:spPr>
          <a:xfrm>
            <a:off x="8057141" y="2349755"/>
            <a:ext cx="540523" cy="5052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30</a:t>
            </a:r>
            <a:endParaRPr lang="de-DE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3F1409AF-B139-4121-A502-7AF57D000111}"/>
              </a:ext>
            </a:extLst>
          </p:cNvPr>
          <p:cNvSpPr/>
          <p:nvPr/>
        </p:nvSpPr>
        <p:spPr>
          <a:xfrm>
            <a:off x="8064203" y="2903095"/>
            <a:ext cx="540523" cy="5052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40</a:t>
            </a:r>
            <a:endParaRPr lang="de-DE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27975AF4-97BB-4357-BFE1-FD7300AF8EF2}"/>
              </a:ext>
            </a:extLst>
          </p:cNvPr>
          <p:cNvSpPr/>
          <p:nvPr/>
        </p:nvSpPr>
        <p:spPr>
          <a:xfrm>
            <a:off x="8050020" y="3491742"/>
            <a:ext cx="540523" cy="5052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50</a:t>
            </a:r>
            <a:endParaRPr lang="de-DE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6535AFB3-A93A-40B2-BAEF-3C0A298D2DD8}"/>
              </a:ext>
            </a:extLst>
          </p:cNvPr>
          <p:cNvSpPr/>
          <p:nvPr/>
        </p:nvSpPr>
        <p:spPr>
          <a:xfrm>
            <a:off x="8045612" y="4128484"/>
            <a:ext cx="540523" cy="5052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60</a:t>
            </a:r>
            <a:endParaRPr lang="de-DE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C30D935F-663B-4076-A099-10B8EECCDF68}"/>
              </a:ext>
            </a:extLst>
          </p:cNvPr>
          <p:cNvSpPr/>
          <p:nvPr/>
        </p:nvSpPr>
        <p:spPr>
          <a:xfrm>
            <a:off x="8057141" y="1721235"/>
            <a:ext cx="540523" cy="5052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20</a:t>
            </a:r>
            <a:endParaRPr lang="de-DE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7F19BECA-22A2-420A-B3E5-437B3DED4A89}"/>
              </a:ext>
            </a:extLst>
          </p:cNvPr>
          <p:cNvSpPr/>
          <p:nvPr/>
        </p:nvSpPr>
        <p:spPr>
          <a:xfrm>
            <a:off x="5514201" y="2903095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36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E05AEFA1-237B-42DF-89B6-F6D04E4D479A}"/>
              </a:ext>
            </a:extLst>
          </p:cNvPr>
          <p:cNvSpPr/>
          <p:nvPr/>
        </p:nvSpPr>
        <p:spPr>
          <a:xfrm>
            <a:off x="6148296" y="2903490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6F586FDA-12B8-4FE6-9B92-C89685E27677}"/>
              </a:ext>
            </a:extLst>
          </p:cNvPr>
          <p:cNvSpPr/>
          <p:nvPr/>
        </p:nvSpPr>
        <p:spPr>
          <a:xfrm>
            <a:off x="6788253" y="2904375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38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D92A1D25-1DD9-44FD-8BD7-E63288B3CD27}"/>
              </a:ext>
            </a:extLst>
          </p:cNvPr>
          <p:cNvSpPr/>
          <p:nvPr/>
        </p:nvSpPr>
        <p:spPr>
          <a:xfrm>
            <a:off x="7434604" y="2903095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C0A40CD4-CD53-41D8-BE0A-9BB75C31D19E}"/>
              </a:ext>
            </a:extLst>
          </p:cNvPr>
          <p:cNvSpPr/>
          <p:nvPr/>
        </p:nvSpPr>
        <p:spPr>
          <a:xfrm>
            <a:off x="4870068" y="2354436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25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F591DB46-E7AB-4E60-AFC8-69E634DCDFF1}"/>
              </a:ext>
            </a:extLst>
          </p:cNvPr>
          <p:cNvSpPr/>
          <p:nvPr/>
        </p:nvSpPr>
        <p:spPr>
          <a:xfrm>
            <a:off x="5511899" y="2338088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1AECD0DC-8A41-495B-B976-FCFB07AF5296}"/>
              </a:ext>
            </a:extLst>
          </p:cNvPr>
          <p:cNvSpPr/>
          <p:nvPr/>
        </p:nvSpPr>
        <p:spPr>
          <a:xfrm>
            <a:off x="6153564" y="2349066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27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BDCD27FB-3108-4EF3-AEA2-3E0221AE18F4}"/>
              </a:ext>
            </a:extLst>
          </p:cNvPr>
          <p:cNvSpPr/>
          <p:nvPr/>
        </p:nvSpPr>
        <p:spPr>
          <a:xfrm>
            <a:off x="6792773" y="2349066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1B8303B2-3BD0-46CA-814D-26C30BDB2A10}"/>
              </a:ext>
            </a:extLst>
          </p:cNvPr>
          <p:cNvSpPr/>
          <p:nvPr/>
        </p:nvSpPr>
        <p:spPr>
          <a:xfrm>
            <a:off x="7434604" y="2349067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29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AA5E3229-6583-45E0-A8A9-C91E51A3E11C}"/>
              </a:ext>
            </a:extLst>
          </p:cNvPr>
          <p:cNvSpPr/>
          <p:nvPr/>
        </p:nvSpPr>
        <p:spPr>
          <a:xfrm>
            <a:off x="6148296" y="4128482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57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5F5327F2-97AC-48FF-B5FB-9C2038EAB76D}"/>
              </a:ext>
            </a:extLst>
          </p:cNvPr>
          <p:cNvSpPr/>
          <p:nvPr/>
        </p:nvSpPr>
        <p:spPr>
          <a:xfrm>
            <a:off x="6788253" y="4128858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100685EA-211C-4111-8603-C4C6FB06CD21}"/>
              </a:ext>
            </a:extLst>
          </p:cNvPr>
          <p:cNvSpPr/>
          <p:nvPr/>
        </p:nvSpPr>
        <p:spPr>
          <a:xfrm>
            <a:off x="6788253" y="3500560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73C5B02E-E083-4350-AD39-CC4D6035F5A3}"/>
              </a:ext>
            </a:extLst>
          </p:cNvPr>
          <p:cNvSpPr/>
          <p:nvPr/>
        </p:nvSpPr>
        <p:spPr>
          <a:xfrm>
            <a:off x="7434604" y="4128483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59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02939AB3-0016-4C4E-87DB-F786671643D0}"/>
              </a:ext>
            </a:extLst>
          </p:cNvPr>
          <p:cNvSpPr/>
          <p:nvPr/>
        </p:nvSpPr>
        <p:spPr>
          <a:xfrm>
            <a:off x="7434604" y="3491742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56ADE347-2F67-4ABD-8A05-263BFFB09037}"/>
              </a:ext>
            </a:extLst>
          </p:cNvPr>
          <p:cNvSpPr/>
          <p:nvPr/>
        </p:nvSpPr>
        <p:spPr>
          <a:xfrm>
            <a:off x="4866654" y="3490873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45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DB7CEC2B-43C7-493B-9FAD-BA0B665BA6DE}"/>
              </a:ext>
            </a:extLst>
          </p:cNvPr>
          <p:cNvSpPr/>
          <p:nvPr/>
        </p:nvSpPr>
        <p:spPr>
          <a:xfrm>
            <a:off x="4870068" y="2907370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0F3895CF-3087-4B09-835D-35031591ECA4}"/>
              </a:ext>
            </a:extLst>
          </p:cNvPr>
          <p:cNvSpPr/>
          <p:nvPr/>
        </p:nvSpPr>
        <p:spPr>
          <a:xfrm>
            <a:off x="5511790" y="4129762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6F1A6480-71B0-4C69-B815-E95FF3B4BE27}"/>
              </a:ext>
            </a:extLst>
          </p:cNvPr>
          <p:cNvSpPr/>
          <p:nvPr/>
        </p:nvSpPr>
        <p:spPr>
          <a:xfrm>
            <a:off x="5514201" y="3490874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9DF27E88-4514-45E4-A028-61C7CECAC1BD}"/>
              </a:ext>
            </a:extLst>
          </p:cNvPr>
          <p:cNvSpPr/>
          <p:nvPr/>
        </p:nvSpPr>
        <p:spPr>
          <a:xfrm>
            <a:off x="6153564" y="3494419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88AF9C3B-DCEC-44F4-BB04-943A1EDA1A8B}"/>
              </a:ext>
            </a:extLst>
          </p:cNvPr>
          <p:cNvSpPr/>
          <p:nvPr/>
        </p:nvSpPr>
        <p:spPr>
          <a:xfrm>
            <a:off x="3613093" y="3490871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3D2BD593-7178-40EB-8118-864E2A20B99E}"/>
              </a:ext>
            </a:extLst>
          </p:cNvPr>
          <p:cNvSpPr/>
          <p:nvPr/>
        </p:nvSpPr>
        <p:spPr>
          <a:xfrm>
            <a:off x="4242540" y="3500560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1813E90A-573C-4EE1-B3EB-30AFD2B44594}"/>
              </a:ext>
            </a:extLst>
          </p:cNvPr>
          <p:cNvSpPr/>
          <p:nvPr/>
        </p:nvSpPr>
        <p:spPr>
          <a:xfrm>
            <a:off x="2957846" y="4125949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1651E853-FDB4-4339-B539-DFCACC87E8F4}"/>
              </a:ext>
            </a:extLst>
          </p:cNvPr>
          <p:cNvSpPr/>
          <p:nvPr/>
        </p:nvSpPr>
        <p:spPr>
          <a:xfrm>
            <a:off x="3613093" y="4125949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53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79AA1B5A-5BF8-41DC-8A59-D688AC16575E}"/>
              </a:ext>
            </a:extLst>
          </p:cNvPr>
          <p:cNvSpPr/>
          <p:nvPr/>
        </p:nvSpPr>
        <p:spPr>
          <a:xfrm>
            <a:off x="4230935" y="4116688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54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45259677-7CAF-44E7-BA4C-A8165631436C}"/>
              </a:ext>
            </a:extLst>
          </p:cNvPr>
          <p:cNvSpPr/>
          <p:nvPr/>
        </p:nvSpPr>
        <p:spPr>
          <a:xfrm>
            <a:off x="4875382" y="4125949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56169326-9E51-4AE6-B7B8-8E5DEE70949F}"/>
              </a:ext>
            </a:extLst>
          </p:cNvPr>
          <p:cNvSpPr/>
          <p:nvPr/>
        </p:nvSpPr>
        <p:spPr>
          <a:xfrm>
            <a:off x="3613093" y="2907370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DA976581-3A11-4F12-A679-BA28C484BA15}"/>
              </a:ext>
            </a:extLst>
          </p:cNvPr>
          <p:cNvSpPr/>
          <p:nvPr/>
        </p:nvSpPr>
        <p:spPr>
          <a:xfrm>
            <a:off x="2955476" y="2346078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6E37FA20-3E18-4761-9912-179D07836225}"/>
              </a:ext>
            </a:extLst>
          </p:cNvPr>
          <p:cNvSpPr/>
          <p:nvPr/>
        </p:nvSpPr>
        <p:spPr>
          <a:xfrm>
            <a:off x="2958875" y="2912423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32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F1C5278F-E599-4FB1-AB7E-F5F748DFCE42}"/>
              </a:ext>
            </a:extLst>
          </p:cNvPr>
          <p:cNvSpPr/>
          <p:nvPr/>
        </p:nvSpPr>
        <p:spPr>
          <a:xfrm>
            <a:off x="2952622" y="3490871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42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506FB597-9521-4DDC-BC10-D856565630D7}"/>
              </a:ext>
            </a:extLst>
          </p:cNvPr>
          <p:cNvSpPr/>
          <p:nvPr/>
        </p:nvSpPr>
        <p:spPr>
          <a:xfrm>
            <a:off x="3613093" y="2329100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23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1499B520-E76D-4BE0-A234-48591DFF8E5D}"/>
              </a:ext>
            </a:extLst>
          </p:cNvPr>
          <p:cNvSpPr/>
          <p:nvPr/>
        </p:nvSpPr>
        <p:spPr>
          <a:xfrm>
            <a:off x="4238329" y="2354436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380F41AF-6ABD-482C-BABB-6A26EB504C20}"/>
              </a:ext>
            </a:extLst>
          </p:cNvPr>
          <p:cNvSpPr/>
          <p:nvPr/>
        </p:nvSpPr>
        <p:spPr>
          <a:xfrm>
            <a:off x="4236538" y="2912423"/>
            <a:ext cx="574912" cy="5052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34</a:t>
            </a:r>
            <a:endParaRPr lang="de-DE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5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Animated_vertical_box_li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0C04F4-F7B0-4375-8825-0EA2F60357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Animated_vertical_box_list</Template>
  <TotalTime>0</TotalTime>
  <Words>290</Words>
  <Application>Microsoft Office PowerPoint</Application>
  <PresentationFormat>On-screen Show (16:9)</PresentationFormat>
  <Paragraphs>132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Comic Sans MS</vt:lpstr>
      <vt:lpstr>Animated_vertical_box_list</vt:lpstr>
      <vt:lpstr>Писање и читање бројева пете и шесте десетице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2020-04-27T21:23:29Z</dcterms:created>
  <dcterms:modified xsi:type="dcterms:W3CDTF">2021-04-28T07:24:03Z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TC020116519991</vt:lpwstr>
  </property>
</Properties>
</file>