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handoutMasterIdLst>
    <p:handoutMasterId r:id="rId13"/>
  </p:handoutMasterIdLst>
  <p:sldIdLst>
    <p:sldId id="268" r:id="rId2"/>
    <p:sldId id="260" r:id="rId3"/>
    <p:sldId id="261" r:id="rId4"/>
    <p:sldId id="283" r:id="rId5"/>
    <p:sldId id="269" r:id="rId6"/>
    <p:sldId id="270" r:id="rId7"/>
    <p:sldId id="258" r:id="rId8"/>
    <p:sldId id="271" r:id="rId9"/>
    <p:sldId id="272" r:id="rId10"/>
    <p:sldId id="273" r:id="rId11"/>
    <p:sldId id="259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5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1761D-2DA1-4D8F-802C-FE829ED706E6}" type="datetimeFigureOut">
              <a:rPr lang="sr-Latn-CS" smtClean="0"/>
              <a:pPr/>
              <a:t>10.3.2021.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F344E0-82FB-4D92-8633-E673B19F8BA1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0513-E46C-4750-B8D3-B5C57BBB793E}" type="datetimeFigureOut">
              <a:rPr lang="sr-Latn-CS" smtClean="0"/>
              <a:pPr/>
              <a:t>10.3.2021.</a:t>
            </a:fld>
            <a:endParaRPr lang="sr-Latn-B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5B42AE-5D23-4162-94A8-0848417F61FF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r-Latn-BA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0513-E46C-4750-B8D3-B5C57BBB793E}" type="datetimeFigureOut">
              <a:rPr lang="sr-Latn-CS" smtClean="0"/>
              <a:pPr/>
              <a:t>10.3.2021.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42AE-5D23-4162-94A8-0848417F61FF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0513-E46C-4750-B8D3-B5C57BBB793E}" type="datetimeFigureOut">
              <a:rPr lang="sr-Latn-CS" smtClean="0"/>
              <a:pPr/>
              <a:t>10.3.2021.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42AE-5D23-4162-94A8-0848417F61FF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FCB0513-E46C-4750-B8D3-B5C57BBB793E}" type="datetimeFigureOut">
              <a:rPr lang="sr-Latn-CS" smtClean="0"/>
              <a:pPr/>
              <a:t>10.3.2021.</a:t>
            </a:fld>
            <a:endParaRPr lang="sr-Latn-B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A5B42AE-5D23-4162-94A8-0848417F61FF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0513-E46C-4750-B8D3-B5C57BBB793E}" type="datetimeFigureOut">
              <a:rPr lang="sr-Latn-CS" smtClean="0"/>
              <a:pPr/>
              <a:t>10.3.2021.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42AE-5D23-4162-94A8-0848417F61FF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0513-E46C-4750-B8D3-B5C57BBB793E}" type="datetimeFigureOut">
              <a:rPr lang="sr-Latn-CS" smtClean="0"/>
              <a:pPr/>
              <a:t>10.3.2021.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42AE-5D23-4162-94A8-0848417F61FF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42AE-5D23-4162-94A8-0848417F61FF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0513-E46C-4750-B8D3-B5C57BBB793E}" type="datetimeFigureOut">
              <a:rPr lang="sr-Latn-CS" smtClean="0"/>
              <a:pPr/>
              <a:t>10.3.2021.</a:t>
            </a:fld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0513-E46C-4750-B8D3-B5C57BBB793E}" type="datetimeFigureOut">
              <a:rPr lang="sr-Latn-CS" smtClean="0"/>
              <a:pPr/>
              <a:t>10.3.2021.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42AE-5D23-4162-94A8-0848417F61FF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0513-E46C-4750-B8D3-B5C57BBB793E}" type="datetimeFigureOut">
              <a:rPr lang="sr-Latn-CS" smtClean="0"/>
              <a:pPr/>
              <a:t>10.3.2021.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42AE-5D23-4162-94A8-0848417F61FF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FCB0513-E46C-4750-B8D3-B5C57BBB793E}" type="datetimeFigureOut">
              <a:rPr lang="sr-Latn-CS" smtClean="0"/>
              <a:pPr/>
              <a:t>10.3.2021.</a:t>
            </a:fld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A5B42AE-5D23-4162-94A8-0848417F61FF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r-Latn-BA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0513-E46C-4750-B8D3-B5C57BBB793E}" type="datetimeFigureOut">
              <a:rPr lang="sr-Latn-CS" smtClean="0"/>
              <a:pPr/>
              <a:t>10.3.2021.</a:t>
            </a:fld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5B42AE-5D23-4162-94A8-0848417F61FF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r-Latn-BA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FCB0513-E46C-4750-B8D3-B5C57BBB793E}" type="datetimeFigureOut">
              <a:rPr lang="sr-Latn-CS" smtClean="0"/>
              <a:pPr/>
              <a:t>10.3.2021.</a:t>
            </a:fld>
            <a:endParaRPr lang="sr-Latn-B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r-Latn-B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A5B42AE-5D23-4162-94A8-0848417F61FF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>
    <p:pull dir="d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Korisnik\Desktop\Johannes%20Brahms%20-%20Lullaby%20(1).mp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38702"/>
          </a:xfrm>
        </p:spPr>
        <p:txBody>
          <a:bodyPr/>
          <a:lstStyle/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pPr algn="ctr">
              <a:buNone/>
            </a:pPr>
            <a:r>
              <a:rPr lang="sr-Cyrl-BA" dirty="0" smtClean="0"/>
              <a:t>ПИСАЊЕ РИЈЕЧЦЕ </a:t>
            </a:r>
            <a:r>
              <a:rPr lang="sr-Cyrl-BA" b="1" dirty="0" smtClean="0"/>
              <a:t>НЕ</a:t>
            </a:r>
            <a:r>
              <a:rPr lang="sr-Cyrl-BA" dirty="0" smtClean="0"/>
              <a:t> УЗ ГЛАГОЛЕ</a:t>
            </a:r>
            <a:endParaRPr lang="sr-Latn-B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847708"/>
          </a:xfrm>
        </p:spPr>
        <p:txBody>
          <a:bodyPr>
            <a:noAutofit/>
          </a:bodyPr>
          <a:lstStyle/>
          <a:p>
            <a:r>
              <a:rPr lang="sr-Cyrl-BA" sz="3200" dirty="0" smtClean="0">
                <a:solidFill>
                  <a:schemeClr val="tx1"/>
                </a:solidFill>
              </a:rPr>
              <a:t>СРПСКИ ЈЕЗИК</a:t>
            </a:r>
            <a:br>
              <a:rPr lang="sr-Cyrl-BA" sz="3200" dirty="0" smtClean="0">
                <a:solidFill>
                  <a:schemeClr val="tx1"/>
                </a:solidFill>
              </a:rPr>
            </a:br>
            <a:r>
              <a:rPr lang="sr-Cyrl-BA" sz="3200" dirty="0" smtClean="0">
                <a:solidFill>
                  <a:schemeClr val="tx1"/>
                </a:solidFill>
              </a:rPr>
              <a:t>3. РАЗРЕД</a:t>
            </a:r>
            <a:endParaRPr lang="sr-Latn-BA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10272"/>
          </a:xfrm>
        </p:spPr>
        <p:txBody>
          <a:bodyPr/>
          <a:lstStyle/>
          <a:p>
            <a:pPr>
              <a:buNone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МУЗИЧКА КУЛТУРА</a:t>
            </a:r>
          </a:p>
          <a:p>
            <a:pPr>
              <a:buNone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3.разред</a:t>
            </a:r>
          </a:p>
          <a:p>
            <a:pPr>
              <a:buNone/>
            </a:pPr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СЛУШАЊЕ МУЗИКЕ: “УСПАВАНКА”</a:t>
            </a:r>
          </a:p>
          <a:p>
            <a:pPr algn="ctr">
              <a:buNone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Јоханес Брамс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	Јоханес Брамс је био њемачки композитор и пијаниста. </a:t>
            </a:r>
          </a:p>
          <a:p>
            <a:pPr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ЗАДАТАК: Напишите наслов у своју кајданку, пажљиво послушајте композицију и покушајте цртежом дочарати како се осјећате док је слушате.</a:t>
            </a:r>
          </a:p>
          <a:p>
            <a:pPr>
              <a:buNone/>
            </a:pPr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У уџбенику Музичка култура на 71. страни заокружи слику инструмента на ком се изводи ова композиција.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sr-Cyrl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СЛУШАЊЕ МУЗИКЕ: УСПАВАНКА</a:t>
            </a:r>
            <a:br>
              <a:rPr lang="sr-Cyrl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Композитор Јоханес Брамс</a:t>
            </a:r>
            <a:endParaRPr lang="sr-Latn-BA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Johannes Brahms - Lullaby 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286776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5301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Шта су глаголи?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Глаголи су ријечи које означавају радњу.    </a:t>
            </a: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Ученик пише. Шта ради ученик? ПИШЕ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Дјед чита. Шта ради дјед? ЧИТА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Ученик не пише. Дјед не чита.</a:t>
            </a:r>
          </a:p>
          <a:p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Ријечца НЕ пише се одвојено од глагола уз који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стоји, осим глагола НЕЋУ, НИСАМ, НЕМАМ, НЕМОЈ, НЕСТАТИ И НЕДОСТАЈАТИ.</a:t>
            </a:r>
          </a:p>
          <a:p>
            <a:endParaRPr lang="sr-Latn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B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71546"/>
          </a:xfrm>
        </p:spPr>
        <p:txBody>
          <a:bodyPr>
            <a:normAutofit/>
          </a:bodyPr>
          <a:lstStyle/>
          <a:p>
            <a:pPr algn="ctr"/>
            <a:r>
              <a:rPr lang="sr-Cyrl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ПИСАЊЕ РИЈЕЧЦЕ НЕ УЗ ГЛАГОЛЕ</a:t>
            </a:r>
            <a:endParaRPr lang="sr-Latn-BA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186766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sr-Cyrl-BA" sz="2400" dirty="0" smtClean="0">
                <a:solidFill>
                  <a:schemeClr val="tx1"/>
                </a:solidFill>
              </a:rPr>
              <a:t>ЗАДАЦИ</a:t>
            </a:r>
            <a:endParaRPr lang="sr-Latn-BA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00174"/>
            <a:ext cx="3829048" cy="1714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Он не ће да иде у школу.        </a:t>
            </a:r>
          </a:p>
          <a:p>
            <a:pPr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Маја незна када ће доћи.</a:t>
            </a:r>
          </a:p>
          <a:p>
            <a:pPr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Не мој да трчиш!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7686" y="1500174"/>
            <a:ext cx="4429156" cy="13573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sz="2400" dirty="0" smtClean="0"/>
              <a:t>Он неће да иде у школу. </a:t>
            </a:r>
          </a:p>
          <a:p>
            <a:pPr>
              <a:buNone/>
            </a:pPr>
            <a:r>
              <a:rPr lang="sr-Cyrl-BA" sz="2400" dirty="0" smtClean="0"/>
              <a:t>Маја не зна када ће доћи.</a:t>
            </a:r>
          </a:p>
          <a:p>
            <a:pPr>
              <a:buNone/>
            </a:pPr>
            <a:r>
              <a:rPr lang="sr-Cyrl-BA" sz="2400" dirty="0" smtClean="0"/>
              <a:t>Немој да трчиш! </a:t>
            </a:r>
            <a:endParaRPr lang="sr-Latn-BA" sz="2400" dirty="0"/>
          </a:p>
        </p:txBody>
      </p:sp>
      <p:sp>
        <p:nvSpPr>
          <p:cNvPr id="5" name="Rectangle 4"/>
          <p:cNvSpPr/>
          <p:nvPr/>
        </p:nvSpPr>
        <p:spPr>
          <a:xfrm>
            <a:off x="357158" y="2928934"/>
            <a:ext cx="835824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2. Неке ријечи су написане погрешно. Заокружи их и напиши правилно.</a:t>
            </a:r>
          </a:p>
          <a:p>
            <a:pPr marL="457200" indent="-457200"/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НЕ ЗНАМ, НЕИДЕМ, НИ САМ, НЕМАМ, НЕ ЦРТАМ, НЕПИШЕМ</a:t>
            </a:r>
          </a:p>
          <a:p>
            <a:pPr>
              <a:buNone/>
            </a:pPr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pPr>
              <a:buNone/>
            </a:pPr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4282" y="642919"/>
            <a:ext cx="86439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1. Пронађи глаголе у сљедећим реченицама и напиши реченице </a:t>
            </a:r>
          </a:p>
          <a:p>
            <a:pPr marL="457200" indent="-457200"/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   правилно. 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500042"/>
            <a:ext cx="8072494" cy="5693866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	НЕ ЗНАМ </a:t>
            </a: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	НЕИДЕМ </a:t>
            </a: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	НИ САМ</a:t>
            </a: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	НЕМАМ </a:t>
            </a: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	НЕ ЦРТАМ </a:t>
            </a: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	НЕПИШЕМ</a:t>
            </a: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                   НЕ ИДЕМ, НИСАМ, НЕ ПИШЕМ</a:t>
            </a:r>
            <a:endParaRPr lang="sr-Latn-BA" sz="2800" dirty="0"/>
          </a:p>
        </p:txBody>
      </p:sp>
      <p:sp>
        <p:nvSpPr>
          <p:cNvPr id="4" name="Oval 3"/>
          <p:cNvSpPr/>
          <p:nvPr/>
        </p:nvSpPr>
        <p:spPr>
          <a:xfrm>
            <a:off x="1142976" y="1285860"/>
            <a:ext cx="2000264" cy="6429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5" name="Oval 4"/>
          <p:cNvSpPr/>
          <p:nvPr/>
        </p:nvSpPr>
        <p:spPr>
          <a:xfrm>
            <a:off x="1071538" y="2143116"/>
            <a:ext cx="1928826" cy="6429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6" name="Oval 5"/>
          <p:cNvSpPr/>
          <p:nvPr/>
        </p:nvSpPr>
        <p:spPr>
          <a:xfrm>
            <a:off x="1285852" y="4643446"/>
            <a:ext cx="2071702" cy="8572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95958"/>
          </a:xfrm>
        </p:spPr>
        <p:txBody>
          <a:bodyPr/>
          <a:lstStyle/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Задатак за домаћи рад :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  У уџбенику “Од ријечи до реченице” на страници 46. урадити Вјежбу број 1.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  У уџбенику “Српски језик и језичка култура” на страници 59. урадити понуђени задатак.</a:t>
            </a:r>
          </a:p>
          <a:p>
            <a:pPr>
              <a:buNone/>
            </a:pPr>
            <a:endParaRPr lang="sr-Latn-BA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10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МАТЕМАТИКА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3.разред</a:t>
            </a: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МНОЖЕЊЕ И ДИЈЕЉЕЊЕ БРОЈЕМ 9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71504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1.Упиши одговарајући знак &lt;, &gt; или =.</a:t>
            </a:r>
          </a:p>
          <a:p>
            <a:pPr marL="457200" indent="-457200">
              <a:buNone/>
            </a:pPr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2. Једна књига кошта 9 КМ. Колико кошта 9 књига?</a:t>
            </a:r>
          </a:p>
          <a:p>
            <a:pPr marL="457200" indent="-457200">
              <a:buNone/>
            </a:pPr>
            <a:r>
              <a:rPr lang="sr-Cyrl-BA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   Рачун: </a:t>
            </a:r>
          </a:p>
          <a:p>
            <a:pPr marL="457200" indent="-457200">
              <a:buNone/>
            </a:pPr>
            <a:r>
              <a:rPr lang="sr-Cyrl-BA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457200" indent="-457200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Одговор: Девет књига кошта 81 КМ.</a:t>
            </a:r>
          </a:p>
          <a:p>
            <a:pPr marL="457200" indent="-457200">
              <a:buNone/>
            </a:pPr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pPr algn="ctr"/>
            <a:r>
              <a:rPr lang="sr-Cyrl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МНОЖЕЊЕ И ДИЈЕЉЕЊЕ БРОЈЕМ 9</a:t>
            </a:r>
            <a:r>
              <a:rPr lang="sr-Cyrl-B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B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B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утврђивање</a:t>
            </a:r>
            <a:endParaRPr lang="sr-Latn-B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42910" y="1428736"/>
          <a:ext cx="7358114" cy="85725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952153"/>
                <a:gridCol w="1801987"/>
                <a:gridCol w="1877070"/>
                <a:gridCol w="1726904"/>
              </a:tblGrid>
              <a:tr h="857256">
                <a:tc>
                  <a:txBody>
                    <a:bodyPr/>
                    <a:lstStyle/>
                    <a:p>
                      <a:r>
                        <a:rPr lang="sr-Cyrl-BA" sz="2400" dirty="0" smtClean="0"/>
                        <a:t>6 . 9 _ 36 : 9</a:t>
                      </a:r>
                      <a:endParaRPr lang="sr-Latn-BA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Cyrl-BA" sz="2400" dirty="0" smtClean="0"/>
                        <a:t>54 : 9 _7 . 9</a:t>
                      </a:r>
                      <a:endParaRPr lang="sr-Latn-BA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Cyrl-BA" sz="2400" dirty="0" smtClean="0"/>
                        <a:t>3 . 9 _ 27 : 9</a:t>
                      </a:r>
                      <a:endParaRPr lang="sr-Latn-BA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Cyrl-BA" sz="2400" dirty="0" smtClean="0"/>
                        <a:t>81 : 9 _ 8 . 9</a:t>
                      </a:r>
                      <a:endParaRPr lang="sr-Latn-BA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42910" y="2571744"/>
          <a:ext cx="7429552" cy="78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917"/>
                <a:gridCol w="1810735"/>
                <a:gridCol w="1857388"/>
                <a:gridCol w="1714512"/>
              </a:tblGrid>
              <a:tr h="785818">
                <a:tc>
                  <a:txBody>
                    <a:bodyPr/>
                    <a:lstStyle/>
                    <a:p>
                      <a:r>
                        <a:rPr lang="sr-Cyrl-BA" sz="2400" dirty="0" smtClean="0"/>
                        <a:t>6 . 9 &gt;</a:t>
                      </a:r>
                      <a:r>
                        <a:rPr lang="sr-Cyrl-BA" sz="2400" baseline="0" dirty="0" smtClean="0"/>
                        <a:t> 36 : 9</a:t>
                      </a:r>
                      <a:endParaRPr lang="sr-Latn-B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dirty="0" smtClean="0"/>
                        <a:t>54 : 9 &lt; 7 . 9</a:t>
                      </a:r>
                      <a:endParaRPr lang="sr-Latn-B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dirty="0" smtClean="0"/>
                        <a:t>3 . 9 &gt;</a:t>
                      </a:r>
                      <a:r>
                        <a:rPr lang="sr-Cyrl-BA" sz="2400" baseline="0" dirty="0" smtClean="0"/>
                        <a:t> 27 : 9</a:t>
                      </a:r>
                      <a:endParaRPr lang="sr-Latn-B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dirty="0" smtClean="0"/>
                        <a:t>81 : 9 &lt; 8. 9 </a:t>
                      </a:r>
                      <a:endParaRPr lang="sr-Latn-BA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071670" y="4214819"/>
          <a:ext cx="1357322" cy="600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</a:tblGrid>
              <a:tr h="600076">
                <a:tc>
                  <a:txBody>
                    <a:bodyPr/>
                    <a:lstStyle/>
                    <a:p>
                      <a:r>
                        <a:rPr lang="sr-Cyrl-BA" sz="2400" dirty="0" smtClean="0"/>
                        <a:t>9 . 9 = 81</a:t>
                      </a:r>
                      <a:endParaRPr lang="sr-Latn-BA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2910" y="571480"/>
            <a:ext cx="814393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3. У учионици је 36 столица. Столова је 9 пута мање. Колико је столова у учионици?</a:t>
            </a:r>
          </a:p>
          <a:p>
            <a:pPr marL="457200" indent="-457200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     Рачун: 36 : 9 = 4</a:t>
            </a:r>
          </a:p>
          <a:p>
            <a:pPr marL="457200" indent="-457200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     Одговор: У учионици су 4 стола.</a:t>
            </a:r>
          </a:p>
          <a:p>
            <a:pPr marL="457200" indent="-457200"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4. Који бројеви су 9 пута већи од бројева 8, 6 и 5.</a:t>
            </a:r>
          </a:p>
          <a:p>
            <a:pPr marL="457200" indent="-457200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   Рачун: 8 ∙ 9 = 72, 6 ∙ 9 = 54, 5 ∙ 9 = 45</a:t>
            </a:r>
          </a:p>
          <a:p>
            <a:pPr marL="457200" indent="-457200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   То су бројеви: 72, 54 и 45.</a:t>
            </a:r>
          </a:p>
          <a:p>
            <a:pPr marL="457200" indent="-457200"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5. Који бројеви су 9 пута мањи од бројева 36, 81 и 63?</a:t>
            </a:r>
          </a:p>
          <a:p>
            <a:pPr marL="457200" indent="-457200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   Рачун: 36 : 9 = 4, 81 : 9 = 9, 63 : 9 = 7</a:t>
            </a:r>
          </a:p>
          <a:p>
            <a:pPr marL="457200" indent="-457200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   То су бројеви: 4, 9 и 7.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959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Задатак за домаћи рад:</a:t>
            </a: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  У уџбенику “Радни листови” на 47. страни урадити 1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, 3 и 4.задатак.</a:t>
            </a:r>
            <a:endParaRPr lang="sr-Latn-B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Custom 8">
      <a:dk1>
        <a:sysClr val="windowText" lastClr="000000"/>
      </a:dk1>
      <a:lt1>
        <a:srgbClr val="000000"/>
      </a:lt1>
      <a:dk2>
        <a:srgbClr val="ECE717"/>
      </a:dk2>
      <a:lt2>
        <a:srgbClr val="FFFF00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F3D72D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</TotalTime>
  <Words>470</Words>
  <Application>Microsoft Office PowerPoint</Application>
  <PresentationFormat>On-screen Show (4:3)</PresentationFormat>
  <Paragraphs>102</Paragraphs>
  <Slides>11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Paper</vt:lpstr>
      <vt:lpstr>СРПСКИ ЈЕЗИК 3. РАЗРЕД</vt:lpstr>
      <vt:lpstr>ПИСАЊЕ РИЈЕЧЦЕ НЕ УЗ ГЛАГОЛЕ</vt:lpstr>
      <vt:lpstr>ЗАДАЦИ</vt:lpstr>
      <vt:lpstr>Slide 4</vt:lpstr>
      <vt:lpstr>Slide 5</vt:lpstr>
      <vt:lpstr>Slide 6</vt:lpstr>
      <vt:lpstr>МНОЖЕЊЕ И ДИЈЕЉЕЊЕ БРОЈЕМ 9 утврђивање</vt:lpstr>
      <vt:lpstr>Slide 8</vt:lpstr>
      <vt:lpstr>Slide 9</vt:lpstr>
      <vt:lpstr>Slide 10</vt:lpstr>
      <vt:lpstr>СЛУШАЊЕ МУЗИКЕ: УСПАВАНКА Композитор Јоханес Брамс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ПИСАЊЕ РИЈЕЧЦЕ НЕ УЗ ГЛАГОЛЕ</dc:title>
  <dc:creator>Korisnik</dc:creator>
  <cp:lastModifiedBy>Gordana Popadic</cp:lastModifiedBy>
  <cp:revision>108</cp:revision>
  <dcterms:created xsi:type="dcterms:W3CDTF">2021-03-03T20:44:42Z</dcterms:created>
  <dcterms:modified xsi:type="dcterms:W3CDTF">2021-03-10T10:20:54Z</dcterms:modified>
</cp:coreProperties>
</file>