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3" r:id="rId2"/>
    <p:sldId id="258" r:id="rId3"/>
    <p:sldId id="257" r:id="rId4"/>
    <p:sldId id="259" r:id="rId5"/>
    <p:sldId id="260" r:id="rId6"/>
    <p:sldId id="261" r:id="rId7"/>
    <p:sldId id="272" r:id="rId8"/>
    <p:sldId id="262" r:id="rId9"/>
    <p:sldId id="263" r:id="rId10"/>
    <p:sldId id="264" r:id="rId11"/>
    <p:sldId id="265" r:id="rId12"/>
    <p:sldId id="266" r:id="rId13"/>
    <p:sldId id="267" r:id="rId14"/>
    <p:sldId id="270" r:id="rId15"/>
    <p:sldId id="271" r:id="rId16"/>
    <p:sldId id="268" r:id="rId17"/>
  </p:sldIdLst>
  <p:sldSz cx="9144000" cy="5143500" type="screen16x9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44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2480517"/>
            <a:ext cx="7117180" cy="1102519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3583035"/>
            <a:ext cx="7117180" cy="646065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642E7-2AD6-4D5F-A2D2-C862D696A060}" type="datetimeFigureOut">
              <a:rPr lang="bs-Latn-BA" smtClean="0"/>
              <a:t>21.2.2021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CA6D-086B-47A8-8635-62740FEC7BB3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355521"/>
            <a:ext cx="7123080" cy="303857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642E7-2AD6-4D5F-A2D2-C862D696A060}" type="datetimeFigureOut">
              <a:rPr lang="bs-Latn-BA" smtClean="0"/>
              <a:t>21.2.2021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CA6D-086B-47A8-8635-62740FEC7BB3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506792"/>
            <a:ext cx="1472962" cy="388899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506793"/>
            <a:ext cx="5467557" cy="388899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642E7-2AD6-4D5F-A2D2-C862D696A060}" type="datetimeFigureOut">
              <a:rPr lang="bs-Latn-BA" smtClean="0"/>
              <a:t>21.2.2021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CA6D-086B-47A8-8635-62740FEC7BB3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642E7-2AD6-4D5F-A2D2-C862D696A060}" type="datetimeFigureOut">
              <a:rPr lang="bs-Latn-BA" smtClean="0"/>
              <a:t>21.2.2021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CA6D-086B-47A8-8635-62740FEC7BB3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2481436"/>
            <a:ext cx="7117178" cy="11016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3583036"/>
            <a:ext cx="7117178" cy="6453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642E7-2AD6-4D5F-A2D2-C862D696A060}" type="datetimeFigureOut">
              <a:rPr lang="bs-Latn-BA" smtClean="0"/>
              <a:t>21.2.2021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CA6D-086B-47A8-8635-62740FEC7BB3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506794"/>
            <a:ext cx="7123080" cy="6933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3" y="1357312"/>
            <a:ext cx="3471277" cy="3038476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357312"/>
            <a:ext cx="3469242" cy="3038477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642E7-2AD6-4D5F-A2D2-C862D696A060}" type="datetimeFigureOut">
              <a:rPr lang="bs-Latn-BA" smtClean="0"/>
              <a:t>21.2.2021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CA6D-086B-47A8-8635-62740FEC7BB3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359695"/>
            <a:ext cx="3147824" cy="43219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3" y="1791892"/>
            <a:ext cx="3471277" cy="2603896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359695"/>
            <a:ext cx="3142488" cy="43219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1" y="1791892"/>
            <a:ext cx="3471275" cy="2603896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642E7-2AD6-4D5F-A2D2-C862D696A060}" type="datetimeFigureOut">
              <a:rPr lang="bs-Latn-BA" smtClean="0"/>
              <a:t>21.2.2021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CA6D-086B-47A8-8635-62740FEC7BB3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642E7-2AD6-4D5F-A2D2-C862D696A060}" type="datetimeFigureOut">
              <a:rPr lang="bs-Latn-BA" smtClean="0"/>
              <a:t>21.2.2021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CA6D-086B-47A8-8635-62740FEC7BB3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642E7-2AD6-4D5F-A2D2-C862D696A060}" type="datetimeFigureOut">
              <a:rPr lang="bs-Latn-BA" smtClean="0"/>
              <a:t>21.2.2021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CA6D-086B-47A8-8635-62740FEC7BB3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334566"/>
            <a:ext cx="2660650" cy="889396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5" y="334566"/>
            <a:ext cx="4279869" cy="406122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223962"/>
            <a:ext cx="2660650" cy="3171824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642E7-2AD6-4D5F-A2D2-C862D696A060}" type="datetimeFigureOut">
              <a:rPr lang="bs-Latn-BA" smtClean="0"/>
              <a:t>21.2.2021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CA6D-086B-47A8-8635-62740FEC7BB3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040293"/>
            <a:ext cx="3481387" cy="834941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1875234"/>
            <a:ext cx="3481387" cy="189765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642E7-2AD6-4D5F-A2D2-C862D696A060}" type="datetimeFigureOut">
              <a:rPr lang="bs-Latn-BA" smtClean="0"/>
              <a:t>21.2.2021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CA6D-086B-47A8-8635-62740FEC7BB3}" type="slidenum">
              <a:rPr lang="bs-Latn-BA" smtClean="0"/>
              <a:t>‹#›</a:t>
            </a:fld>
            <a:endParaRPr lang="bs-Latn-BA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744807"/>
            <a:ext cx="1847138" cy="114782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200150"/>
            <a:ext cx="3429000" cy="257175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2"/>
            <a:ext cx="9252346" cy="5143529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3" y="506794"/>
            <a:ext cx="7125113" cy="6933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355521"/>
            <a:ext cx="7125112" cy="3038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4463858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4B642E7-2AD6-4D5F-A2D2-C862D696A060}" type="datetimeFigureOut">
              <a:rPr lang="bs-Latn-BA" smtClean="0"/>
              <a:t>21.2.2021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6" y="4463858"/>
            <a:ext cx="5256399" cy="2738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9" y="4463858"/>
            <a:ext cx="608287" cy="2738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3C8CA6D-086B-47A8-8635-62740FEC7BB3}" type="slidenum">
              <a:rPr lang="bs-Latn-BA" smtClean="0"/>
              <a:t>‹#›</a:t>
            </a:fld>
            <a:endParaRPr lang="bs-Latn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915566"/>
            <a:ext cx="4968144" cy="309634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3506989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>
                <a:latin typeface="Times New Roman" pitchFamily="18" charset="0"/>
                <a:cs typeface="Times New Roman" pitchFamily="18" charset="0"/>
              </a:rPr>
              <a:t>ЂАЧКИ РАСТАНАК, Б. Радичевић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Збогом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песме, збогом коло</a:t>
            </a:r>
          </a:p>
          <a:p>
            <a:pPr marL="0" indent="0">
              <a:buNone/>
            </a:pPr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Збогом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момци</a:t>
            </a:r>
            <a:r>
              <a:rPr lang="bs-Latn-BA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sr-Cyrl-RS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наоколо</a:t>
            </a:r>
          </a:p>
          <a:p>
            <a:pPr marL="0" indent="0">
              <a:buNone/>
            </a:pPr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Збогом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грожђе, збогом виногради! </a:t>
            </a:r>
          </a:p>
          <a:p>
            <a:pPr marL="0" indent="0">
              <a:buNone/>
            </a:pPr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Анафора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је узастопно понављање исте ријечи на почетку два или више стихова.</a:t>
            </a:r>
          </a:p>
          <a:p>
            <a:pPr marL="0" indent="0">
              <a:buNone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Када се иста ријеч понавља два или више пута </a:t>
            </a:r>
            <a:r>
              <a:rPr lang="sr-Cyrl-RS" dirty="0">
                <a:latin typeface="Times New Roman" pitchFamily="18" charset="0"/>
                <a:cs typeface="Times New Roman" pitchFamily="18" charset="0"/>
              </a:rPr>
              <a:t>на крају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стиха, ријеч је о </a:t>
            </a:r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епифори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bs-Latn-BA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5832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>
                <a:latin typeface="Times New Roman" pitchFamily="18" charset="0"/>
                <a:cs typeface="Times New Roman" pitchFamily="18" charset="0"/>
              </a:rPr>
              <a:t>ЂАЧКИ РАСТАНАК, Б. Радичевић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Под </a:t>
            </a:r>
            <a:r>
              <a:rPr lang="ru-RU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небо се </a:t>
            </a:r>
            <a:r>
              <a:rPr lang="ru-RU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диг</a:t>
            </a:r>
            <a:r>
              <a:rPr lang="ru-RU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'</a:t>
            </a:r>
            <a:r>
              <a:rPr lang="ru-RU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'тић</a:t>
            </a:r>
            <a:r>
              <a:rPr lang="ru-RU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и сада,</a:t>
            </a:r>
            <a:br>
              <a:rPr lang="ru-RU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Ал' </a:t>
            </a:r>
            <a:r>
              <a:rPr lang="ru-RU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весео није </a:t>
            </a:r>
            <a:r>
              <a:rPr lang="ru-RU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'</a:t>
            </a:r>
            <a:r>
              <a:rPr lang="ru-RU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некада</a:t>
            </a:r>
            <a:r>
              <a:rPr lang="ru-RU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endParaRPr lang="ru-RU" dirty="0" smtClean="0">
              <a:solidFill>
                <a:prstClr val="black">
                  <a:lumMod val="75000"/>
                  <a:lumOff val="25000"/>
                </a:prst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Елизија</a:t>
            </a:r>
            <a:r>
              <a:rPr lang="ru-RU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 је изостављање самогласника. У жељи да постигне одређену мелодију и ритмичку организацију стиха, пјесник скраћује поједине ријечи.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Афереза</a:t>
            </a:r>
            <a:r>
              <a:rPr lang="ru-RU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 је испуштање једног гласа или више њих на почетку ријечи.  (</a:t>
            </a:r>
            <a:r>
              <a:rPr lang="ru-RU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'</a:t>
            </a:r>
            <a:r>
              <a:rPr lang="ru-RU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тић – птић)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22002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>
                <a:latin typeface="Times New Roman" pitchFamily="18" charset="0"/>
                <a:cs typeface="Times New Roman" pitchFamily="18" charset="0"/>
              </a:rPr>
              <a:t>ЂАЧКИ РАСТАНАК, Б. Радичевић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Црногорче, царе мали,</a:t>
            </a:r>
          </a:p>
          <a:p>
            <a:pPr marL="0" indent="0">
              <a:buNone/>
            </a:pPr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Ко те овде још не хвали?</a:t>
            </a:r>
          </a:p>
          <a:p>
            <a:pPr marL="0" indent="0">
              <a:buNone/>
            </a:pPr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Реторичко питање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кажемо за питање на које се не очекује да неко да одговор.</a:t>
            </a:r>
          </a:p>
          <a:p>
            <a:pPr marL="0" indent="0">
              <a:buNone/>
            </a:pPr>
            <a:endParaRPr lang="sr-Cyrl-R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sr-Cyrl-R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bs-Latn-BA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6111" y="2931790"/>
            <a:ext cx="2847975" cy="145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382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>
                <a:latin typeface="Times New Roman" pitchFamily="18" charset="0"/>
                <a:cs typeface="Times New Roman" pitchFamily="18" charset="0"/>
              </a:rPr>
              <a:t>ЂАЧКИ РАСТАНАК, Б. Радичевић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Пјесничке слике</a:t>
            </a:r>
          </a:p>
          <a:p>
            <a:pPr marL="0" indent="0" algn="just">
              <a:buNone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Читајући пјесму, доживљавајући стихове пред нама се ствара чудесан свијет слика које називамо пјесничким сликама. Њих спознајемо чулима, па их тако и разврставамо. </a:t>
            </a:r>
          </a:p>
          <a:p>
            <a:pPr marL="0" indent="0">
              <a:buNone/>
            </a:pPr>
            <a:endParaRPr lang="sr-Cyrl-R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sr-Cyrl-R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bs-Latn-BA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5666" y="3003798"/>
            <a:ext cx="2847975" cy="1384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280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>
                <a:latin typeface="Times New Roman" pitchFamily="18" charset="0"/>
                <a:cs typeface="Times New Roman" pitchFamily="18" charset="0"/>
              </a:rPr>
              <a:t>ЂАЧКИ РАСТАНАК, Б. Радичевић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sr-Cyrl-RS" b="1" dirty="0">
                <a:latin typeface="Times New Roman" pitchFamily="18" charset="0"/>
                <a:cs typeface="Times New Roman" pitchFamily="18" charset="0"/>
              </a:rPr>
              <a:t>Визуелне слике </a:t>
            </a:r>
            <a:r>
              <a:rPr lang="sr-Cyrl-RS" dirty="0">
                <a:latin typeface="Times New Roman" pitchFamily="18" charset="0"/>
                <a:cs typeface="Times New Roman" pitchFamily="18" charset="0"/>
              </a:rPr>
              <a:t>(чуло вида)</a:t>
            </a:r>
          </a:p>
          <a:p>
            <a:pPr marL="0" indent="0">
              <a:buNone/>
            </a:pPr>
            <a:r>
              <a:rPr lang="ru-RU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Гледа доле, реку, врело, луга,</a:t>
            </a:r>
            <a:br>
              <a:rPr lang="ru-RU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Дрва, жбуне, горе и врлети</a:t>
            </a:r>
          </a:p>
          <a:p>
            <a:pPr marL="0" indent="0">
              <a:buNone/>
            </a:pPr>
            <a:r>
              <a:rPr lang="ru-RU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Акустичне слике </a:t>
            </a:r>
            <a:r>
              <a:rPr lang="ru-RU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(чуло слуха)</a:t>
            </a:r>
          </a:p>
          <a:p>
            <a:pPr marL="0" indent="0">
              <a:buNone/>
            </a:pPr>
            <a:r>
              <a:rPr lang="ru-RU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Свирац свира, пушке попуцују,</a:t>
            </a:r>
          </a:p>
          <a:p>
            <a:pPr marL="0" indent="0">
              <a:buNone/>
            </a:pPr>
            <a:r>
              <a:rPr lang="ru-RU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Моме поју, момци подвикују.</a:t>
            </a:r>
          </a:p>
          <a:p>
            <a:pPr marL="0" indent="0">
              <a:buNone/>
            </a:pPr>
            <a:endParaRPr lang="bs-Latn-B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Олфактивне слике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(чуло мириса)</a:t>
            </a:r>
          </a:p>
          <a:p>
            <a:pPr marL="0" indent="0">
              <a:buNone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Липа цвета, цветићи миришу...</a:t>
            </a:r>
          </a:p>
          <a:p>
            <a:pPr marL="0" indent="0">
              <a:buNone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А са стране брда мирисава            </a:t>
            </a:r>
            <a:endParaRPr lang="bs-Latn-BA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733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>
                <a:latin typeface="Times New Roman" pitchFamily="18" charset="0"/>
                <a:cs typeface="Times New Roman" pitchFamily="18" charset="0"/>
              </a:rPr>
              <a:t>ЂАЧКИ РАСТАНАК, Б. Радичевић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 algn="just">
              <a:buNone/>
            </a:pPr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Мотив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је</a:t>
            </a:r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најмања тематска јединица у пјесми. Могу бити статични и динамични. Статични мотиви садрже описе, а динамични утичу на развој радње.</a:t>
            </a:r>
          </a:p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Мотиви у песми Ђачки растанак се живо преплићу, а има их заиста много. Неки од њих су: мотив природе, мотив завичаја, мотив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дјетињства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мотив бербе грожђа, мотив националне прошлости...</a:t>
            </a:r>
            <a:r>
              <a:rPr lang="ru-RU" dirty="0"/>
              <a:t> </a:t>
            </a:r>
            <a:endParaRPr lang="ru-RU" dirty="0" smtClean="0"/>
          </a:p>
          <a:p>
            <a:pPr marL="0" indent="0" algn="just"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bs-Latn-BA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062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>
                <a:latin typeface="Times New Roman" pitchFamily="18" charset="0"/>
                <a:cs typeface="Times New Roman" pitchFamily="18" charset="0"/>
              </a:rPr>
              <a:t>ЂАЧКИ РАСТАНАК, Б. Радичевић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endParaRPr lang="sr-Cyrl-R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Ко жели више</a:t>
            </a:r>
          </a:p>
          <a:p>
            <a:pPr marL="0" indent="0">
              <a:buNone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Пронаћи још примјера за стилске фигуре </a:t>
            </a:r>
          </a:p>
          <a:p>
            <a:pPr marL="0" indent="0">
              <a:buNone/>
            </a:pPr>
            <a:endParaRPr lang="sr-Cyrl-R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sr-Cyrl-RS" b="1" dirty="0">
                <a:latin typeface="Times New Roman" pitchFamily="18" charset="0"/>
                <a:cs typeface="Times New Roman" pitchFamily="18" charset="0"/>
              </a:rPr>
              <a:t>Домаћи задатак</a:t>
            </a:r>
          </a:p>
          <a:p>
            <a:pPr marL="0" indent="0">
              <a:buNone/>
            </a:pPr>
            <a:r>
              <a:rPr lang="sr-Cyrl-RS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аширићу </a:t>
            </a:r>
            <a:r>
              <a:rPr lang="sr-Cyrl-RS" dirty="0">
                <a:latin typeface="Times New Roman" pitchFamily="18" charset="0"/>
                <a:cs typeface="Times New Roman" pitchFamily="18" charset="0"/>
              </a:rPr>
              <a:t>своја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крила</a:t>
            </a:r>
          </a:p>
          <a:p>
            <a:pPr marL="0" indent="0">
              <a:buNone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(поезија или проза)</a:t>
            </a:r>
            <a:endParaRPr lang="sr-Cyrl-R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sr-Cyrl-R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bs-Latn-BA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1905352"/>
            <a:ext cx="2275334" cy="1985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9741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>
                <a:latin typeface="Times New Roman" pitchFamily="18" charset="0"/>
                <a:cs typeface="Times New Roman" pitchFamily="18" charset="0"/>
              </a:rPr>
              <a:t>ЂАЧКИ РАСТАНАК, Б. Радичевић</a:t>
            </a:r>
            <a:endParaRPr lang="bs-Latn-B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 algn="just">
              <a:buNone/>
            </a:pPr>
            <a:endParaRPr lang="sr-Cyrl-RS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Стилске фигуре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су ријечи или изрази којима се обогаћује књижевно дјело, стварају живе и упечатљиве слике, дају нова, шира и пренесена значења. </a:t>
            </a:r>
          </a:p>
          <a:p>
            <a:pPr marL="0" indent="0" algn="just">
              <a:buNone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Једноставно речено, стилске фигуре помажу изразу да не буде досадан. Поред књижевног језика, стилским фигурама се често служимо и у свакодневном говору.</a:t>
            </a:r>
          </a:p>
          <a:p>
            <a:pPr marL="0" indent="0" algn="just">
              <a:buNone/>
            </a:pPr>
            <a:endParaRPr lang="sr-Cyrl-RS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sr-Cyrl-R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sr-Cyrl-RS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bs-Latn-BA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3003799"/>
            <a:ext cx="2448272" cy="1375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4738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600" dirty="0" smtClean="0">
                <a:latin typeface="Times New Roman" pitchFamily="18" charset="0"/>
                <a:cs typeface="Times New Roman" pitchFamily="18" charset="0"/>
              </a:rPr>
              <a:t>ЂАЧКИ РАСТАНАК, Б. Радичевић</a:t>
            </a:r>
            <a:endParaRPr lang="bs-Latn-BA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Поема „Ђачки растанак“ обилује различитим стилским фигурама.</a:t>
            </a:r>
          </a:p>
          <a:p>
            <a:pPr marL="0" indent="0">
              <a:buNone/>
            </a:pPr>
            <a:r>
              <a:rPr lang="sr-Cyrl-RS" b="1" i="1" dirty="0">
                <a:latin typeface="Times New Roman" pitchFamily="18" charset="0"/>
                <a:cs typeface="Times New Roman" pitchFamily="18" charset="0"/>
              </a:rPr>
              <a:t>„Ој, Карловци, место моје драго</a:t>
            </a:r>
            <a:r>
              <a:rPr lang="sr-Cyrl-RS" b="1" i="1" dirty="0" smtClean="0">
                <a:latin typeface="Times New Roman" pitchFamily="18" charset="0"/>
                <a:cs typeface="Times New Roman" pitchFamily="18" charset="0"/>
              </a:rPr>
              <a:t>“ </a:t>
            </a:r>
          </a:p>
          <a:p>
            <a:pPr marL="0" indent="0">
              <a:buNone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Пјесник се Сремским Карловцима обраћа као живом, драгом бићу. Која је то стилска фигура?</a:t>
            </a:r>
          </a:p>
          <a:p>
            <a:pPr marL="0" indent="0">
              <a:buNone/>
            </a:pPr>
            <a:endParaRPr lang="sr-Cyrl-RS" dirty="0" smtClean="0"/>
          </a:p>
        </p:txBody>
      </p:sp>
    </p:spTree>
    <p:extLst>
      <p:ext uri="{BB962C8B-B14F-4D97-AF65-F5344CB8AC3E}">
        <p14:creationId xmlns:p14="http://schemas.microsoft.com/office/powerpoint/2010/main" val="4205011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>
                <a:latin typeface="Times New Roman" pitchFamily="18" charset="0"/>
                <a:cs typeface="Times New Roman" pitchFamily="18" charset="0"/>
              </a:rPr>
              <a:t>ЂАЧКИ РАСТАНАК, Б. Радичевић</a:t>
            </a:r>
            <a:endParaRPr lang="bs-Latn-B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Апострофа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представља привидно обраћање некоме или нечему. Обраћање је увијек у вокативу. </a:t>
            </a:r>
          </a:p>
          <a:p>
            <a:pPr marL="0" indent="0">
              <a:buNone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У Ђачком растанку су употријебљене бројне апострофе.</a:t>
            </a:r>
          </a:p>
          <a:p>
            <a:pPr marL="0" indent="0">
              <a:buNone/>
            </a:pPr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„Виногради, збогом умиљати </a:t>
            </a:r>
          </a:p>
          <a:p>
            <a:pPr marL="0" indent="0">
              <a:buNone/>
            </a:pPr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Збогом грожђе, - нећу те ја брати!“</a:t>
            </a:r>
          </a:p>
          <a:p>
            <a:pPr marL="0" indent="0">
              <a:buNone/>
            </a:pPr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„...ој Дунаво, о, ти реко силна“</a:t>
            </a:r>
            <a:endParaRPr lang="bs-Latn-BA" b="1" dirty="0">
              <a:latin typeface="Times New Roman" pitchFamily="18" charset="0"/>
              <a:cs typeface="Times New Roman" pitchFamily="18" charset="0"/>
            </a:endParaRP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962752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>
                <a:latin typeface="Times New Roman" pitchFamily="18" charset="0"/>
                <a:cs typeface="Times New Roman" pitchFamily="18" charset="0"/>
              </a:rPr>
              <a:t>ЂАЧКИ РАСТАНАК, Б. Радичевић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Голуждраво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тиче, </a:t>
            </a:r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младо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срце, </a:t>
            </a:r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бесна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момчад, </a:t>
            </a:r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росна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трава, </a:t>
            </a:r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рајска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слико...</a:t>
            </a:r>
          </a:p>
          <a:p>
            <a:pPr marL="0" indent="0">
              <a:buNone/>
            </a:pPr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Епитет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је ријеч која стоји уз именицу и ближе је описује. </a:t>
            </a:r>
            <a:r>
              <a:rPr lang="sr-Cyrl-RS" dirty="0">
                <a:latin typeface="Times New Roman" pitchFamily="18" charset="0"/>
                <a:cs typeface="Times New Roman" pitchFamily="18" charset="0"/>
              </a:rPr>
              <a:t>Ј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една је од најчешће употребљаваних стилских фигура. </a:t>
            </a:r>
          </a:p>
          <a:p>
            <a:pPr marL="0" indent="0">
              <a:buNone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Брда</a:t>
            </a:r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 мирисава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сунце</a:t>
            </a:r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 јарко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, реко</a:t>
            </a:r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 силна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, браћо </a:t>
            </a:r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луда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, водо </a:t>
            </a:r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бурна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... </a:t>
            </a:r>
          </a:p>
          <a:p>
            <a:pPr marL="0" indent="0">
              <a:buNone/>
            </a:pPr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Инверзни епитет </a:t>
            </a:r>
          </a:p>
          <a:p>
            <a:pPr marL="0" indent="0">
              <a:buNone/>
            </a:pPr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Инверзију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карактерише обртање уобичајеног реда ријечи (реченица).</a:t>
            </a:r>
            <a:endParaRPr lang="bs-Latn-BA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9163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>
                <a:latin typeface="Times New Roman" pitchFamily="18" charset="0"/>
                <a:cs typeface="Times New Roman" pitchFamily="18" charset="0"/>
              </a:rPr>
              <a:t>ЂАЧКИ РАСТАНАК, Б. Радичевић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„Ја би теби младо тело предо,</a:t>
            </a:r>
          </a:p>
          <a:p>
            <a:pPr marL="0" indent="0">
              <a:buNone/>
            </a:pPr>
            <a:r>
              <a:rPr lang="sr-Cyrl-RS" b="1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ано оцу своме што би чедо“</a:t>
            </a:r>
          </a:p>
          <a:p>
            <a:pPr marL="0" indent="0" algn="just">
              <a:buNone/>
            </a:pPr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Поређење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компарација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је стилска фигура у којој се једна појава доводи у везу са другом на основу неке заједничке особине. Састоји се од три елемента:предмет који се пореди (мање познат појам), поредбена ријеч (као, попут и сл.) и предмета са којим се пореди          (општепознат појам).</a:t>
            </a:r>
          </a:p>
          <a:p>
            <a:pPr marL="0" indent="0">
              <a:buNone/>
            </a:pPr>
            <a:endParaRPr lang="bs-Latn-BA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7000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>
                <a:latin typeface="Times New Roman" pitchFamily="18" charset="0"/>
                <a:cs typeface="Times New Roman" pitchFamily="18" charset="0"/>
              </a:rPr>
              <a:t>ЂАЧКИ РАСТАНАК, Б. Радичевић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...Кад гром </a:t>
            </a:r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рикну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, када муња севну...</a:t>
            </a:r>
          </a:p>
          <a:p>
            <a:pPr marL="0" indent="0">
              <a:buNone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... Вода бурна у чуњ </a:t>
            </a:r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запљускива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...</a:t>
            </a:r>
          </a:p>
          <a:p>
            <a:pPr marL="0" indent="0">
              <a:buNone/>
            </a:pPr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Ономатопеја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је опонашање звукова из природе. </a:t>
            </a:r>
          </a:p>
          <a:p>
            <a:pPr marL="0" indent="0">
              <a:buNone/>
            </a:pPr>
            <a:endParaRPr lang="sr-Cyrl-R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sr-Cyrl-R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sr-Cyrl-R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bs-Latn-BA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5827" y="2859782"/>
            <a:ext cx="2847975" cy="145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254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>
                <a:latin typeface="Times New Roman" pitchFamily="18" charset="0"/>
                <a:cs typeface="Times New Roman" pitchFamily="18" charset="0"/>
              </a:rPr>
              <a:t>ЂАЧКИ РАСТАНАК, Б. Радичевић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Ао, бербо,тебе жалим клету!</a:t>
            </a:r>
          </a:p>
          <a:p>
            <a:pPr marL="0" indent="0">
              <a:buNone/>
            </a:pPr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Та шта лепше од тебе на свету?</a:t>
            </a:r>
          </a:p>
          <a:p>
            <a:pPr marL="0" indent="0">
              <a:buNone/>
            </a:pPr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Ко тебека никад не видео,</a:t>
            </a:r>
          </a:p>
          <a:p>
            <a:pPr marL="0" indent="0">
              <a:buNone/>
            </a:pPr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Шта је јоште сиротан видео?</a:t>
            </a:r>
          </a:p>
          <a:p>
            <a:pPr marL="0" indent="0">
              <a:buNone/>
            </a:pPr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Хипербола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је преувеличавање, претјеривање како би израз био што снажнији и ефектнији.</a:t>
            </a:r>
            <a:endParaRPr lang="bs-Latn-BA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635646"/>
            <a:ext cx="2847975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363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>
                <a:latin typeface="Times New Roman" pitchFamily="18" charset="0"/>
                <a:cs typeface="Times New Roman" pitchFamily="18" charset="0"/>
              </a:rPr>
              <a:t>ЂАЧКИ РАСТАНАК, Б. Радичевић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Сунце јарко зашло већ одавна;</a:t>
            </a:r>
          </a:p>
          <a:p>
            <a:pPr marL="0" indent="0">
              <a:buNone/>
            </a:pPr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от</a:t>
            </a:r>
            <a:r>
              <a:rPr lang="ru-RU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'с</a:t>
            </a:r>
            <a:r>
              <a:rPr lang="ru-RU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'</a:t>
            </a:r>
            <a:r>
              <a:rPr lang="ru-RU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о данак, дошла нојца тавна.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Контраст </a:t>
            </a:r>
            <a:r>
              <a:rPr lang="ru-RU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означава супротност између два појма и тако се још више истичу.</a:t>
            </a:r>
          </a:p>
          <a:p>
            <a:pPr marL="0" indent="0">
              <a:buNone/>
            </a:pPr>
            <a:endParaRPr lang="ru-RU" dirty="0">
              <a:solidFill>
                <a:prstClr val="black">
                  <a:lumMod val="75000"/>
                  <a:lumOff val="25000"/>
                </a:prst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 smtClean="0">
              <a:solidFill>
                <a:prstClr val="black">
                  <a:lumMod val="75000"/>
                  <a:lumOff val="25000"/>
                </a:prst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bs-Latn-BA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6163" y="3003798"/>
            <a:ext cx="2847975" cy="136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398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TM02455596[[fn=Spring]]</Template>
  <TotalTime>524</TotalTime>
  <Words>668</Words>
  <Application>Microsoft Office PowerPoint</Application>
  <PresentationFormat>On-screen Show (16:9)</PresentationFormat>
  <Paragraphs>82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Spring</vt:lpstr>
      <vt:lpstr>PowerPoint Presentation</vt:lpstr>
      <vt:lpstr>ЂАЧКИ РАСТАНАК, Б. Радичевић</vt:lpstr>
      <vt:lpstr>ЂАЧКИ РАСТАНАК, Б. Радичевић</vt:lpstr>
      <vt:lpstr>ЂАЧКИ РАСТАНАК, Б. Радичевић</vt:lpstr>
      <vt:lpstr>ЂАЧКИ РАСТАНАК, Б. Радичевић</vt:lpstr>
      <vt:lpstr>ЂАЧКИ РАСТАНАК, Б. Радичевић</vt:lpstr>
      <vt:lpstr>ЂАЧКИ РАСТАНАК, Б. Радичевић</vt:lpstr>
      <vt:lpstr>ЂАЧКИ РАСТАНАК, Б. Радичевић</vt:lpstr>
      <vt:lpstr>ЂАЧКИ РАСТАНАК, Б. Радичевић</vt:lpstr>
      <vt:lpstr>ЂАЧКИ РАСТАНАК, Б. Радичевић</vt:lpstr>
      <vt:lpstr>ЂАЧКИ РАСТАНАК, Б. Радичевић</vt:lpstr>
      <vt:lpstr>ЂАЧКИ РАСТАНАК, Б. Радичевић</vt:lpstr>
      <vt:lpstr>ЂАЧКИ РАСТАНАК, Б. Радичевић</vt:lpstr>
      <vt:lpstr>ЂАЧКИ РАСТАНАК, Б. Радичевић</vt:lpstr>
      <vt:lpstr>ЂАЧКИ РАСТАНАК, Б. Радичевић</vt:lpstr>
      <vt:lpstr>ЂАЧКИ РАСТАНАК, Б. Радичевић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ЂАЧКИ РАСТАНАК, Б. Радичевић</dc:title>
  <dc:creator>HP</dc:creator>
  <cp:lastModifiedBy>HP</cp:lastModifiedBy>
  <cp:revision>35</cp:revision>
  <dcterms:created xsi:type="dcterms:W3CDTF">2021-02-20T14:10:55Z</dcterms:created>
  <dcterms:modified xsi:type="dcterms:W3CDTF">2021-02-21T20:11:50Z</dcterms:modified>
</cp:coreProperties>
</file>