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EAD96-AEE6-4552-B33F-BA53C62D8E78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CB4D9-247E-4546-A062-411669B9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9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18AADB-9335-4ACF-9454-73300DE550D0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EBE768-2CF0-4F31-A677-68A37840B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458200" cy="122237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bs-Cyrl-BA" sz="3600" dirty="0" smtClean="0"/>
              <a:t>МНОЖЕЊЕ И ДИЈЕЉЕЊЕ РАЗЛОМАКА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267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1600" dirty="0" smtClean="0"/>
              <a:t>Наставник: Дамјана Грбић</a:t>
            </a:r>
          </a:p>
          <a:p>
            <a:r>
              <a:rPr lang="bs-Cyrl-BA" sz="1600" dirty="0" smtClean="0"/>
              <a:t>ОШ „Вук Караџић“</a:t>
            </a:r>
          </a:p>
          <a:p>
            <a:r>
              <a:rPr lang="bs-Cyrl-BA" sz="1600" dirty="0" smtClean="0"/>
              <a:t>Нови Град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72401"/>
            <a:ext cx="2514600" cy="177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1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3600" dirty="0" smtClean="0"/>
              <a:t>Присјетимо се....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667000"/>
            <a:ext cx="5791200" cy="2495550"/>
          </a:xfrm>
        </p:spPr>
      </p:pic>
    </p:spTree>
    <p:extLst>
      <p:ext uri="{BB962C8B-B14F-4D97-AF65-F5344CB8AC3E}">
        <p14:creationId xmlns:p14="http://schemas.microsoft.com/office/powerpoint/2010/main" val="172612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3600" dirty="0" smtClean="0"/>
              <a:t>Множење разломака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258423"/>
              </p:ext>
            </p:extLst>
          </p:nvPr>
        </p:nvGraphicFramePr>
        <p:xfrm>
          <a:off x="1524000" y="2286000"/>
          <a:ext cx="6196012" cy="214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03"/>
                <a:gridCol w="1549003"/>
                <a:gridCol w="1549003"/>
                <a:gridCol w="1549003"/>
              </a:tblGrid>
              <a:tr h="715962"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5962"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5962"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3276600"/>
                <a:ext cx="228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s-Cyrl-BA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bs-Cyrl-BA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276600"/>
                <a:ext cx="228600" cy="634789"/>
              </a:xfrm>
              <a:prstGeom prst="rect">
                <a:avLst/>
              </a:prstGeom>
              <a:blipFill rotWithShape="1">
                <a:blip r:embed="rId2"/>
                <a:stretch>
                  <a:fillRect r="-8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90900" y="4559405"/>
                <a:ext cx="990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bs-Cyrl-BA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bs-Cyrl-BA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00" y="4559405"/>
                <a:ext cx="990600" cy="634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79071" y="453763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17971" y="44471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79071" y="1905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28856" y="1905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38300" y="5194194"/>
                <a:ext cx="5486400" cy="954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Cyrl-BA" sz="1600" dirty="0" smtClean="0"/>
                  <a:t>Треба да одредимо колики дио површине датог правоугаоника покрива правоугаоник коме је  једна страница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sz="1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bs-Cyrl-BA" sz="1600" b="0" i="1" smtClean="0">
                            <a:latin typeface="Cambria Math"/>
                          </a:rPr>
                          <m:t>4 </m:t>
                        </m:r>
                      </m:den>
                    </m:f>
                  </m:oMath>
                </a14:m>
                <a:r>
                  <a:rPr lang="bs-Cyrl-BA" sz="1600" dirty="0" smtClean="0"/>
                  <a:t> странице А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B,</a:t>
                </a:r>
                <a:r>
                  <a:rPr lang="bs-Cyrl-BA" sz="1600" dirty="0" smtClean="0">
                    <a:latin typeface="Arial" pitchFamily="34" charset="0"/>
                    <a:cs typeface="Arial" pitchFamily="34" charset="0"/>
                  </a:rPr>
                  <a:t> а друга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sz="16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bs-Cyrl-BA" sz="16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bs-Cyrl-BA" sz="1600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bs-Cyrl-BA" sz="1600" dirty="0" smtClean="0"/>
                  <a:t> странице 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AD</a:t>
                </a:r>
                <a:r>
                  <a:rPr lang="bs-Cyrl-BA" sz="16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5194194"/>
                <a:ext cx="5486400" cy="954749"/>
              </a:xfrm>
              <a:prstGeom prst="rect">
                <a:avLst/>
              </a:prstGeom>
              <a:blipFill rotWithShape="1">
                <a:blip r:embed="rId4"/>
                <a:stretch>
                  <a:fillRect l="-667" t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67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066800"/>
                <a:ext cx="6745045" cy="4656269"/>
              </a:xfrm>
            </p:spPr>
            <p:txBody>
              <a:bodyPr>
                <a:normAutofit fontScale="92500"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bs-Cyrl-BA" dirty="0" smtClean="0"/>
                  <a:t>Са слике видимо да је правоугаоник подијељен на 12 једнаких дијелова, а да  мањи правоугаоник заузима 6 таквих дијелова, односно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bs-Cyrl-BA" dirty="0" smtClean="0"/>
                  <a:t> великог правоугаоника.</a:t>
                </a:r>
              </a:p>
              <a:p>
                <a:pPr marL="0" indent="0">
                  <a:buNone/>
                </a:pPr>
                <a:endParaRPr lang="bs-Cyrl-BA" dirty="0" smtClean="0"/>
              </a:p>
              <a:p>
                <a:pPr>
                  <a:buFont typeface="Wingdings" pitchFamily="2" charset="2"/>
                  <a:buChar char="v"/>
                </a:pPr>
                <a:r>
                  <a:rPr lang="bs-Cyrl-BA" dirty="0"/>
                  <a:t> </a:t>
                </a:r>
                <a:r>
                  <a:rPr lang="bs-Cyrl-BA" dirty="0" smtClean="0"/>
                  <a:t>Слиједи:</a:t>
                </a:r>
              </a:p>
              <a:p>
                <a:pPr marL="0" indent="0">
                  <a:buNone/>
                </a:pPr>
                <a:r>
                  <a:rPr lang="bs-Cyrl-BA" dirty="0"/>
                  <a:t> </a:t>
                </a:r>
                <a:r>
                  <a:rPr lang="bs-Cyrl-BA" dirty="0" smtClean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bs-Cyrl-BA" i="1" smtClean="0">
                        <a:latin typeface="Cambria Math"/>
                      </a:rPr>
                      <m:t> </m:t>
                    </m:r>
                    <m:r>
                      <a:rPr lang="bs-Cyrl-BA" b="0" i="1" smtClean="0"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bs-Cyrl-B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bs-Cyrl-BA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bs-Cyrl-BA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3·2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4·3</m:t>
                        </m:r>
                      </m:den>
                    </m:f>
                  </m:oMath>
                </a14:m>
                <a:r>
                  <a:rPr lang="bs-Cyrl-BA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066800"/>
                <a:ext cx="6745045" cy="4656269"/>
              </a:xfrm>
              <a:blipFill rotWithShape="1">
                <a:blip r:embed="rId2"/>
                <a:stretch>
                  <a:fillRect l="-2080" t="-1571" r="-3074" b="-112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71603" y="5867400"/>
            <a:ext cx="274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i="1" dirty="0" smtClean="0">
                <a:latin typeface="+mj-lt"/>
              </a:rPr>
              <a:t>Дужина правоугаоника</a:t>
            </a:r>
            <a:endParaRPr lang="en-US" i="1" dirty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1800" y="5406793"/>
            <a:ext cx="380998" cy="3082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1465208" flipV="1">
            <a:off x="4386346" y="3876403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i="1" dirty="0" smtClean="0">
                <a:latin typeface="+mj-lt"/>
              </a:rPr>
              <a:t>Ширина правоугаоника</a:t>
            </a:r>
            <a:endParaRPr lang="en-US" i="1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80115" y="4472991"/>
            <a:ext cx="914400" cy="4038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29400" y="6236732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Настављамо.....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4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1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....производ разломака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69" y="2240536"/>
            <a:ext cx="6716062" cy="3153215"/>
          </a:xfrm>
        </p:spPr>
      </p:pic>
    </p:spTree>
    <p:extLst>
      <p:ext uri="{BB962C8B-B14F-4D97-AF65-F5344CB8AC3E}">
        <p14:creationId xmlns:p14="http://schemas.microsoft.com/office/powerpoint/2010/main" val="1642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7126045" cy="5867400"/>
          </a:xfrm>
        </p:spPr>
        <p:txBody>
          <a:bodyPr/>
          <a:lstStyle/>
          <a:p>
            <a:pPr marL="0" indent="0">
              <a:buNone/>
            </a:pPr>
            <a:r>
              <a:rPr lang="bs-Cyrl-BA" dirty="0" smtClean="0"/>
              <a:t>Особине разломака:</a:t>
            </a:r>
          </a:p>
          <a:p>
            <a:pPr>
              <a:buFont typeface="Wingdings" pitchFamily="2" charset="2"/>
              <a:buChar char="v"/>
            </a:pPr>
            <a:endParaRPr lang="bs-Cyrl-BA" dirty="0" smtClean="0"/>
          </a:p>
          <a:p>
            <a:pPr>
              <a:buFont typeface="Wingdings" pitchFamily="2" charset="2"/>
              <a:buChar char="v"/>
            </a:pPr>
            <a:r>
              <a:rPr lang="bs-Cyrl-BA" dirty="0" smtClean="0"/>
              <a:t> комутативност </a:t>
            </a:r>
          </a:p>
          <a:p>
            <a:pPr marL="0" indent="0">
              <a:buNone/>
            </a:pPr>
            <a:r>
              <a:rPr lang="bs-Cyrl-BA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bs-Cyrl-BA" dirty="0" smtClean="0"/>
              <a:t>асоцијативност</a:t>
            </a:r>
            <a:endParaRPr lang="en-US" dirty="0" smtClean="0"/>
          </a:p>
          <a:p>
            <a:pPr marL="0" indent="0">
              <a:buNone/>
            </a:pPr>
            <a:endParaRPr lang="bs-Cyrl-BA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/>
              <a:t> </a:t>
            </a:r>
            <a:r>
              <a:rPr lang="bs-Cyrl-BA" dirty="0" smtClean="0"/>
              <a:t>реципрочни разломак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7025372"/>
                  </p:ext>
                </p:extLst>
              </p:nvPr>
            </p:nvGraphicFramePr>
            <p:xfrm>
              <a:off x="2057400" y="2057400"/>
              <a:ext cx="1295400" cy="685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5400"/>
                  </a:tblGrid>
                  <a:tr h="68580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bs-Cyrl-BA" b="1" i="1" smtClean="0">
                                      <a:latin typeface="Cambria Math"/>
                                    </a:rPr>
                                    <m:t>а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·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𝒄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/>
                                    </a:rPr>
                                    <m:t>𝒅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𝒄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𝒅</m:t>
                                  </m:r>
                                </m:den>
                              </m:f>
                              <m:r>
                                <a:rPr lang="en-US" i="1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 smtClean="0"/>
                            <a:t>·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𝒃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7025372"/>
                  </p:ext>
                </p:extLst>
              </p:nvPr>
            </p:nvGraphicFramePr>
            <p:xfrm>
              <a:off x="2057400" y="2057400"/>
              <a:ext cx="1295400" cy="685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5400"/>
                  </a:tblGrid>
                  <a:tr h="685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2" t="-89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4981795"/>
                  </p:ext>
                </p:extLst>
              </p:nvPr>
            </p:nvGraphicFramePr>
            <p:xfrm>
              <a:off x="3124200" y="3886200"/>
              <a:ext cx="1981200" cy="685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1200"/>
                  </a:tblGrid>
                  <a:tr h="68580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bs-Cyrl-BA" b="0" i="0" smtClean="0">
                                      <a:latin typeface="Cambria Math"/>
                                    </a:rPr>
                                    <m:t>а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b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i="0" dirty="0" smtClean="0"/>
                            <a:t> ·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i="0" dirty="0" smtClean="0"/>
                            <a:t> ·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i="0" dirty="0" smtClean="0"/>
                            <a:t>) =</a:t>
                          </a:r>
                          <a:r>
                            <a:rPr lang="en-US" b="0" i="0" baseline="0" dirty="0" smtClean="0"/>
                            <a:t>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i="0" dirty="0" smtClean="0"/>
                            <a:t> ·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i="0" dirty="0" smtClean="0"/>
                            <a:t>) ·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𝑓</m:t>
                                  </m:r>
                                </m:den>
                              </m:f>
                            </m:oMath>
                          </a14:m>
                          <a:endParaRPr lang="en-US" b="0" i="0" dirty="0"/>
                        </a:p>
                      </a:txBody>
                      <a:tcP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4981795"/>
                  </p:ext>
                </p:extLst>
              </p:nvPr>
            </p:nvGraphicFramePr>
            <p:xfrm>
              <a:off x="3124200" y="3886200"/>
              <a:ext cx="1981200" cy="685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1200"/>
                  </a:tblGrid>
                  <a:tr h="685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8" t="-89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2600879"/>
                  </p:ext>
                </p:extLst>
              </p:nvPr>
            </p:nvGraphicFramePr>
            <p:xfrm>
              <a:off x="4495800" y="5486009"/>
              <a:ext cx="1600200" cy="53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</a:tblGrid>
                  <a:tr h="53340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dirty="0" smtClean="0"/>
                            <a:t> ·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·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·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b="0" dirty="0" smtClean="0"/>
                            <a:t> = 1</a:t>
                          </a:r>
                          <a:endParaRPr lang="en-US" b="0" dirty="0"/>
                        </a:p>
                      </a:txBody>
                      <a:tcP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2600879"/>
                  </p:ext>
                </p:extLst>
              </p:nvPr>
            </p:nvGraphicFramePr>
            <p:xfrm>
              <a:off x="4495800" y="5486009"/>
              <a:ext cx="1600200" cy="533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</a:tblGrid>
                  <a:tr h="533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82" t="-1149" b="-114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6705600" y="546423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Слиједи....</a:t>
            </a:r>
          </a:p>
        </p:txBody>
      </p:sp>
    </p:spTree>
    <p:extLst>
      <p:ext uri="{BB962C8B-B14F-4D97-AF65-F5344CB8AC3E}">
        <p14:creationId xmlns:p14="http://schemas.microsoft.com/office/powerpoint/2010/main" val="245496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114800"/>
            <a:ext cx="2915057" cy="2476846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62" y="1143000"/>
            <a:ext cx="4791744" cy="2857899"/>
          </a:xfrm>
        </p:spPr>
      </p:pic>
      <p:sp>
        <p:nvSpPr>
          <p:cNvPr id="15" name="Down Arrow 14"/>
          <p:cNvSpPr/>
          <p:nvPr/>
        </p:nvSpPr>
        <p:spPr>
          <a:xfrm rot="17971878">
            <a:off x="3502822" y="3461189"/>
            <a:ext cx="914400" cy="2710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787880">
            <a:off x="2676215" y="4599445"/>
            <a:ext cx="272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Дијељење разломака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8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/>
              <a:t>Примјери: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bs-Cyrl-BA" dirty="0" smtClean="0"/>
                  <a:t>1. Изврши </a:t>
                </a:r>
                <a:r>
                  <a:rPr lang="bs-Cyrl-BA" dirty="0" smtClean="0"/>
                  <a:t>множење: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bs-Cyrl-BA" dirty="0"/>
                  <a:t> </a:t>
                </a:r>
                <a:r>
                  <a:rPr lang="bs-Cyrl-BA" dirty="0" smtClean="0"/>
                  <a:t>   </a:t>
                </a:r>
                <a:r>
                  <a:rPr lang="en-US" dirty="0" smtClean="0"/>
                  <a:t>                            </a:t>
                </a:r>
                <a:r>
                  <a:rPr lang="bs-Cyrl-BA" dirty="0" smtClean="0"/>
                  <a:t>  </a:t>
                </a:r>
                <a:r>
                  <a:rPr lang="en-US" sz="1400" dirty="0" smtClean="0"/>
                  <a:t>6</a:t>
                </a:r>
                <a:endParaRPr lang="bs-Cyrl-BA" sz="1400" dirty="0" smtClean="0"/>
              </a:p>
              <a:p>
                <a:pPr marL="0" indent="0">
                  <a:buNone/>
                </a:pPr>
                <a:r>
                  <a:rPr lang="bs-Cyrl-BA" dirty="0" smtClean="0"/>
                  <a:t>         а)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r>
                  <a:rPr lang="bs-Cyrl-BA" dirty="0" smtClean="0"/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63</m:t>
                        </m:r>
                      </m:den>
                    </m:f>
                  </m:oMath>
                </a14:m>
                <a:r>
                  <a:rPr lang="bs-Cyrl-BA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6 ·30 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5 ·63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6 ·6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1·63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63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36:9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63:9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bs-Cyrl-BA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bs-Cyrl-BA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                          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1</a:t>
                </a:r>
                <a:endParaRPr lang="bs-Cyrl-BA" sz="14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bs-Cyrl-BA" sz="1400" dirty="0" smtClean="0">
                    <a:solidFill>
                      <a:schemeClr val="tx1"/>
                    </a:solidFill>
                  </a:rPr>
                  <a:t>			         1      5        2</a:t>
                </a:r>
                <a:endParaRPr lang="bs-Cyrl-BA" sz="1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bs-Cyrl-BA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      </a:t>
                </a:r>
                <a:r>
                  <a:rPr lang="bs-Cyrl-BA" dirty="0" smtClean="0">
                    <a:solidFill>
                      <a:schemeClr val="tx1"/>
                    </a:solidFill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tx1"/>
                    </a:solidFill>
                  </a:rPr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tx1"/>
                    </a:solidFill>
                  </a:rPr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7 ·10 ·6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8·9 ·35</m:t>
                        </m:r>
                      </m:den>
                    </m:f>
                    <m:r>
                      <a:rPr lang="bs-Cyrl-BA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1·5·2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4·3·5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tx1"/>
                    </a:solidFill>
                  </a:rPr>
                  <a:t> </a:t>
                </a:r>
                <a:r>
                  <a:rPr lang="bs-Cyrl-BA" dirty="0" smtClean="0">
                    <a:solidFill>
                      <a:schemeClr val="bg2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bg2">
                        <a:lumMod val="50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10:10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60:10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bg2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bs-Cyrl-BA" b="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bs-Cyrl-BA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		    </a:t>
                </a:r>
                <a:r>
                  <a:rPr lang="bs-Cyrl-BA" sz="1400" dirty="0" smtClean="0">
                    <a:solidFill>
                      <a:schemeClr val="tx1"/>
                    </a:solidFill>
                  </a:rPr>
                  <a:t>4     3        5</a:t>
                </a:r>
                <a:endParaRPr lang="bs-Cyrl-BA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bs-Cyrl-BA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54" t="-1617" b="-7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682092" y="28956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14700" y="32766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3476" y="4495800"/>
            <a:ext cx="359229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4876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72641" y="4533900"/>
            <a:ext cx="291193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00449" y="4495800"/>
            <a:ext cx="103414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33105" y="4991100"/>
            <a:ext cx="103414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75311" y="4947557"/>
            <a:ext cx="179614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96441" y="5023757"/>
            <a:ext cx="22179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41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bs-Cyrl-BA" dirty="0" smtClean="0"/>
                  <a:t>2. Изврши дијељење: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bs-Cyrl-BA" dirty="0" smtClean="0"/>
                  <a:t>				</a:t>
                </a:r>
                <a:r>
                  <a:rPr lang="bs-Cyrl-BA" sz="1400" dirty="0" smtClean="0"/>
                  <a:t>             5          2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bs-Cyrl-BA" dirty="0"/>
                  <a:t> </a:t>
                </a:r>
                <a:r>
                  <a:rPr lang="bs-Cyrl-BA" dirty="0" smtClean="0"/>
                  <a:t>           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bs-Cyrl-BA" dirty="0" smtClean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bs-Cyrl-BA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bs-Cyrl-BA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15 ·8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4·9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5·2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1·3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bs-Cyrl-BA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bs-Cyrl-BA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			</a:t>
                </a:r>
                <a:r>
                  <a:rPr lang="bs-Cyrl-BA" sz="1400" dirty="0" smtClean="0">
                    <a:solidFill>
                      <a:schemeClr val="tx1"/>
                    </a:solidFill>
                  </a:rPr>
                  <a:t>                1      3</a:t>
                </a:r>
                <a:endParaRPr lang="bs-Cyrl-BA" sz="1400" dirty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        			      </a:t>
                </a:r>
                <a:r>
                  <a:rPr lang="bs-Cyrl-BA" sz="1400" dirty="0" smtClean="0">
                    <a:solidFill>
                      <a:schemeClr val="tx1"/>
                    </a:solidFill>
                  </a:rPr>
                  <a:t> 1</a:t>
                </a:r>
              </a:p>
              <a:p>
                <a:pPr marL="0" indent="0">
                  <a:buNone/>
                </a:pPr>
                <a:r>
                  <a:rPr lang="bs-Cyrl-BA" dirty="0">
                    <a:solidFill>
                      <a:schemeClr val="accent1">
                        <a:lumMod val="75000"/>
                      </a:schemeClr>
                    </a:solidFill>
                  </a:rPr>
                  <a:t>	</a:t>
                </a: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   </a:t>
                </a:r>
                <a:r>
                  <a:rPr lang="bs-Cyrl-BA" dirty="0" smtClean="0">
                    <a:solidFill>
                      <a:schemeClr val="tx1"/>
                    </a:solidFill>
                  </a:rPr>
                  <a:t>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tx1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tx1"/>
                    </a:solidFill>
                  </a:rPr>
                  <a:t> </a:t>
                </a: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4 ·5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 ·12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 1·5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1·3</m:t>
                        </m:r>
                      </m:den>
                    </m:f>
                  </m:oMath>
                </a14:m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Cyrl-BA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bs-Cyrl-BA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bs-Cyrl-BA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bs-Cyrl-BA" dirty="0">
                    <a:solidFill>
                      <a:schemeClr val="accent1">
                        <a:lumMod val="75000"/>
                      </a:schemeClr>
                    </a:solidFill>
                  </a:rPr>
                  <a:t>	</a:t>
                </a:r>
                <a:r>
                  <a:rPr lang="bs-Cyrl-BA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			   </a:t>
                </a:r>
                <a:r>
                  <a:rPr lang="bs-Cyrl-BA" sz="1400" dirty="0" smtClean="0">
                    <a:solidFill>
                      <a:schemeClr val="tx1"/>
                    </a:solidFill>
                  </a:rPr>
                  <a:t>3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5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9600" y="5791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Задаћа: 477.и 478.задатак, Збирка задатака.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48200" y="3118757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60472" y="3075215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69329" y="2634343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88329" y="2634343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91743" y="4452257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2743" y="4914900"/>
            <a:ext cx="381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300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МНОЖЕЊЕ И ДИЈЕЉЕЊЕ РАЗЛОМАКА</vt:lpstr>
      <vt:lpstr>Присјетимо се....</vt:lpstr>
      <vt:lpstr>Множење разломака</vt:lpstr>
      <vt:lpstr>PowerPoint Presentation</vt:lpstr>
      <vt:lpstr>....производ разломака</vt:lpstr>
      <vt:lpstr>PowerPoint Presentation</vt:lpstr>
      <vt:lpstr>PowerPoint Presentation</vt:lpstr>
      <vt:lpstr>Примјери: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РАЗЛОМАКА</dc:title>
  <dc:creator>xXx</dc:creator>
  <cp:lastModifiedBy>xXx</cp:lastModifiedBy>
  <cp:revision>17</cp:revision>
  <dcterms:created xsi:type="dcterms:W3CDTF">2021-02-11T12:31:05Z</dcterms:created>
  <dcterms:modified xsi:type="dcterms:W3CDTF">2021-02-13T21:36:00Z</dcterms:modified>
</cp:coreProperties>
</file>