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5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A9E50"/>
    <a:srgbClr val="73075E"/>
    <a:srgbClr val="50783C"/>
    <a:srgbClr val="09E7E7"/>
    <a:srgbClr val="67A8AF"/>
    <a:srgbClr val="E53BC1"/>
    <a:srgbClr val="1A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88C35-7E0F-45BC-B70F-CBD48D557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949797-0F8A-405B-8FB4-C4BFFFE0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B1002-B0AC-4CB5-8212-6683515A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53F420-F9F1-4298-B317-2E0B8884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A9F09-43BD-44F8-A0EB-9FA47AA0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4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FB2C5-3549-486E-B6D7-0B2A0A9D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545016-7A72-489D-ABD6-2852D330F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D65962-1073-43CB-BFB0-3EA5DDC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146C7-6179-44F8-A48E-E62DCDE1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B9FE3-5A37-4325-B584-94A8ADB9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F1E824-054B-4DE4-B302-653BD8591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9396B-2419-49B0-AD3A-435DB2A69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CA9370-7CBB-452A-A3D3-2DD90842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D7D65-F296-4665-A664-DA990995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BE236-EE67-4F39-A932-59543EE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24C4E-732D-4867-8E02-840F01E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7168D-16FA-460D-9AE4-9C6DDAAD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411A17-9311-43B3-89EE-71E865A3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EE3671-8144-43B0-979E-093EB0A2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11F62-CA21-4379-AC39-078853C5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62695-EB5A-4F09-BD21-1B3B687C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14E4B2-D4E9-4412-A5A0-B9F5BD48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372F0E-7C40-4DF7-9306-3D347E32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900DC-7DCA-4F3A-B7D8-26C3B873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0C96B-8D56-4047-9A7C-9C4DD74D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EEAF0-8267-4D88-8293-D9384EED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28E7F-F07C-4559-AB64-34267BC66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F1CB7-02C4-4DFC-8497-8154082E6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03459B-FBA0-4B7B-95D5-80DBA97C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D6E4E0-BCCD-45A7-85D2-855688B1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9FDE7-5E23-4157-AA67-BB1051A4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C1C1F-F2DC-46CF-B859-2FE011FD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D5CD1-8BAE-431E-B140-A61854D0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067822-EDFD-465E-AA59-14697CAE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88DDE5-CEE8-41C4-A4FB-BCDAF1E1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0953BA-F037-4DAB-8286-5FFFF7F16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DFE0B9-B590-4D67-9F73-284DFEFB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820110-A4CF-4EC5-A6AD-865FC064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0F4F6C-2806-40D5-AE65-77FD4178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416D4-FABD-4AA9-A46D-4D76FA91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537FE7-96D1-4069-84EC-C6C421E2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2BBD7E-3DF3-41C7-8BD2-68B9C365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FAA638-F7D5-4986-B83B-5892C6D7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CAE831-B19A-4A75-AFB4-5ED93FC8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A2FE63-18C4-4072-ADD6-C0F6F765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7F1222-8647-4C7F-9D91-DC483E7B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4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59D4D-5312-4179-9F35-738E4D77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7411D5-F276-4149-B258-5BF63B71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30E053-694D-47BF-BFDE-EB6BF8A7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0CBC65-02D1-4E5E-9081-4DFB9D5F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DBEFF-FE6C-4930-BAA6-6798EF95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72D04-A774-4CFD-9031-3D6210B1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FBD4B-047F-4DE6-A3AF-EE4CD3E9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E709F2-BD3D-462F-862B-03612E13D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04B01F-6548-4AA6-A24B-99EDB5B6B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E5956-ADA3-4E85-BDE6-186E2077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623B8-2583-4D94-9996-98713E0A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63FB91-34EA-439E-A161-4B198090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50783C"/>
            </a:gs>
            <a:gs pos="0">
              <a:schemeClr val="accent1">
                <a:lumMod val="45000"/>
                <a:lumOff val="55000"/>
              </a:schemeClr>
            </a:gs>
            <a:gs pos="68000">
              <a:schemeClr val="bg1">
                <a:lumMod val="85000"/>
              </a:schemeClr>
            </a:gs>
            <a:gs pos="0">
              <a:srgbClr val="09E7E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ED0A7B-831C-4037-8CA5-1AABD05A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C932B9-294F-490D-A7B0-F02B7CE3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23744-EADB-4D5A-A6B7-8626F5A90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A894-424D-4C35-B843-5377CCAA003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156EE-099A-46F2-AEFB-22145A5D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1AD652-3EA6-434B-BE50-4177E45A9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3E81-7387-40FA-ACF7-CE47340B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microsoft.com/office/2007/relationships/hdphoto" Target="../media/hdphoto1.wdp"/><Relationship Id="rId5" Type="http://schemas.microsoft.com/office/2007/relationships/media" Target="../media/media3.mp3"/><Relationship Id="rId1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B15EFD-8DBD-4946-A643-F19494CE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6F49B5-D64B-4558-8E84-9C10280ECA94}"/>
              </a:ext>
            </a:extLst>
          </p:cNvPr>
          <p:cNvSpPr/>
          <p:nvPr/>
        </p:nvSpPr>
        <p:spPr>
          <a:xfrm>
            <a:off x="4206835" y="3053060"/>
            <a:ext cx="39688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Музичка култура</a:t>
            </a:r>
          </a:p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3. разред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9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DA2F43-7FBA-418F-AAAE-A7B6E649D20C}"/>
              </a:ext>
            </a:extLst>
          </p:cNvPr>
          <p:cNvSpPr txBox="1"/>
          <p:nvPr/>
        </p:nvSpPr>
        <p:spPr>
          <a:xfrm>
            <a:off x="3752850" y="372523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u="sng" dirty="0"/>
              <a:t>Динамика и темпо</a:t>
            </a:r>
            <a:endParaRPr lang="en-US" sz="4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1C0B89-1A98-4B82-AAC0-FC1F2AE7A8AB}"/>
              </a:ext>
            </a:extLst>
          </p:cNvPr>
          <p:cNvSpPr txBox="1"/>
          <p:nvPr/>
        </p:nvSpPr>
        <p:spPr>
          <a:xfrm>
            <a:off x="335574" y="1495425"/>
            <a:ext cx="514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>
                <a:solidFill>
                  <a:srgbClr val="FF0000"/>
                </a:solidFill>
              </a:rPr>
              <a:t>Шта је то ДИНАМИКА?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433CA-9DDB-4542-B1AB-6CE21F5297E6}"/>
              </a:ext>
            </a:extLst>
          </p:cNvPr>
          <p:cNvSpPr txBox="1"/>
          <p:nvPr/>
        </p:nvSpPr>
        <p:spPr>
          <a:xfrm>
            <a:off x="6096000" y="1552575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600" dirty="0">
                <a:solidFill>
                  <a:srgbClr val="E53BC1"/>
                </a:solidFill>
              </a:rPr>
              <a:t>Шта је то ТЕМПО?</a:t>
            </a:r>
            <a:endParaRPr lang="bs-Cyrl-B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E992B2-7515-40B7-8C26-15EFA8CE1B04}"/>
              </a:ext>
            </a:extLst>
          </p:cNvPr>
          <p:cNvSpPr txBox="1"/>
          <p:nvPr/>
        </p:nvSpPr>
        <p:spPr>
          <a:xfrm>
            <a:off x="221941" y="2319556"/>
            <a:ext cx="52549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/>
              <a:t>Динамика је разлика у јачини тонова .</a:t>
            </a:r>
          </a:p>
          <a:p>
            <a:endParaRPr lang="bs-Cyrl-BA" sz="2800" dirty="0"/>
          </a:p>
          <a:p>
            <a:r>
              <a:rPr lang="bs-Cyrl-BA" sz="2800" dirty="0"/>
              <a:t>Два основна динамичка тона су: </a:t>
            </a:r>
          </a:p>
          <a:p>
            <a:r>
              <a:rPr lang="bs-Cyrl-BA" sz="2800" dirty="0">
                <a:solidFill>
                  <a:srgbClr val="FF0000"/>
                </a:solidFill>
              </a:rPr>
              <a:t>ГЛАСНО</a:t>
            </a:r>
            <a:r>
              <a:rPr lang="bs-Cyrl-BA" sz="2800" dirty="0"/>
              <a:t> и </a:t>
            </a:r>
            <a:r>
              <a:rPr lang="bs-Cyrl-BA" sz="2800" dirty="0">
                <a:solidFill>
                  <a:srgbClr val="FF0000"/>
                </a:solidFill>
              </a:rPr>
              <a:t>ТИХО</a:t>
            </a:r>
            <a:r>
              <a:rPr lang="bs-Cyrl-BA" sz="2800" dirty="0"/>
              <a:t>. 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C91385-1B96-40AA-BED6-8C82AC5B0062}"/>
              </a:ext>
            </a:extLst>
          </p:cNvPr>
          <p:cNvSpPr txBox="1"/>
          <p:nvPr/>
        </p:nvSpPr>
        <p:spPr>
          <a:xfrm>
            <a:off x="5986510" y="2322481"/>
            <a:ext cx="5104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/>
              <a:t>Темпо је израз за брзину. </a:t>
            </a:r>
            <a:endParaRPr lang="bs-Latn-BA" sz="2800" dirty="0"/>
          </a:p>
          <a:p>
            <a:endParaRPr lang="bs-Cyrl-BA" sz="2800" dirty="0"/>
          </a:p>
          <a:p>
            <a:r>
              <a:rPr lang="bs-Cyrl-BA" sz="2800" dirty="0"/>
              <a:t>Композиције се могу изводити</a:t>
            </a:r>
            <a:r>
              <a:rPr lang="bs-Cyrl-BA" sz="2800" dirty="0">
                <a:solidFill>
                  <a:srgbClr val="E53BC1"/>
                </a:solidFill>
              </a:rPr>
              <a:t> БРЗО </a:t>
            </a:r>
            <a:r>
              <a:rPr lang="bs-Cyrl-BA" sz="2800" dirty="0"/>
              <a:t>или </a:t>
            </a:r>
            <a:r>
              <a:rPr lang="bs-Cyrl-BA" sz="2800" dirty="0">
                <a:solidFill>
                  <a:srgbClr val="E53BC1"/>
                </a:solidFill>
              </a:rPr>
              <a:t>СПОРО</a:t>
            </a:r>
            <a:r>
              <a:rPr lang="bs-Cyrl-BA" sz="2800" dirty="0"/>
              <a:t>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0EA4A3-25ED-45A8-BB94-6D867B75C2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65" b="97870" l="2857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445" r="15155" b="5299"/>
          <a:stretch/>
        </p:blipFill>
        <p:spPr>
          <a:xfrm>
            <a:off x="4018283" y="2989482"/>
            <a:ext cx="1572892" cy="1774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3F9E4B-B45F-4257-B0AF-0EF70712D7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572" y="2602477"/>
            <a:ext cx="3190908" cy="2344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1A9C1A-C2C3-4409-8ED1-7C7BA6394E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7754" y="2433443"/>
            <a:ext cx="2789228" cy="2729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3D6307-B07C-4311-9136-AFF78867CD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80" b="89962" l="5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35" y="3283930"/>
            <a:ext cx="2522893" cy="1480097"/>
          </a:xfrm>
          <a:prstGeom prst="rect">
            <a:avLst/>
          </a:prstGeom>
        </p:spPr>
      </p:pic>
      <p:pic>
        <p:nvPicPr>
          <p:cNvPr id="14" name="Zvuk cvrčka">
            <a:hlinkClick r:id="" action="ppaction://media"/>
            <a:extLst>
              <a:ext uri="{FF2B5EF4-FFF2-40B4-BE49-F238E27FC236}">
                <a16:creationId xmlns:a16="http://schemas.microsoft.com/office/drawing/2014/main" xmlns="" id="{CDA73D91-66E7-4604-9116-9316EF766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375172" y="1947607"/>
            <a:ext cx="487362" cy="487362"/>
          </a:xfrm>
          <a:prstGeom prst="rect">
            <a:avLst/>
          </a:prstGeom>
        </p:spPr>
      </p:pic>
      <p:pic>
        <p:nvPicPr>
          <p:cNvPr id="16" name="Zvuk ptica">
            <a:hlinkClick r:id="" action="ppaction://media"/>
            <a:extLst>
              <a:ext uri="{FF2B5EF4-FFF2-40B4-BE49-F238E27FC236}">
                <a16:creationId xmlns:a16="http://schemas.microsoft.com/office/drawing/2014/main" xmlns="" id="{39EC176D-6CD3-4B71-99E8-736B46D5BD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105934" y="1882859"/>
            <a:ext cx="487362" cy="487363"/>
          </a:xfrm>
          <a:prstGeom prst="rect">
            <a:avLst/>
          </a:prstGeom>
        </p:spPr>
      </p:pic>
      <p:pic>
        <p:nvPicPr>
          <p:cNvPr id="17" name="Zvuk zeca">
            <a:hlinkClick r:id="" action="ppaction://media"/>
            <a:extLst>
              <a:ext uri="{FF2B5EF4-FFF2-40B4-BE49-F238E27FC236}">
                <a16:creationId xmlns:a16="http://schemas.microsoft.com/office/drawing/2014/main" xmlns="" id="{03240A0B-9EEE-4432-A0E2-AD32551A49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83635" y="1993901"/>
            <a:ext cx="487363" cy="4873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0B621B5-AC12-4910-8C58-23F3E091AF2F}"/>
              </a:ext>
            </a:extLst>
          </p:cNvPr>
          <p:cNvSpPr txBox="1"/>
          <p:nvPr/>
        </p:nvSpPr>
        <p:spPr>
          <a:xfrm>
            <a:off x="397948" y="416888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Које се животиње оглашавају </a:t>
            </a:r>
            <a:r>
              <a:rPr lang="bs-Cyrl-BA" sz="2800" dirty="0">
                <a:solidFill>
                  <a:srgbClr val="FF0000"/>
                </a:solidFill>
              </a:rPr>
              <a:t>високим</a:t>
            </a:r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 а које </a:t>
            </a:r>
            <a:r>
              <a:rPr lang="bs-Cyrl-BA" sz="2800" dirty="0">
                <a:solidFill>
                  <a:srgbClr val="FF0000"/>
                </a:solidFill>
              </a:rPr>
              <a:t>ниским</a:t>
            </a:r>
            <a:r>
              <a:rPr lang="bs-Cyrl-BA" sz="2800" dirty="0">
                <a:solidFill>
                  <a:schemeClr val="accent1">
                    <a:lumMod val="75000"/>
                  </a:schemeClr>
                </a:solidFill>
              </a:rPr>
              <a:t> звуцима?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AB1D385-BEC4-4CF6-B1DF-CC618446EB79}"/>
              </a:ext>
            </a:extLst>
          </p:cNvPr>
          <p:cNvSpPr txBox="1"/>
          <p:nvPr/>
        </p:nvSpPr>
        <p:spPr>
          <a:xfrm>
            <a:off x="6022208" y="5517937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 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27985F4-F9B8-4FBB-8A21-93224A5A9EC2}"/>
              </a:ext>
            </a:extLst>
          </p:cNvPr>
          <p:cNvSpPr txBox="1"/>
          <p:nvPr/>
        </p:nvSpPr>
        <p:spPr>
          <a:xfrm>
            <a:off x="3290908" y="5505954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06597C-B4CA-462B-8256-92A70DA12E9F}"/>
              </a:ext>
            </a:extLst>
          </p:cNvPr>
          <p:cNvSpPr txBox="1"/>
          <p:nvPr/>
        </p:nvSpPr>
        <p:spPr>
          <a:xfrm>
            <a:off x="397948" y="5521940"/>
            <a:ext cx="2810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  <a:p>
            <a:pPr algn="ctr"/>
            <a:r>
              <a:rPr lang="bs-Cyrl-BA" sz="2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E4F973-7A67-4ED1-A558-1C5711B366BB}"/>
              </a:ext>
            </a:extLst>
          </p:cNvPr>
          <p:cNvSpPr txBox="1"/>
          <p:nvPr/>
        </p:nvSpPr>
        <p:spPr>
          <a:xfrm>
            <a:off x="9045778" y="5505954"/>
            <a:ext cx="28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/>
              <a:t>ВИСОКИ </a:t>
            </a:r>
            <a:r>
              <a:rPr lang="bs-Cyrl-BA" sz="2400" dirty="0"/>
              <a:t>– </a:t>
            </a:r>
            <a:r>
              <a:rPr lang="bs-Cyrl-BA" sz="2400" dirty="0" smtClean="0"/>
              <a:t>НИСКИ</a:t>
            </a:r>
            <a:endParaRPr lang="bs-Cyrl-BA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6092636-75DF-4ED9-9E50-8417752FDD49}"/>
              </a:ext>
            </a:extLst>
          </p:cNvPr>
          <p:cNvSpPr/>
          <p:nvPr/>
        </p:nvSpPr>
        <p:spPr>
          <a:xfrm>
            <a:off x="1912295" y="5546097"/>
            <a:ext cx="1193261" cy="482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C8F776F-B3FA-4ADA-A8A7-BADC1BDC0795}"/>
              </a:ext>
            </a:extLst>
          </p:cNvPr>
          <p:cNvSpPr/>
          <p:nvPr/>
        </p:nvSpPr>
        <p:spPr>
          <a:xfrm>
            <a:off x="3458105" y="5505954"/>
            <a:ext cx="1264595" cy="522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D4C1168-ADB0-48C5-B945-148B9A49F2AC}"/>
              </a:ext>
            </a:extLst>
          </p:cNvPr>
          <p:cNvSpPr/>
          <p:nvPr/>
        </p:nvSpPr>
        <p:spPr>
          <a:xfrm>
            <a:off x="9189535" y="5505953"/>
            <a:ext cx="1271376" cy="543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BF148FD-9A7A-4742-9900-7AE8163665F4}"/>
              </a:ext>
            </a:extLst>
          </p:cNvPr>
          <p:cNvSpPr/>
          <p:nvPr/>
        </p:nvSpPr>
        <p:spPr>
          <a:xfrm>
            <a:off x="6196984" y="5485128"/>
            <a:ext cx="1271376" cy="543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vuk medvjeda">
            <a:hlinkClick r:id="" action="ppaction://media"/>
            <a:extLst>
              <a:ext uri="{FF2B5EF4-FFF2-40B4-BE49-F238E27FC236}">
                <a16:creationId xmlns:a16="http://schemas.microsoft.com/office/drawing/2014/main" xmlns="" id="{B71E6A9C-BC51-4EF0-AEC1-FAF949D6AC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03150" y="1889292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7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3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45455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303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2" grpId="0" animBg="1"/>
      <p:bldP spid="3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A0E99E-B98C-4225-9AFA-3C47EFAE6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4" b="97206" l="5000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74" y="648943"/>
            <a:ext cx="6382274" cy="5982675"/>
          </a:xfrm>
          <a:prstGeom prst="rect">
            <a:avLst/>
          </a:prstGeom>
        </p:spPr>
      </p:pic>
      <p:pic>
        <p:nvPicPr>
          <p:cNvPr id="2" name="09-Nepoznat Autor-Vjeverica">
            <a:hlinkClick r:id="" action="ppaction://media"/>
            <a:extLst>
              <a:ext uri="{FF2B5EF4-FFF2-40B4-BE49-F238E27FC236}">
                <a16:creationId xmlns:a16="http://schemas.microsoft.com/office/drawing/2014/main" xmlns="" id="{1603C4FB-725F-40FA-87FE-09369BEBC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0338" y="4847406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6A4553-4BDF-4A97-B23D-09C843F073EF}"/>
              </a:ext>
            </a:extLst>
          </p:cNvPr>
          <p:cNvSpPr txBox="1"/>
          <p:nvPr/>
        </p:nvSpPr>
        <p:spPr>
          <a:xfrm>
            <a:off x="5734975" y="2851487"/>
            <a:ext cx="6314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>
                <a:latin typeface="Bahnschrift SemiLight" panose="020B0502040204020203" pitchFamily="34" charset="0"/>
              </a:rPr>
              <a:t>Вјеверица</a:t>
            </a:r>
          </a:p>
          <a:p>
            <a:endParaRPr lang="bs-Cyrl-BA" sz="2800" dirty="0">
              <a:latin typeface="Bahnschrift SemiLight" panose="020B0502040204020203" pitchFamily="34" charset="0"/>
            </a:endParaRPr>
          </a:p>
          <a:p>
            <a:r>
              <a:rPr lang="bs-Cyrl-BA" sz="2800" dirty="0">
                <a:latin typeface="Bahnschrift SemiLight" panose="020B0502040204020203" pitchFamily="34" charset="0"/>
              </a:rPr>
              <a:t>Ко се оно сада, на дрвету крије,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ко се оно сада на дрвету крије?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не, не, није птица, </a:t>
            </a:r>
          </a:p>
          <a:p>
            <a:r>
              <a:rPr lang="bs-Cyrl-BA" sz="2800" dirty="0">
                <a:latin typeface="Bahnschrift SemiLight" panose="020B0502040204020203" pitchFamily="34" charset="0"/>
              </a:rPr>
              <a:t>то је вјеверица!</a:t>
            </a:r>
            <a:endParaRPr lang="en-US" sz="2800" dirty="0">
              <a:latin typeface="Bahnschrift SemiLigh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197F1E-B7FE-4645-AD45-0D4BF738A1BA}"/>
              </a:ext>
            </a:extLst>
          </p:cNvPr>
          <p:cNvSpPr/>
          <p:nvPr/>
        </p:nvSpPr>
        <p:spPr>
          <a:xfrm>
            <a:off x="5752730" y="403164"/>
            <a:ext cx="5646198" cy="201523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30B3B8-D96D-4798-BFF8-CD9249825D5D}"/>
              </a:ext>
            </a:extLst>
          </p:cNvPr>
          <p:cNvSpPr txBox="1"/>
          <p:nvPr/>
        </p:nvSpPr>
        <p:spPr>
          <a:xfrm>
            <a:off x="6090082" y="766300"/>
            <a:ext cx="497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/>
              <a:t>Послушајмо </a:t>
            </a:r>
            <a:r>
              <a:rPr lang="bs-Cyrl-BA" sz="2400" dirty="0" smtClean="0"/>
              <a:t>пјесму </a:t>
            </a:r>
            <a:r>
              <a:rPr lang="bs-Cyrl-BA" sz="2400" b="1" dirty="0"/>
              <a:t>„Вјеверица“ </a:t>
            </a:r>
            <a:r>
              <a:rPr lang="bs-Cyrl-BA" sz="2400" dirty="0"/>
              <a:t>и обратите пажњу који дио </a:t>
            </a:r>
            <a:r>
              <a:rPr lang="bs-Cyrl-BA" sz="2400" dirty="0" smtClean="0"/>
              <a:t>пјесме </a:t>
            </a:r>
            <a:r>
              <a:rPr lang="bs-Cyrl-BA" sz="2400" dirty="0"/>
              <a:t>се пјева </a:t>
            </a:r>
            <a:r>
              <a:rPr lang="bs-Cyrl-BA" sz="2400" dirty="0">
                <a:solidFill>
                  <a:srgbClr val="FF0000"/>
                </a:solidFill>
              </a:rPr>
              <a:t>најтише</a:t>
            </a:r>
            <a:r>
              <a:rPr lang="bs-Cyrl-BA" sz="2400" dirty="0"/>
              <a:t>, а који</a:t>
            </a:r>
            <a:r>
              <a:rPr lang="bs-Cyrl-BA" sz="2400" dirty="0">
                <a:solidFill>
                  <a:srgbClr val="000099"/>
                </a:solidFill>
              </a:rPr>
              <a:t> најгласније</a:t>
            </a:r>
            <a:r>
              <a:rPr lang="bs-Cyrl-BA" sz="2400" dirty="0"/>
              <a:t>?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7B75F27-96A2-4E35-A6C9-C97CAEBAC7D4}"/>
              </a:ext>
            </a:extLst>
          </p:cNvPr>
          <p:cNvSpPr/>
          <p:nvPr/>
        </p:nvSpPr>
        <p:spPr>
          <a:xfrm>
            <a:off x="5752730" y="4621202"/>
            <a:ext cx="3293616" cy="487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2EF6D84-0293-45BB-A3D7-9C5E64E5ABD7}"/>
              </a:ext>
            </a:extLst>
          </p:cNvPr>
          <p:cNvSpPr/>
          <p:nvPr/>
        </p:nvSpPr>
        <p:spPr>
          <a:xfrm>
            <a:off x="5734975" y="5903554"/>
            <a:ext cx="3293616" cy="48736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66A72-57B4-4044-80C0-B3F39251F01A}"/>
              </a:ext>
            </a:extLst>
          </p:cNvPr>
          <p:cNvSpPr/>
          <p:nvPr/>
        </p:nvSpPr>
        <p:spPr>
          <a:xfrm>
            <a:off x="449802" y="376531"/>
            <a:ext cx="5646198" cy="201523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FC2E00-9903-4468-BA35-7AAEEAFEDA8D}"/>
              </a:ext>
            </a:extLst>
          </p:cNvPr>
          <p:cNvSpPr txBox="1"/>
          <p:nvPr/>
        </p:nvSpPr>
        <p:spPr>
          <a:xfrm>
            <a:off x="619587" y="522960"/>
            <a:ext cx="53066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Cyrl-BA" sz="2400" dirty="0"/>
              <a:t>Послушајмо </a:t>
            </a:r>
            <a:r>
              <a:rPr lang="bs-Cyrl-BA" sz="2400" dirty="0" smtClean="0"/>
              <a:t>пјесму</a:t>
            </a:r>
            <a:endParaRPr lang="bs-Cyrl-BA" sz="2400" dirty="0"/>
          </a:p>
          <a:p>
            <a:r>
              <a:rPr lang="bs-Cyrl-BA" sz="2400" dirty="0"/>
              <a:t> </a:t>
            </a:r>
            <a:r>
              <a:rPr lang="bs-Cyrl-BA" sz="2400" b="1" dirty="0"/>
              <a:t>„Кад не буде – неће бити“ </a:t>
            </a:r>
            <a:r>
              <a:rPr lang="bs-Cyrl-BA" sz="2400" dirty="0"/>
              <a:t>и обратите пажњу који дио </a:t>
            </a:r>
            <a:r>
              <a:rPr lang="bs-Cyrl-BA" sz="2400" dirty="0" smtClean="0"/>
              <a:t>пјесме </a:t>
            </a:r>
            <a:r>
              <a:rPr lang="bs-Cyrl-BA" sz="2400" dirty="0"/>
              <a:t>се пјева </a:t>
            </a:r>
            <a:r>
              <a:rPr lang="bs-Cyrl-BA" sz="2400" dirty="0">
                <a:solidFill>
                  <a:srgbClr val="FF0000"/>
                </a:solidFill>
              </a:rPr>
              <a:t>брзо</a:t>
            </a:r>
            <a:r>
              <a:rPr lang="bs-Cyrl-BA" sz="2400" dirty="0"/>
              <a:t>, а који</a:t>
            </a:r>
            <a:r>
              <a:rPr lang="bs-Cyrl-BA" sz="2400" dirty="0">
                <a:solidFill>
                  <a:srgbClr val="000099"/>
                </a:solidFill>
              </a:rPr>
              <a:t> споро</a:t>
            </a:r>
            <a:r>
              <a:rPr lang="bs-Cyrl-BA" sz="2400" dirty="0"/>
              <a:t>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4B84E2-66C5-4FC1-BBE0-3F28AA8F7C5E}"/>
              </a:ext>
            </a:extLst>
          </p:cNvPr>
          <p:cNvSpPr txBox="1"/>
          <p:nvPr/>
        </p:nvSpPr>
        <p:spPr>
          <a:xfrm>
            <a:off x="6265785" y="1774711"/>
            <a:ext cx="6094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Cyrl-BA" sz="2400" dirty="0">
                <a:latin typeface="Bahnschrift SemiLight" panose="020B0502040204020203" pitchFamily="34" charset="0"/>
              </a:rPr>
              <a:t>Кад не буде, неће бити</a:t>
            </a:r>
          </a:p>
          <a:p>
            <a:pPr algn="ctr"/>
            <a:endParaRPr lang="bs-Cyrl-BA" sz="2400" dirty="0">
              <a:latin typeface="Bahnschrift SemiLight" panose="020B0502040204020203" pitchFamily="34" charset="0"/>
            </a:endParaRPr>
          </a:p>
          <a:p>
            <a:r>
              <a:rPr lang="bs-Cyrl-BA" sz="2400" dirty="0">
                <a:latin typeface="Bahnschrift SemiLight" panose="020B0502040204020203" pitchFamily="34" charset="0"/>
              </a:rPr>
              <a:t>Кад не буде крава,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неће бити млека.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Нека, нека, може и без млека.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Нека, нека, може и без млека.</a:t>
            </a:r>
          </a:p>
          <a:p>
            <a:endParaRPr lang="bs-Cyrl-BA" sz="2400" dirty="0">
              <a:latin typeface="Bahnschrift SemiLight" panose="020B0502040204020203" pitchFamily="34" charset="0"/>
            </a:endParaRPr>
          </a:p>
          <a:p>
            <a:r>
              <a:rPr lang="bs-Cyrl-BA" sz="2400" dirty="0">
                <a:latin typeface="Bahnschrift SemiLight" panose="020B0502040204020203" pitchFamily="34" charset="0"/>
              </a:rPr>
              <a:t>Кад не буде млека,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неће бити сира.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И без сира може да се бира, </a:t>
            </a:r>
          </a:p>
          <a:p>
            <a:r>
              <a:rPr lang="bs-Cyrl-BA" sz="2400" dirty="0">
                <a:latin typeface="Bahnschrift SemiLight" panose="020B0502040204020203" pitchFamily="34" charset="0"/>
              </a:rPr>
              <a:t>и без сира може да се бира.</a:t>
            </a:r>
            <a:endParaRPr lang="en-US" sz="2400" dirty="0"/>
          </a:p>
        </p:txBody>
      </p:sp>
      <p:pic>
        <p:nvPicPr>
          <p:cNvPr id="8" name="Kad ne bude">
            <a:hlinkClick r:id="" action="ppaction://media"/>
            <a:extLst>
              <a:ext uri="{FF2B5EF4-FFF2-40B4-BE49-F238E27FC236}">
                <a16:creationId xmlns:a16="http://schemas.microsoft.com/office/drawing/2014/main" xmlns="" id="{2BE1D900-36F6-4F9C-B6F5-A63727FF23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5682" y="522960"/>
            <a:ext cx="487363" cy="487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264573-1015-403B-8932-879C8CDBB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" b="100000" l="0" r="99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91" y="3924825"/>
            <a:ext cx="3365186" cy="273283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1444CA8-B8FC-41BE-B04E-72F0D67EDDF2}"/>
              </a:ext>
            </a:extLst>
          </p:cNvPr>
          <p:cNvSpPr/>
          <p:nvPr/>
        </p:nvSpPr>
        <p:spPr>
          <a:xfrm>
            <a:off x="6265784" y="3289551"/>
            <a:ext cx="4431807" cy="732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1197695-15C9-4367-8B1B-69520EC7E03F}"/>
              </a:ext>
            </a:extLst>
          </p:cNvPr>
          <p:cNvSpPr/>
          <p:nvPr/>
        </p:nvSpPr>
        <p:spPr>
          <a:xfrm>
            <a:off x="6265783" y="5170407"/>
            <a:ext cx="4431807" cy="7320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9B94B2E-1B81-4517-A1F6-3E83B07B506E}"/>
              </a:ext>
            </a:extLst>
          </p:cNvPr>
          <p:cNvSpPr/>
          <p:nvPr/>
        </p:nvSpPr>
        <p:spPr>
          <a:xfrm>
            <a:off x="6265783" y="2525804"/>
            <a:ext cx="3197814" cy="73203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5635BD2-EDA5-4DE7-8E17-1CA3C05B54F8}"/>
              </a:ext>
            </a:extLst>
          </p:cNvPr>
          <p:cNvSpPr/>
          <p:nvPr/>
        </p:nvSpPr>
        <p:spPr>
          <a:xfrm>
            <a:off x="6265783" y="4394930"/>
            <a:ext cx="3197814" cy="732033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FFAB1A-5637-4D39-985B-4E381DCCC69D}"/>
              </a:ext>
            </a:extLst>
          </p:cNvPr>
          <p:cNvSpPr/>
          <p:nvPr/>
        </p:nvSpPr>
        <p:spPr>
          <a:xfrm>
            <a:off x="3133619" y="1330792"/>
            <a:ext cx="6168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Задатак за самосталан рад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50ADF6-5138-41F7-83FC-34DC52698F2F}"/>
              </a:ext>
            </a:extLst>
          </p:cNvPr>
          <p:cNvSpPr txBox="1"/>
          <p:nvPr/>
        </p:nvSpPr>
        <p:spPr>
          <a:xfrm>
            <a:off x="1858957" y="2867486"/>
            <a:ext cx="8717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/>
              <a:t>Пјесму </a:t>
            </a:r>
            <a:r>
              <a:rPr lang="bs-Cyrl-BA" sz="2800" dirty="0"/>
              <a:t>„Кад не буде – неће бити“  </a:t>
            </a:r>
          </a:p>
          <a:p>
            <a:pPr algn="ctr"/>
            <a:r>
              <a:rPr lang="bs-Cyrl-BA" sz="2800" dirty="0"/>
              <a:t>послушајте до краја</a:t>
            </a:r>
            <a:r>
              <a:rPr lang="bs-Cyrl-BA" dirty="0" smtClean="0"/>
              <a:t>. </a:t>
            </a:r>
          </a:p>
          <a:p>
            <a:pPr algn="ctr"/>
            <a:r>
              <a:rPr lang="sr-Cyrl-BA" sz="2800" dirty="0" smtClean="0"/>
              <a:t>Пјесму п</a:t>
            </a:r>
            <a:r>
              <a:rPr lang="bs-Cyrl-BA" sz="2800" dirty="0" smtClean="0"/>
              <a:t>ронађите на ЦД-у уз уџбеник</a:t>
            </a:r>
          </a:p>
          <a:p>
            <a:pPr algn="ctr"/>
            <a:r>
              <a:rPr lang="bs-Cyrl-BA" sz="2800" dirty="0" smtClean="0"/>
              <a:t> за 3</a:t>
            </a:r>
            <a:r>
              <a:rPr lang="bs-Cyrl-BA" sz="2800" dirty="0" smtClean="0"/>
              <a:t>.</a:t>
            </a:r>
            <a:r>
              <a:rPr lang="sr-Latn-BA" sz="2800" dirty="0" smtClean="0"/>
              <a:t> </a:t>
            </a:r>
            <a:r>
              <a:rPr lang="bs-Cyrl-BA" sz="2800" dirty="0" smtClean="0"/>
              <a:t>разред</a:t>
            </a:r>
            <a:r>
              <a:rPr lang="bs-Cyrl-BA" sz="2800" dirty="0" smtClean="0"/>
              <a:t>, </a:t>
            </a:r>
            <a:r>
              <a:rPr lang="bs-Cyrl-BA" sz="2800" dirty="0" smtClean="0"/>
              <a:t>бр.</a:t>
            </a:r>
            <a:r>
              <a:rPr lang="sr-Latn-BA" sz="2800" dirty="0"/>
              <a:t> </a:t>
            </a:r>
            <a:r>
              <a:rPr lang="bs-Cyrl-BA" sz="2800" dirty="0" smtClean="0"/>
              <a:t>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1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252</Words>
  <Application>Microsoft Office PowerPoint</Application>
  <PresentationFormat>Widescreen</PresentationFormat>
  <Paragraphs>47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SemiLight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Ivana i Slaviša</cp:lastModifiedBy>
  <cp:revision>58</cp:revision>
  <dcterms:created xsi:type="dcterms:W3CDTF">2021-02-15T22:07:42Z</dcterms:created>
  <dcterms:modified xsi:type="dcterms:W3CDTF">2021-02-21T15:47:27Z</dcterms:modified>
</cp:coreProperties>
</file>