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64" r:id="rId5"/>
    <p:sldId id="261" r:id="rId6"/>
    <p:sldId id="262" r:id="rId7"/>
    <p:sldId id="263" r:id="rId8"/>
    <p:sldId id="265" r:id="rId9"/>
    <p:sldId id="266" r:id="rId10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84139"/>
    <a:srgbClr val="F2AF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1080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425387"/>
            <a:ext cx="7772400" cy="130464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2983473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Зразок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3D74-689A-4B5A-A044-6A270BEB83D4}" type="datetimeFigureOut">
              <a:rPr lang="ru-RU" smtClean="0"/>
              <a:t>12.02.2021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C0149-8394-48E4-BF51-A6409E9426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3478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3D74-689A-4B5A-A044-6A270BEB83D4}" type="datetimeFigureOut">
              <a:rPr lang="ru-RU" smtClean="0"/>
              <a:t>12.02.2021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C0149-8394-48E4-BF51-A6409E9426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7083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3D74-689A-4B5A-A044-6A270BEB83D4}" type="datetimeFigureOut">
              <a:rPr lang="ru-RU" smtClean="0"/>
              <a:t>12.02.2021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C0149-8394-48E4-BF51-A6409E9426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87315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3D74-689A-4B5A-A044-6A270BEB83D4}" type="datetimeFigureOut">
              <a:rPr lang="ru-RU" smtClean="0"/>
              <a:t>12.02.2021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C0149-8394-48E4-BF51-A6409E9426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3580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3D74-689A-4B5A-A044-6A270BEB83D4}" type="datetimeFigureOut">
              <a:rPr lang="ru-RU" smtClean="0"/>
              <a:t>12.02.2021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C0149-8394-48E4-BF51-A6409E9426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1974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і об'є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3D74-689A-4B5A-A044-6A270BEB83D4}" type="datetimeFigureOut">
              <a:rPr lang="ru-RU" smtClean="0"/>
              <a:t>12.02.2021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C0149-8394-48E4-BF51-A6409E9426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1376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3D74-689A-4B5A-A044-6A270BEB83D4}" type="datetimeFigureOut">
              <a:rPr lang="ru-RU" smtClean="0"/>
              <a:t>12.02.2021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C0149-8394-48E4-BF51-A6409E9426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3420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3D74-689A-4B5A-A044-6A270BEB83D4}" type="datetimeFigureOut">
              <a:rPr lang="ru-RU" smtClean="0"/>
              <a:t>12.02.2021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C0149-8394-48E4-BF51-A6409E9426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7457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3D74-689A-4B5A-A044-6A270BEB83D4}" type="datetimeFigureOut">
              <a:rPr lang="ru-RU" smtClean="0"/>
              <a:t>12.02.2021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C0149-8394-48E4-BF51-A6409E9426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9138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3D74-689A-4B5A-A044-6A270BEB83D4}" type="datetimeFigureOut">
              <a:rPr lang="ru-RU" smtClean="0"/>
              <a:t>12.02.2021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C0149-8394-48E4-BF51-A6409E9426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1767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3D74-689A-4B5A-A044-6A270BEB83D4}" type="datetimeFigureOut">
              <a:rPr lang="ru-RU" smtClean="0"/>
              <a:t>12.02.2021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C0149-8394-48E4-BF51-A6409E9426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648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3D74-689A-4B5A-A044-6A270BEB83D4}" type="datetimeFigureOut">
              <a:rPr lang="ru-RU" smtClean="0"/>
              <a:t>12.02.2021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C0149-8394-48E4-BF51-A6409E9426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986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822326"/>
            <a:ext cx="80077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147889"/>
            <a:ext cx="7886700" cy="40290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93D74-689A-4B5A-A044-6A270BEB83D4}" type="datetimeFigureOut">
              <a:rPr lang="ru-RU" smtClean="0"/>
              <a:t>12.02.2021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C0149-8394-48E4-BF51-A6409E9426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4110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cap="none" spc="0">
          <a:ln w="6600">
            <a:solidFill>
              <a:srgbClr val="F2AFD0"/>
            </a:solidFill>
            <a:prstDash val="solid"/>
          </a:ln>
          <a:solidFill>
            <a:srgbClr val="F2AFD0"/>
          </a:solidFill>
          <a:effectLst>
            <a:outerShdw dist="38100" dir="2700000" algn="tl" rotWithShape="0">
              <a:srgbClr val="684139"/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Cyrl-BA" sz="4000" dirty="0">
                <a:solidFill>
                  <a:schemeClr val="tx1"/>
                </a:solidFill>
              </a:rPr>
              <a:t>Одузимање једноцифреног броја од броја 20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364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  <a:effectLst/>
              </a:rPr>
              <a:t>1. Израчунај!</a:t>
            </a:r>
          </a:p>
        </p:txBody>
      </p:sp>
      <p:sp>
        <p:nvSpPr>
          <p:cNvPr id="5" name="Місце для вмісту 4"/>
          <p:cNvSpPr>
            <a:spLocks noGrp="1"/>
          </p:cNvSpPr>
          <p:nvPr>
            <p:ph idx="1"/>
          </p:nvPr>
        </p:nvSpPr>
        <p:spPr>
          <a:xfrm>
            <a:off x="507626" y="1836866"/>
            <a:ext cx="7886700" cy="429515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 – 6 =                   20 – 4 = </a:t>
            </a:r>
            <a:endParaRPr lang="ru-RU" sz="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 – 2 =                   20 – 9 =</a:t>
            </a:r>
            <a:endParaRPr lang="ru-RU" sz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 – 7 =                   20 – 5 =   </a:t>
            </a:r>
            <a:endParaRPr lang="hr-HR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D0F08F55-25EA-41DA-AE61-E5011B760946}"/>
              </a:ext>
            </a:extLst>
          </p:cNvPr>
          <p:cNvSpPr txBox="1"/>
          <p:nvPr/>
        </p:nvSpPr>
        <p:spPr>
          <a:xfrm>
            <a:off x="2459515" y="1771701"/>
            <a:ext cx="8845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endParaRPr lang="hr-HR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B68C6A69-CF8B-4783-8228-4B1F495BC4B3}"/>
              </a:ext>
            </a:extLst>
          </p:cNvPr>
          <p:cNvSpPr txBox="1"/>
          <p:nvPr/>
        </p:nvSpPr>
        <p:spPr>
          <a:xfrm>
            <a:off x="2459515" y="2438400"/>
            <a:ext cx="9993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Cyrl-BA" sz="200" dirty="0"/>
          </a:p>
          <a:p>
            <a:endParaRPr lang="sr-Cyrl-BA" sz="200" dirty="0"/>
          </a:p>
          <a:p>
            <a:r>
              <a:rPr lang="sr-Cyrl-BA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endParaRPr lang="sr-Cyrl-BA" sz="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D4044C4A-0197-4223-BA51-C97D7D4FE596}"/>
              </a:ext>
            </a:extLst>
          </p:cNvPr>
          <p:cNvSpPr txBox="1"/>
          <p:nvPr/>
        </p:nvSpPr>
        <p:spPr>
          <a:xfrm>
            <a:off x="6944138" y="1836866"/>
            <a:ext cx="11396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endParaRPr lang="hr-HR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04DAAB3B-390B-4FB5-8D20-2A16A738A7E7}"/>
              </a:ext>
            </a:extLst>
          </p:cNvPr>
          <p:cNvSpPr txBox="1"/>
          <p:nvPr/>
        </p:nvSpPr>
        <p:spPr>
          <a:xfrm>
            <a:off x="6944138" y="2541142"/>
            <a:ext cx="11396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hr-HR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EDF09CA5-2C7C-4853-8127-B786AD826363}"/>
              </a:ext>
            </a:extLst>
          </p:cNvPr>
          <p:cNvSpPr txBox="1"/>
          <p:nvPr/>
        </p:nvSpPr>
        <p:spPr>
          <a:xfrm>
            <a:off x="6944138" y="3021496"/>
            <a:ext cx="11396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Cyrl-BA" sz="200" dirty="0"/>
          </a:p>
          <a:p>
            <a:endParaRPr lang="sr-Cyrl-BA" sz="200" dirty="0"/>
          </a:p>
          <a:p>
            <a:endParaRPr lang="sr-Cyrl-BA" sz="200" dirty="0"/>
          </a:p>
          <a:p>
            <a:endParaRPr lang="sr-Cyrl-BA" sz="200" dirty="0"/>
          </a:p>
          <a:p>
            <a:endParaRPr lang="sr-Cyrl-BA" sz="200" dirty="0"/>
          </a:p>
          <a:p>
            <a:endParaRPr lang="sr-Cyrl-BA" sz="200" dirty="0"/>
          </a:p>
          <a:p>
            <a:endParaRPr lang="sr-Cyrl-BA" sz="200" dirty="0"/>
          </a:p>
          <a:p>
            <a:r>
              <a:rPr lang="sr-Cyrl-BA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hr-HR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E3E030FC-E3B1-4DAD-966A-D16CA22084CC}"/>
              </a:ext>
            </a:extLst>
          </p:cNvPr>
          <p:cNvSpPr txBox="1"/>
          <p:nvPr/>
        </p:nvSpPr>
        <p:spPr>
          <a:xfrm>
            <a:off x="4175312" y="2971800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7A4D75EE-7DF6-42F2-9D66-2A09B27C4CE7}"/>
              </a:ext>
            </a:extLst>
          </p:cNvPr>
          <p:cNvSpPr txBox="1"/>
          <p:nvPr/>
        </p:nvSpPr>
        <p:spPr>
          <a:xfrm>
            <a:off x="2459515" y="3215002"/>
            <a:ext cx="171579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hr-HR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636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7" grpId="0"/>
      <p:bldP spid="20" grpId="0"/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822326"/>
            <a:ext cx="8007724" cy="2053396"/>
          </a:xfrm>
        </p:spPr>
        <p:txBody>
          <a:bodyPr>
            <a:normAutofit/>
          </a:bodyPr>
          <a:lstStyle/>
          <a:p>
            <a:r>
              <a:rPr lang="ru-RU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 Колика је разлика бројева 20 </a:t>
            </a:r>
            <a:br>
              <a:rPr lang="ru-RU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 7?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BB8F426-183B-4AF7-B296-EA5A1FB3C834}"/>
              </a:ext>
            </a:extLst>
          </p:cNvPr>
          <p:cNvSpPr txBox="1"/>
          <p:nvPr/>
        </p:nvSpPr>
        <p:spPr>
          <a:xfrm>
            <a:off x="781878" y="2875722"/>
            <a:ext cx="7818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 </a:t>
            </a:r>
            <a:endParaRPr lang="hr-HR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78956E83-44B6-47FF-B28C-688C1071DFF5}"/>
              </a:ext>
            </a:extLst>
          </p:cNvPr>
          <p:cNvSpPr txBox="1"/>
          <p:nvPr/>
        </p:nvSpPr>
        <p:spPr>
          <a:xfrm>
            <a:off x="1563756" y="2834114"/>
            <a:ext cx="6286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5F51706C-D5E1-40E9-BCB8-314C04B34159}"/>
              </a:ext>
            </a:extLst>
          </p:cNvPr>
          <p:cNvSpPr txBox="1"/>
          <p:nvPr/>
        </p:nvSpPr>
        <p:spPr>
          <a:xfrm>
            <a:off x="1987264" y="2866474"/>
            <a:ext cx="8804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hr-HR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CA0865CF-54BB-43CC-B399-D6E2A1287BAF}"/>
              </a:ext>
            </a:extLst>
          </p:cNvPr>
          <p:cNvSpPr txBox="1"/>
          <p:nvPr/>
        </p:nvSpPr>
        <p:spPr>
          <a:xfrm>
            <a:off x="2601469" y="2866475"/>
            <a:ext cx="10071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4800" dirty="0"/>
              <a:t>=</a:t>
            </a:r>
            <a:endParaRPr lang="hr-HR" sz="4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D779A6DD-B90B-435D-A82A-61C2164A646E}"/>
              </a:ext>
            </a:extLst>
          </p:cNvPr>
          <p:cNvSpPr txBox="1"/>
          <p:nvPr/>
        </p:nvSpPr>
        <p:spPr>
          <a:xfrm>
            <a:off x="2974283" y="2871468"/>
            <a:ext cx="1263001" cy="8260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hr-HR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574990DC-5E9C-4269-89A1-D526C8388161}"/>
              </a:ext>
            </a:extLst>
          </p:cNvPr>
          <p:cNvSpPr txBox="1"/>
          <p:nvPr/>
        </p:nvSpPr>
        <p:spPr>
          <a:xfrm>
            <a:off x="628649" y="4162426"/>
            <a:ext cx="76804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Разлика бројева 20 и 7 је број 13.</a:t>
            </a:r>
            <a:endParaRPr lang="hr-H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5665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0F705F1-39AB-4989-87E0-B073C3EBE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>
                <a:solidFill>
                  <a:schemeClr val="tx1"/>
                </a:solidFill>
                <a:effectLst/>
              </a:rPr>
              <a:t>3. Од броја 20 одузми број 3.</a:t>
            </a:r>
            <a:endParaRPr lang="hr-HR" b="0" dirty="0">
              <a:solidFill>
                <a:schemeClr val="tx1"/>
              </a:solidFill>
              <a:effectLst/>
            </a:endParaRP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xmlns="" id="{8DFAC0BA-FF09-47C6-B0E1-18F600FE671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43098" y="2142633"/>
            <a:ext cx="1347333" cy="128636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F11569CF-2E09-4AF4-87D8-63A6830987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4303" y="2148729"/>
            <a:ext cx="920576" cy="128027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77375119-476B-4370-B9D3-6B75ACEDD0E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82585" y="2165824"/>
            <a:ext cx="996653" cy="128027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0CADCA6C-11FE-4E5E-8398-91C63436B8A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56944" y="2165824"/>
            <a:ext cx="832653" cy="1280271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xmlns="" id="{92044164-25DE-45DA-83D7-F07EE302ED1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71393" y="2142633"/>
            <a:ext cx="1341236" cy="1280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2359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05F6147-F10B-4C8B-96FB-D6F2E9289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BA" dirty="0"/>
              <a:t/>
            </a:r>
            <a:br>
              <a:rPr lang="sr-Cyrl-BA" dirty="0"/>
            </a:br>
            <a:r>
              <a:rPr lang="sr-Cyrl-BA" b="0" dirty="0">
                <a:solidFill>
                  <a:schemeClr val="tx1"/>
                </a:solidFill>
                <a:effectLst/>
              </a:rPr>
              <a:t>4</a:t>
            </a:r>
            <a:r>
              <a:rPr lang="sr-Cyrl-BA" b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. За колико је број 20 већи од </a:t>
            </a:r>
            <a:br>
              <a:rPr lang="sr-Cyrl-BA" b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</a:br>
            <a:r>
              <a:rPr lang="sr-Cyrl-BA" b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броја 9?</a:t>
            </a:r>
            <a:endParaRPr lang="hr-HR" b="0" dirty="0">
              <a:solidFill>
                <a:schemeClr val="tx1">
                  <a:lumMod val="50000"/>
                  <a:lumOff val="50000"/>
                </a:schemeClr>
              </a:solidFill>
              <a:effectLst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3439EE5-62F0-498C-97E8-8224FF948E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Cyrl-BA" dirty="0"/>
          </a:p>
          <a:p>
            <a:pPr marL="0" indent="0">
              <a:buNone/>
            </a:pPr>
            <a:endParaRPr lang="sr-Cyrl-BA" dirty="0"/>
          </a:p>
          <a:p>
            <a:pPr marL="0" indent="0">
              <a:buNone/>
            </a:pPr>
            <a:endParaRPr lang="sr-Cyrl-BA" dirty="0"/>
          </a:p>
          <a:p>
            <a:pPr marL="0" indent="0">
              <a:buNone/>
            </a:pPr>
            <a:endParaRPr lang="sr-Cyrl-BA" dirty="0"/>
          </a:p>
          <a:p>
            <a:pPr marL="0" indent="0">
              <a:buNone/>
            </a:pPr>
            <a:r>
              <a:rPr lang="sr-Cyrl-BA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Број 20 је од броја 9 већи за 11.</a:t>
            </a:r>
            <a:endParaRPr lang="hr-HR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8D13767F-F34B-4F6E-8F88-54DB40350C09}"/>
              </a:ext>
            </a:extLst>
          </p:cNvPr>
          <p:cNvSpPr txBox="1"/>
          <p:nvPr/>
        </p:nvSpPr>
        <p:spPr>
          <a:xfrm>
            <a:off x="1086680" y="2462168"/>
            <a:ext cx="8216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endParaRPr lang="hr-HR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FB36773-0836-4432-A2A2-F9F5FDB1056D}"/>
              </a:ext>
            </a:extLst>
          </p:cNvPr>
          <p:cNvSpPr txBox="1"/>
          <p:nvPr/>
        </p:nvSpPr>
        <p:spPr>
          <a:xfrm>
            <a:off x="1855305" y="2462168"/>
            <a:ext cx="5110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4800" dirty="0"/>
              <a:t>-</a:t>
            </a:r>
            <a:endParaRPr lang="hr-HR" sz="4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EF5170F3-A720-43D6-A932-208C8916AFBA}"/>
              </a:ext>
            </a:extLst>
          </p:cNvPr>
          <p:cNvSpPr txBox="1"/>
          <p:nvPr/>
        </p:nvSpPr>
        <p:spPr>
          <a:xfrm>
            <a:off x="2272702" y="2462168"/>
            <a:ext cx="6949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hr-HR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24805482-C666-495D-8D2B-C1B62638248E}"/>
              </a:ext>
            </a:extLst>
          </p:cNvPr>
          <p:cNvSpPr txBox="1"/>
          <p:nvPr/>
        </p:nvSpPr>
        <p:spPr>
          <a:xfrm>
            <a:off x="2741180" y="2462168"/>
            <a:ext cx="5491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4800" dirty="0"/>
              <a:t>=</a:t>
            </a:r>
            <a:endParaRPr lang="hr-HR" sz="4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AE7D1DA2-7957-4D01-BBDD-0F928D0E89B5}"/>
              </a:ext>
            </a:extLst>
          </p:cNvPr>
          <p:cNvSpPr txBox="1"/>
          <p:nvPr/>
        </p:nvSpPr>
        <p:spPr>
          <a:xfrm>
            <a:off x="3015747" y="2462167"/>
            <a:ext cx="11587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hr-HR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9640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05F6147-F10B-4C8B-96FB-D6F2E9289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822326"/>
            <a:ext cx="8007724" cy="1325563"/>
          </a:xfrm>
        </p:spPr>
        <p:txBody>
          <a:bodyPr>
            <a:normAutofit fontScale="90000"/>
          </a:bodyPr>
          <a:lstStyle/>
          <a:p>
            <a:r>
              <a:rPr lang="sr-Cyrl-BA" dirty="0"/>
              <a:t/>
            </a:r>
            <a:br>
              <a:rPr lang="sr-Cyrl-BA" dirty="0"/>
            </a:br>
            <a:r>
              <a:rPr lang="sr-Cyrl-BA" b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5. Маја је имала 20 колача. Појела је 5. Колико је Маји остало колача?</a:t>
            </a:r>
            <a:endParaRPr lang="hr-HR" b="0" dirty="0">
              <a:solidFill>
                <a:schemeClr val="tx1">
                  <a:lumMod val="65000"/>
                  <a:lumOff val="35000"/>
                </a:schemeClr>
              </a:solidFill>
              <a:effectLst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3439EE5-62F0-498C-97E8-8224FF948E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Cyrl-BA" dirty="0"/>
          </a:p>
          <a:p>
            <a:pPr marL="0" indent="0">
              <a:buNone/>
            </a:pPr>
            <a:endParaRPr lang="sr-Cyrl-BA" dirty="0"/>
          </a:p>
          <a:p>
            <a:pPr marL="0" indent="0">
              <a:buNone/>
            </a:pPr>
            <a:endParaRPr lang="sr-Cyrl-BA" dirty="0"/>
          </a:p>
          <a:p>
            <a:pPr marL="0" indent="0">
              <a:buNone/>
            </a:pPr>
            <a:endParaRPr lang="sr-Cyrl-BA" dirty="0"/>
          </a:p>
          <a:p>
            <a:pPr marL="0" indent="0">
              <a:buNone/>
            </a:pPr>
            <a:r>
              <a:rPr lang="sr-Cyrl-BA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Маји је остало 15 колача.</a:t>
            </a:r>
            <a:endParaRPr lang="hr-HR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8D13767F-F34B-4F6E-8F88-54DB40350C09}"/>
              </a:ext>
            </a:extLst>
          </p:cNvPr>
          <p:cNvSpPr txBox="1"/>
          <p:nvPr/>
        </p:nvSpPr>
        <p:spPr>
          <a:xfrm>
            <a:off x="1086680" y="2462168"/>
            <a:ext cx="8216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endParaRPr lang="hr-HR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FB36773-0836-4432-A2A2-F9F5FDB1056D}"/>
              </a:ext>
            </a:extLst>
          </p:cNvPr>
          <p:cNvSpPr txBox="1"/>
          <p:nvPr/>
        </p:nvSpPr>
        <p:spPr>
          <a:xfrm>
            <a:off x="1855305" y="2462168"/>
            <a:ext cx="5110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4800" dirty="0"/>
              <a:t>-</a:t>
            </a:r>
            <a:endParaRPr lang="hr-HR" sz="4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EF5170F3-A720-43D6-A932-208C8916AFBA}"/>
              </a:ext>
            </a:extLst>
          </p:cNvPr>
          <p:cNvSpPr txBox="1"/>
          <p:nvPr/>
        </p:nvSpPr>
        <p:spPr>
          <a:xfrm>
            <a:off x="2272702" y="2462168"/>
            <a:ext cx="6949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hr-HR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24805482-C666-495D-8D2B-C1B62638248E}"/>
              </a:ext>
            </a:extLst>
          </p:cNvPr>
          <p:cNvSpPr txBox="1"/>
          <p:nvPr/>
        </p:nvSpPr>
        <p:spPr>
          <a:xfrm>
            <a:off x="2741180" y="2462168"/>
            <a:ext cx="5491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4800" dirty="0"/>
              <a:t>=</a:t>
            </a:r>
            <a:endParaRPr lang="hr-HR" sz="4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AE7D1DA2-7957-4D01-BBDD-0F928D0E89B5}"/>
              </a:ext>
            </a:extLst>
          </p:cNvPr>
          <p:cNvSpPr txBox="1"/>
          <p:nvPr/>
        </p:nvSpPr>
        <p:spPr>
          <a:xfrm>
            <a:off x="3015747" y="2462167"/>
            <a:ext cx="11587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hr-HR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0963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05F6147-F10B-4C8B-96FB-D6F2E9289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822326"/>
            <a:ext cx="8382828" cy="1325563"/>
          </a:xfrm>
        </p:spPr>
        <p:txBody>
          <a:bodyPr>
            <a:normAutofit fontScale="90000"/>
          </a:bodyPr>
          <a:lstStyle/>
          <a:p>
            <a:r>
              <a:rPr lang="sr-Cyrl-BA" dirty="0"/>
              <a:t/>
            </a:r>
            <a:br>
              <a:rPr lang="sr-Cyrl-BA" dirty="0"/>
            </a:br>
            <a:r>
              <a:rPr lang="sr-Cyrl-BA" dirty="0"/>
              <a:t/>
            </a:r>
            <a:br>
              <a:rPr lang="sr-Cyrl-BA" dirty="0"/>
            </a:br>
            <a:r>
              <a:rPr lang="sr-Cyrl-BA" dirty="0"/>
              <a:t/>
            </a:r>
            <a:br>
              <a:rPr lang="sr-Cyrl-BA" dirty="0"/>
            </a:br>
            <a:r>
              <a:rPr lang="sr-Cyrl-BA" b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6. Сања има 20 година, а Ирена</a:t>
            </a:r>
            <a:br>
              <a:rPr lang="sr-Cyrl-BA" b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</a:br>
            <a:r>
              <a:rPr lang="sr-Cyrl-BA" b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10. Колика је разлика у годинама између Сање и Ирене?</a:t>
            </a:r>
            <a:r>
              <a:rPr lang="sr-Cyrl-BA" b="0" dirty="0">
                <a:effectLst/>
              </a:rPr>
              <a:t/>
            </a:r>
            <a:br>
              <a:rPr lang="sr-Cyrl-BA" b="0" dirty="0">
                <a:effectLst/>
              </a:rPr>
            </a:br>
            <a:endParaRPr lang="hr-HR" b="0" dirty="0">
              <a:effectLst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3439EE5-62F0-498C-97E8-8224FF948E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928729"/>
            <a:ext cx="7886700" cy="3248233"/>
          </a:xfrm>
        </p:spPr>
        <p:txBody>
          <a:bodyPr/>
          <a:lstStyle/>
          <a:p>
            <a:endParaRPr lang="sr-Cyrl-BA" dirty="0"/>
          </a:p>
          <a:p>
            <a:pPr marL="0" indent="0">
              <a:buNone/>
            </a:pPr>
            <a:endParaRPr lang="sr-Cyrl-BA" dirty="0"/>
          </a:p>
          <a:p>
            <a:pPr marL="0" indent="0">
              <a:buNone/>
            </a:pPr>
            <a:endParaRPr lang="sr-Cyrl-BA" dirty="0"/>
          </a:p>
          <a:p>
            <a:pPr marL="0" indent="0">
              <a:buNone/>
            </a:pPr>
            <a:r>
              <a:rPr lang="sr-Cyrl-BA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Разлика у годинама између Сање и Ирене је 10 година.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8D13767F-F34B-4F6E-8F88-54DB40350C09}"/>
              </a:ext>
            </a:extLst>
          </p:cNvPr>
          <p:cNvSpPr txBox="1"/>
          <p:nvPr/>
        </p:nvSpPr>
        <p:spPr>
          <a:xfrm>
            <a:off x="1086680" y="2462168"/>
            <a:ext cx="8216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Cyrl-BA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endParaRPr lang="hr-HR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FB36773-0836-4432-A2A2-F9F5FDB1056D}"/>
              </a:ext>
            </a:extLst>
          </p:cNvPr>
          <p:cNvSpPr txBox="1"/>
          <p:nvPr/>
        </p:nvSpPr>
        <p:spPr>
          <a:xfrm>
            <a:off x="1855305" y="2462168"/>
            <a:ext cx="5110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Cyrl-BA" sz="4800" dirty="0"/>
          </a:p>
          <a:p>
            <a:r>
              <a:rPr lang="sr-Cyrl-BA" sz="4800" dirty="0"/>
              <a:t>-</a:t>
            </a:r>
            <a:endParaRPr lang="hr-HR" sz="4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EF5170F3-A720-43D6-A932-208C8916AFBA}"/>
              </a:ext>
            </a:extLst>
          </p:cNvPr>
          <p:cNvSpPr txBox="1"/>
          <p:nvPr/>
        </p:nvSpPr>
        <p:spPr>
          <a:xfrm>
            <a:off x="2272701" y="2462168"/>
            <a:ext cx="86226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Cyrl-BA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hr-HR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24805482-C666-495D-8D2B-C1B62638248E}"/>
              </a:ext>
            </a:extLst>
          </p:cNvPr>
          <p:cNvSpPr txBox="1"/>
          <p:nvPr/>
        </p:nvSpPr>
        <p:spPr>
          <a:xfrm>
            <a:off x="2988315" y="2462168"/>
            <a:ext cx="5110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Cyrl-BA" sz="4800" dirty="0"/>
          </a:p>
          <a:p>
            <a:r>
              <a:rPr lang="sr-Cyrl-BA" sz="4800" dirty="0"/>
              <a:t>=</a:t>
            </a:r>
            <a:endParaRPr lang="hr-HR" sz="4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AE7D1DA2-7957-4D01-BBDD-0F928D0E89B5}"/>
              </a:ext>
            </a:extLst>
          </p:cNvPr>
          <p:cNvSpPr txBox="1"/>
          <p:nvPr/>
        </p:nvSpPr>
        <p:spPr>
          <a:xfrm>
            <a:off x="3290314" y="2462167"/>
            <a:ext cx="12816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Cyrl-BA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hr-HR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855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05F6147-F10B-4C8B-96FB-D6F2E9289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822326"/>
            <a:ext cx="8382828" cy="1325563"/>
          </a:xfrm>
        </p:spPr>
        <p:txBody>
          <a:bodyPr>
            <a:normAutofit fontScale="90000"/>
          </a:bodyPr>
          <a:lstStyle/>
          <a:p>
            <a:r>
              <a:rPr lang="sr-Cyrl-BA" dirty="0"/>
              <a:t/>
            </a:r>
            <a:br>
              <a:rPr lang="sr-Cyrl-BA" dirty="0"/>
            </a:br>
            <a:r>
              <a:rPr lang="sr-Cyrl-BA" dirty="0"/>
              <a:t/>
            </a:r>
            <a:br>
              <a:rPr lang="sr-Cyrl-BA" dirty="0"/>
            </a:br>
            <a:r>
              <a:rPr lang="sr-Cyrl-BA" dirty="0"/>
              <a:t/>
            </a:r>
            <a:br>
              <a:rPr lang="sr-Cyrl-BA" dirty="0"/>
            </a:br>
            <a:r>
              <a:rPr lang="sr-Cyrl-BA" b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6. Милан је прешао пут од 20 м, а Зоран од 8м. За колико је Зоранов </a:t>
            </a:r>
            <a:br>
              <a:rPr lang="sr-Cyrl-BA" b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</a:br>
            <a:r>
              <a:rPr lang="sr-Cyrl-BA" b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пут краћи од Милановог?</a:t>
            </a:r>
            <a:endParaRPr lang="hr-HR" b="0" dirty="0">
              <a:effectLst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3439EE5-62F0-498C-97E8-8224FF948E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928729"/>
            <a:ext cx="7886700" cy="3248233"/>
          </a:xfrm>
        </p:spPr>
        <p:txBody>
          <a:bodyPr/>
          <a:lstStyle/>
          <a:p>
            <a:endParaRPr lang="sr-Cyrl-BA" dirty="0"/>
          </a:p>
          <a:p>
            <a:pPr marL="0" indent="0">
              <a:buNone/>
            </a:pPr>
            <a:endParaRPr lang="sr-Cyrl-BA" dirty="0"/>
          </a:p>
          <a:p>
            <a:pPr marL="0" indent="0">
              <a:buNone/>
            </a:pPr>
            <a:endParaRPr lang="sr-Cyrl-BA" dirty="0"/>
          </a:p>
          <a:p>
            <a:pPr marL="0" indent="0">
              <a:buNone/>
            </a:pPr>
            <a:r>
              <a:rPr lang="sr-Cyrl-BA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Зоранов пут је од Милановог краћи за 12 метара.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8D13767F-F34B-4F6E-8F88-54DB40350C09}"/>
              </a:ext>
            </a:extLst>
          </p:cNvPr>
          <p:cNvSpPr txBox="1"/>
          <p:nvPr/>
        </p:nvSpPr>
        <p:spPr>
          <a:xfrm>
            <a:off x="1086680" y="2462168"/>
            <a:ext cx="8216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Cyrl-BA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endParaRPr lang="hr-HR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FB36773-0836-4432-A2A2-F9F5FDB1056D}"/>
              </a:ext>
            </a:extLst>
          </p:cNvPr>
          <p:cNvSpPr txBox="1"/>
          <p:nvPr/>
        </p:nvSpPr>
        <p:spPr>
          <a:xfrm>
            <a:off x="1855305" y="2462168"/>
            <a:ext cx="5110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Cyrl-BA" sz="4800" dirty="0"/>
          </a:p>
          <a:p>
            <a:r>
              <a:rPr lang="sr-Cyrl-BA" sz="4800" dirty="0"/>
              <a:t>-</a:t>
            </a:r>
            <a:endParaRPr lang="hr-HR" sz="4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EF5170F3-A720-43D6-A932-208C8916AFBA}"/>
              </a:ext>
            </a:extLst>
          </p:cNvPr>
          <p:cNvSpPr txBox="1"/>
          <p:nvPr/>
        </p:nvSpPr>
        <p:spPr>
          <a:xfrm>
            <a:off x="2272701" y="2462168"/>
            <a:ext cx="86226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Cyrl-BA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hr-HR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24805482-C666-495D-8D2B-C1B62638248E}"/>
              </a:ext>
            </a:extLst>
          </p:cNvPr>
          <p:cNvSpPr txBox="1"/>
          <p:nvPr/>
        </p:nvSpPr>
        <p:spPr>
          <a:xfrm>
            <a:off x="2988315" y="2462168"/>
            <a:ext cx="5110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Cyrl-BA" sz="4800" dirty="0"/>
          </a:p>
          <a:p>
            <a:r>
              <a:rPr lang="sr-Cyrl-BA" sz="4800" dirty="0"/>
              <a:t>=</a:t>
            </a:r>
            <a:endParaRPr lang="hr-HR" sz="4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AE7D1DA2-7957-4D01-BBDD-0F928D0E89B5}"/>
              </a:ext>
            </a:extLst>
          </p:cNvPr>
          <p:cNvSpPr txBox="1"/>
          <p:nvPr/>
        </p:nvSpPr>
        <p:spPr>
          <a:xfrm>
            <a:off x="3290314" y="2462167"/>
            <a:ext cx="12816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Cyrl-BA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hr-HR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9405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15900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135</TotalTime>
  <Words>127</Words>
  <Application>Microsoft Office PowerPoint</Application>
  <PresentationFormat>On-screen Show (4:3)</PresentationFormat>
  <Paragraphs>83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Тема Office</vt:lpstr>
      <vt:lpstr>Одузимање једноцифреног броја од броја 20</vt:lpstr>
      <vt:lpstr>1. Израчунај!</vt:lpstr>
      <vt:lpstr>2. Колика је разлика бројева 20  и 7?</vt:lpstr>
      <vt:lpstr>3. Од броја 20 одузми број 3.</vt:lpstr>
      <vt:lpstr> 4. За колико је број 20 већи од  броја 9?</vt:lpstr>
      <vt:lpstr> 5. Маја је имала 20 колача. Појела је 5. Колико је Маји остало колача?</vt:lpstr>
      <vt:lpstr>   6. Сања има 20 година, а Ирена 10. Колика је разлика у годинама између Сање и Ирене? </vt:lpstr>
      <vt:lpstr>   6. Милан је прешао пут од 20 м, а Зоран од 8м. За колико је Зоранов  пут краћи од Милановог?</vt:lpstr>
      <vt:lpstr>PowerPoint Presentation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Інна</dc:creator>
  <cp:lastModifiedBy>fujitsu</cp:lastModifiedBy>
  <cp:revision>19</cp:revision>
  <dcterms:created xsi:type="dcterms:W3CDTF">2019-01-31T12:03:31Z</dcterms:created>
  <dcterms:modified xsi:type="dcterms:W3CDTF">2021-02-12T18:27:31Z</dcterms:modified>
</cp:coreProperties>
</file>