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5400"/>
            <a:ext cx="8458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+mj-lt"/>
              </a:rPr>
              <a:t>    </a:t>
            </a:r>
            <a:r>
              <a:rPr lang="sr-Cyrl-RS" sz="4400" dirty="0" smtClean="0">
                <a:latin typeface="Arial" pitchFamily="34" charset="0"/>
                <a:cs typeface="Arial" pitchFamily="34" charset="0"/>
              </a:rPr>
              <a:t>ЈЕДНАЧИНЕ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4400" dirty="0" smtClean="0">
                <a:latin typeface="Arial" pitchFamily="34" charset="0"/>
                <a:cs typeface="Arial" pitchFamily="34" charset="0"/>
              </a:rPr>
              <a:t>СА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sr-Cyrl-RS" sz="4400" dirty="0" smtClean="0">
                <a:latin typeface="Arial" pitchFamily="34" charset="0"/>
                <a:cs typeface="Arial" pitchFamily="34" charset="0"/>
              </a:rPr>
              <a:t>МНОЖЕЊЕМ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4400" dirty="0">
                <a:latin typeface="Arial" pitchFamily="34" charset="0"/>
                <a:cs typeface="Arial" pitchFamily="34" charset="0"/>
              </a:rPr>
              <a:t>И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sr-Cyrl-RS" sz="4400" dirty="0" smtClean="0">
                <a:latin typeface="Arial" pitchFamily="34" charset="0"/>
                <a:cs typeface="Arial" pitchFamily="34" charset="0"/>
              </a:rPr>
              <a:t>ДИЈЕЉЕЊЕМ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gQMabjlX_400x400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344" b="100000" l="391" r="100000">
                        <a14:foregroundMark x1="68750" y1="31250" x2="68750" y2="32813"/>
                        <a14:foregroundMark x1="65234" y1="28906" x2="65234" y2="28906"/>
                        <a14:foregroundMark x1="75391" y1="30078" x2="75391" y2="30078"/>
                        <a14:foregroundMark x1="71094" y1="27734" x2="71094" y2="26172"/>
                        <a14:foregroundMark x1="50000" y1="27344" x2="50000" y2="27344"/>
                        <a14:foregroundMark x1="52344" y1="27344" x2="52344" y2="27344"/>
                        <a14:foregroundMark x1="47656" y1="28906" x2="47656" y2="28906"/>
                        <a14:foregroundMark x1="55859" y1="40234" x2="55859" y2="40234"/>
                        <a14:foregroundMark x1="75000" y1="96484" x2="75000" y2="96484"/>
                        <a14:foregroundMark x1="52344" y1="95313" x2="52344" y2="953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8800" y="3657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7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160" y="2272562"/>
            <a:ext cx="6798736" cy="3444997"/>
          </a:xfrm>
        </p:spPr>
        <p:txBody>
          <a:bodyPr/>
          <a:lstStyle/>
          <a:p>
            <a:pPr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sr-Cyrl-RS" b="1" dirty="0" smtClean="0">
                <a:latin typeface="Arial" pitchFamily="34" charset="0"/>
                <a:cs typeface="Arial" pitchFamily="34" charset="0"/>
              </a:rPr>
              <a:t>3  ·  5  =  15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dirty="0" smtClean="0"/>
              <a:t>  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sr-Cyrl-RS" b="1" dirty="0" smtClean="0">
                <a:latin typeface="Arial" pitchFamily="34" charset="0"/>
                <a:cs typeface="Arial" pitchFamily="34" charset="0"/>
              </a:rPr>
              <a:t>15  :  5  =  3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733171"/>
            <a:ext cx="6798734" cy="1303867"/>
          </a:xfrm>
        </p:spPr>
        <p:txBody>
          <a:bodyPr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 ПОНОВИМО!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43200" y="2667000"/>
            <a:ext cx="6096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91000" y="2743200"/>
            <a:ext cx="8382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2514600"/>
            <a:ext cx="6858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19800" y="2217019"/>
            <a:ext cx="2431860" cy="762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ПРОИЗВОД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3124200"/>
            <a:ext cx="2082799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ПРВИ ЧИНИЛАЦ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3200400"/>
            <a:ext cx="22098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ДРУГИ ЧИНИЛАЦ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667000" y="4648200"/>
            <a:ext cx="76200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19600" y="4648200"/>
            <a:ext cx="68580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257800" y="4419600"/>
            <a:ext cx="8382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71033" y="5389416"/>
            <a:ext cx="2514600" cy="762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ДЈЕЉЕНИК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1000" y="5410200"/>
            <a:ext cx="2667000" cy="762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ДЈЕЛИЛАЦ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8400" y="4191000"/>
            <a:ext cx="2285999" cy="762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КОЛИЧНИК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buNone/>
            </a:pPr>
            <a:r>
              <a:rPr lang="sr-Latn-RS" sz="3200" dirty="0" smtClean="0">
                <a:latin typeface="Arial" pitchFamily="34" charset="0"/>
                <a:cs typeface="Arial" pitchFamily="34" charset="0"/>
              </a:rPr>
              <a:t>X · 9 = 198</a:t>
            </a:r>
          </a:p>
          <a:p>
            <a:pPr>
              <a:buNone/>
            </a:pPr>
            <a:r>
              <a:rPr lang="sr-Latn-RS" sz="3200" dirty="0" smtClean="0">
                <a:latin typeface="Arial" pitchFamily="34" charset="0"/>
                <a:cs typeface="Arial" pitchFamily="34" charset="0"/>
              </a:rPr>
              <a:t>X = 198 : 9</a:t>
            </a:r>
          </a:p>
          <a:p>
            <a:pPr>
              <a:buNone/>
            </a:pPr>
            <a:r>
              <a:rPr lang="sr-Latn-RS" sz="3200" dirty="0" smtClean="0">
                <a:latin typeface="Arial" pitchFamily="34" charset="0"/>
                <a:cs typeface="Arial" pitchFamily="34" charset="0"/>
              </a:rPr>
              <a:t>X = 22</a:t>
            </a:r>
          </a:p>
          <a:p>
            <a:pPr>
              <a:buNone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Провјера: 22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·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 9 = 198</a:t>
            </a:r>
          </a:p>
          <a:p>
            <a:pPr>
              <a:buNone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Сања је замислила број 22.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pPr algn="just"/>
            <a:r>
              <a:rPr lang="sr-Cyrl-RS" sz="3200" dirty="0" smtClean="0">
                <a:latin typeface="Arial" pitchFamily="34" charset="0"/>
                <a:cs typeface="Arial" pitchFamily="34" charset="0"/>
              </a:rPr>
              <a:t>Сања је замислила неки број. Ако тај број помножи са 9 производ ће бити број 198. Који број је замислила Сања?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866664"/>
            <a:ext cx="7696200" cy="15341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НЕПОЗНАТИ ЧИНИЛАЦ </a:t>
            </a:r>
            <a:r>
              <a:rPr lang="sr-Cyrl-BA" sz="2800" dirty="0" smtClean="0">
                <a:latin typeface="Arial" pitchFamily="34" charset="0"/>
                <a:cs typeface="Arial" pitchFamily="34" charset="0"/>
              </a:rPr>
              <a:t>ИЗРАЧУНАВАМО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 ТАКО ШТО СЕ ПРОИЗВОД ПОДИЈЕЛИ ПОЗНАТИМ ЧИНИОЦЕМ.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84e0300e377593eb7835b4db40b4f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136462"/>
            <a:ext cx="1981200" cy="265400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>
              <a:buNone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 · X = 360</a:t>
            </a:r>
          </a:p>
          <a:p>
            <a:pPr>
              <a:buNone/>
            </a:pPr>
            <a:r>
              <a:rPr lang="sr-Latn-RS" sz="3200" dirty="0" smtClean="0">
                <a:latin typeface="Arial" pitchFamily="34" charset="0"/>
                <a:cs typeface="Arial" pitchFamily="34" charset="0"/>
              </a:rPr>
              <a:t>X = 360 : 6</a:t>
            </a:r>
          </a:p>
          <a:p>
            <a:pPr>
              <a:buNone/>
            </a:pPr>
            <a:r>
              <a:rPr lang="sr-Latn-RS" sz="3200" dirty="0" smtClean="0">
                <a:latin typeface="Arial" pitchFamily="34" charset="0"/>
                <a:cs typeface="Arial" pitchFamily="34" charset="0"/>
              </a:rPr>
              <a:t>X = 60</a:t>
            </a:r>
          </a:p>
          <a:p>
            <a:pPr>
              <a:buNone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Провјера: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·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360</a:t>
            </a:r>
            <a:endParaRPr lang="sr-Cyrl-R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Други чинилац је број 60.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Autofit/>
          </a:bodyPr>
          <a:lstStyle/>
          <a:p>
            <a:pPr algn="just"/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Први чинилац је број 6, други чинилац је непознат. Производ је број 360. Одреди други чинилац!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648201"/>
            <a:ext cx="8001000" cy="15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sr-Cyrl-RS" sz="2800" dirty="0" smtClean="0">
                <a:latin typeface="Arial" pitchFamily="34" charset="0"/>
                <a:cs typeface="Arial" pitchFamily="34" charset="0"/>
              </a:rPr>
              <a:t>НЕПОЗНАТИ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ЧИНИЛАЦ ИЗРАЧУНАВАМО ТАКО ШТО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800" dirty="0" smtClean="0">
                <a:latin typeface="Arial" pitchFamily="34" charset="0"/>
                <a:cs typeface="Arial" pitchFamily="34" charset="0"/>
              </a:rPr>
              <a:t>СЕ ПРОИЗВОД ПОДИЈЕЛИ ПОЗНАТИМ ЧИНИОЦЕМ.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41450bff1c32f3270ba8507f06f019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752600"/>
            <a:ext cx="2821367" cy="2422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650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X =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50</a:t>
            </a:r>
            <a:endParaRPr lang="sr-Latn-R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3200" dirty="0" smtClean="0">
                <a:latin typeface="Arial" pitchFamily="34" charset="0"/>
                <a:cs typeface="Arial" pitchFamily="34" charset="0"/>
              </a:rPr>
              <a:t>X =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65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0 :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50</a:t>
            </a:r>
            <a:endParaRPr lang="sr-Latn-R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RS" sz="3200" dirty="0" smtClean="0">
                <a:latin typeface="Arial" pitchFamily="34" charset="0"/>
                <a:cs typeface="Arial" pitchFamily="34" charset="0"/>
              </a:rPr>
              <a:t>X =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13</a:t>
            </a:r>
            <a:endParaRPr lang="sr-Latn-R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Провјера: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50 : 13 = 50</a:t>
            </a:r>
          </a:p>
          <a:p>
            <a:pPr>
              <a:buNone/>
            </a:pPr>
            <a:r>
              <a:rPr lang="sr-Cyrl-RS" sz="3200" smtClean="0">
                <a:latin typeface="Arial" pitchFamily="34" charset="0"/>
                <a:cs typeface="Arial" pitchFamily="34" charset="0"/>
              </a:rPr>
              <a:t>Непознати број је 13.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8153399" cy="1295399"/>
          </a:xfrm>
        </p:spPr>
        <p:txBody>
          <a:bodyPr>
            <a:noAutofit/>
          </a:bodyPr>
          <a:lstStyle/>
          <a:p>
            <a:pPr algn="just"/>
            <a:r>
              <a:rPr lang="sr-Cyrl-RS" sz="3200" dirty="0" smtClean="0">
                <a:latin typeface="Arial" pitchFamily="34" charset="0"/>
                <a:cs typeface="Arial" pitchFamily="34" charset="0"/>
              </a:rPr>
              <a:t>Ако се број 650 подијели непознатим бројем добије се 50. Одреди непознати број.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953000"/>
            <a:ext cx="7924800" cy="15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НЕПОЗНАТИ ДЈЕЛИЛАЦ ИЗРАЧУНАВАМО ТАКО ШТО СЕ ДЈЕЉЕНИК ПОДИЈЕЛИ СА КОЛИЧНИКОМ.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6-62751_tubes-enfants-background-for-children-in-school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4286" l="3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600" y="1905000"/>
            <a:ext cx="2477883" cy="1785533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sz="3200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6 = 72</a:t>
            </a:r>
          </a:p>
          <a:p>
            <a:pPr>
              <a:buNone/>
            </a:pPr>
            <a:r>
              <a:rPr lang="sr-Latn-RS" sz="3200" dirty="0" smtClean="0">
                <a:latin typeface="Arial" pitchFamily="34" charset="0"/>
                <a:cs typeface="Arial" pitchFamily="34" charset="0"/>
              </a:rPr>
              <a:t>X = 72 · 6</a:t>
            </a:r>
          </a:p>
          <a:p>
            <a:pPr>
              <a:buNone/>
            </a:pPr>
            <a:r>
              <a:rPr lang="sr-Latn-RS" sz="3200" dirty="0" smtClean="0">
                <a:latin typeface="Arial" pitchFamily="34" charset="0"/>
                <a:cs typeface="Arial" pitchFamily="34" charset="0"/>
              </a:rPr>
              <a:t>X = 432</a:t>
            </a:r>
          </a:p>
          <a:p>
            <a:pPr>
              <a:buNone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Провјера: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432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sr-Latn-RS" sz="3200" dirty="0" smtClean="0">
                <a:latin typeface="Arial" pitchFamily="34" charset="0"/>
                <a:cs typeface="Arial" pitchFamily="34" charset="0"/>
              </a:rPr>
              <a:t>72</a:t>
            </a:r>
            <a:endParaRPr lang="sr-Cyrl-R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Непознати број је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432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sr-Cyrl-R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latin typeface="Arial" pitchFamily="34" charset="0"/>
                <a:cs typeface="Arial" pitchFamily="34" charset="0"/>
              </a:rPr>
              <a:t>Ако се непознати број подијели са 6  </a:t>
            </a:r>
            <a:br>
              <a:rPr lang="sr-Cyrl-RS" sz="3200" dirty="0" smtClean="0">
                <a:latin typeface="Arial" pitchFamily="34" charset="0"/>
                <a:cs typeface="Arial" pitchFamily="34" charset="0"/>
              </a:rPr>
            </a:br>
            <a:r>
              <a:rPr lang="sr-Cyrl-R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добије се 72. Одреди непознати број!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572000"/>
            <a:ext cx="8001000" cy="15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latin typeface="Arial" pitchFamily="34" charset="0"/>
                <a:cs typeface="Arial" pitchFamily="34" charset="0"/>
              </a:rPr>
              <a:t>НЕПОЗНАТИ ДЈЕЉЕНИК ИЗРАЧУНАВАМО ТАКО ШТО СЕ ПОМНОЖЕ ДЈЕЛИЛАЦ И КОЛИЧНИК.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348" b="98396" l="3346" r="99628">
                        <a14:foregroundMark x1="15985" y1="81283" x2="15985" y2="81283"/>
                        <a14:foregroundMark x1="85874" y1="84492" x2="85874" y2="84492"/>
                        <a14:foregroundMark x1="72862" y1="79679" x2="72862" y2="796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7712" y="1752601"/>
            <a:ext cx="3069189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1. Одреди рјешење једначине:</a:t>
            </a:r>
          </a:p>
          <a:p>
            <a:pPr marL="0" indent="0">
              <a:buNone/>
            </a:pPr>
            <a:r>
              <a:rPr lang="sr-Cyrl-BA" sz="3200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	     8</a:t>
            </a:r>
            <a:r>
              <a:rPr lang="sr-Latn-BA" sz="3200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 </a:t>
            </a:r>
            <a:r>
              <a:rPr lang="sr-Cyrl-BA" sz="3200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· х = 720</a:t>
            </a:r>
            <a:endParaRPr lang="en-US" sz="3200" dirty="0" smtClean="0">
              <a:latin typeface="Arial" pitchFamily="34" charset="0"/>
              <a:ea typeface="Segoe UI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3200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2. Одреди рјешење једначине:</a:t>
            </a:r>
          </a:p>
          <a:p>
            <a:pPr marL="0" indent="0">
              <a:buNone/>
            </a:pPr>
            <a:r>
              <a:rPr lang="sr-Cyrl-BA" sz="3200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	     х : 5 = 124	</a:t>
            </a:r>
          </a:p>
          <a:p>
            <a:pPr marL="0" indent="0">
              <a:buNone/>
            </a:pPr>
            <a:r>
              <a:rPr lang="sr-Cyrl-BA" sz="3200" dirty="0" smtClean="0">
                <a:latin typeface="Arial" pitchFamily="34" charset="0"/>
                <a:ea typeface="Segoe UI" pitchFamily="34" charset="0"/>
                <a:cs typeface="Arial" pitchFamily="34" charset="0"/>
              </a:rPr>
              <a:t>3. Први чинилац је непознат, други чинилац је број 9. Производ је број 810. Одреди први чинилац!	</a:t>
            </a:r>
            <a:endParaRPr lang="en-US" sz="3200" dirty="0"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ЗАДАЦИ ЗА САМОСТАЛАН РАД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676400"/>
            <a:ext cx="2035567" cy="2062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199" y="12954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sr-Cyrl-RS" sz="3200" dirty="0">
                <a:latin typeface="Arial" pitchFamily="34" charset="0"/>
                <a:cs typeface="Arial" pitchFamily="34" charset="0"/>
              </a:rPr>
              <a:t>А сада покушај </a:t>
            </a:r>
          </a:p>
          <a:p>
            <a:pPr algn="ctr">
              <a:buNone/>
            </a:pPr>
            <a:r>
              <a:rPr lang="sr-Cyrl-RS" sz="3200" dirty="0">
                <a:latin typeface="Arial" pitchFamily="34" charset="0"/>
                <a:cs typeface="Arial" pitchFamily="34" charset="0"/>
              </a:rPr>
              <a:t>да урадиш задатке </a:t>
            </a:r>
          </a:p>
          <a:p>
            <a:pPr algn="ctr">
              <a:buNone/>
            </a:pPr>
            <a:r>
              <a:rPr lang="sr-Cyrl-RS" sz="3200" dirty="0">
                <a:latin typeface="Arial" pitchFamily="34" charset="0"/>
                <a:cs typeface="Arial" pitchFamily="34" charset="0"/>
              </a:rPr>
              <a:t>у уџбенику на страни 74.</a:t>
            </a:r>
          </a:p>
          <a:p>
            <a:pPr algn="ctr">
              <a:buNone/>
            </a:pPr>
            <a:r>
              <a:rPr lang="sr-Cyrl-RS" sz="3200" dirty="0">
                <a:latin typeface="Arial" pitchFamily="34" charset="0"/>
                <a:cs typeface="Arial" pitchFamily="34" charset="0"/>
              </a:rPr>
              <a:t> Срећно!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886200"/>
            <a:ext cx="3124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93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</TotalTime>
  <Words>271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Slide 1</vt:lpstr>
      <vt:lpstr>ДА ПОНОВИМО!</vt:lpstr>
      <vt:lpstr>Сања је замислила неки број. Ако тај број помножи са 9 производ ће бити број 198. Који број је замислила Сања?</vt:lpstr>
      <vt:lpstr>Први чинилац је број 6, други чинилац је непознат. Производ је број 360. Одреди други чинилац!</vt:lpstr>
      <vt:lpstr>Ако се број 650 подијели непознатим бројем добије се 50. Одреди непознати број.</vt:lpstr>
      <vt:lpstr>Ако се непознати број подијели са 6    добије се 72. Одреди непознати број!</vt:lpstr>
      <vt:lpstr>ЗАДАЦИ ЗА САМОСТАЛАН РАД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ЈЕДНАЧИНЕ СА МНОЖЕЊЕМ И ДИЈЕЉЕЊЕМ</dc:title>
  <dc:creator>WIN7</dc:creator>
  <cp:lastModifiedBy>WIN7</cp:lastModifiedBy>
  <cp:revision>52</cp:revision>
  <dcterms:created xsi:type="dcterms:W3CDTF">2006-08-16T00:00:00Z</dcterms:created>
  <dcterms:modified xsi:type="dcterms:W3CDTF">2021-01-30T12:15:57Z</dcterms:modified>
</cp:coreProperties>
</file>