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72" r:id="rId3"/>
    <p:sldId id="273" r:id="rId4"/>
    <p:sldId id="274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667EA-C1EF-4B7D-966A-F14C8C77A1E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2976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B98DC-578F-4A77-964E-F3D03EC3129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848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0B15C-24EB-4152-A538-C82AC0EFF2B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063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00B53-866E-4453-8BBB-49604FE6CC5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090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E4E3D-FC8C-4D09-84B6-8EC70CD0572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0996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036C9-B7CF-4757-8574-F370A7795E6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54648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04136-81A5-4ED2-BCD1-367C20F88F61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88181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942CE-BB42-462E-AB27-56597079F22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1037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759F4-5535-486C-B67F-E2AF419F91C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294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4A77B-48AA-42F7-B993-69AA22AC2C2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66387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1CD09-4B36-4A6F-88B4-F9361F84C92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684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43E31C8-88A8-461C-BBB3-9225FB831FC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486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27713" y="2676950"/>
            <a:ext cx="8443209" cy="175432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BA" sz="54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6350" stA="22000" endPos="45500" dir="5400000" sy="-100000" algn="bl" rotWithShape="0"/>
                </a:effectLst>
              </a:rPr>
              <a:t>LA FORMA DI CORTESIA</a:t>
            </a:r>
          </a:p>
          <a:p>
            <a:pPr algn="ctr"/>
            <a:r>
              <a:rPr lang="sr-Latn-BA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6350" stA="22000" endPos="45500" dir="5400000" sy="-100000" algn="bl" rotWithShape="0"/>
                </a:effectLst>
              </a:rPr>
              <a:t>(DARE DEL LEI)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006600"/>
              </a:solidFill>
              <a:effectLst>
                <a:reflection blurRad="6350" stA="220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25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1341"/>
            <a:ext cx="10972800" cy="1497106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La forma di </a:t>
            </a:r>
            <a:r>
              <a:rPr lang="en-US" dirty="0" err="1" smtClean="0">
                <a:solidFill>
                  <a:srgbClr val="FF0000"/>
                </a:solidFill>
              </a:rPr>
              <a:t>cortesia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formalni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govor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persiranje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30824"/>
            <a:ext cx="10972800" cy="379534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dirty="0" err="1" smtClean="0"/>
              <a:t>Persiranje</a:t>
            </a:r>
            <a:r>
              <a:rPr lang="en-US" sz="2400" dirty="0" smtClean="0"/>
              <a:t>, </a:t>
            </a:r>
            <a:r>
              <a:rPr lang="en-US" sz="2400" dirty="0" err="1" smtClean="0"/>
              <a:t>tj</a:t>
            </a:r>
            <a:r>
              <a:rPr lang="en-US" sz="2400" dirty="0" smtClean="0"/>
              <a:t>. </a:t>
            </a:r>
            <a:r>
              <a:rPr lang="sr-Latn-BA" sz="2400" dirty="0" err="1"/>
              <a:t>f</a:t>
            </a:r>
            <a:r>
              <a:rPr lang="en-US" sz="2400" dirty="0" err="1" smtClean="0"/>
              <a:t>ormalni</a:t>
            </a:r>
            <a:r>
              <a:rPr lang="en-US" sz="2400" dirty="0" smtClean="0"/>
              <a:t> </a:t>
            </a:r>
            <a:r>
              <a:rPr lang="en-US" sz="2400" dirty="0" err="1" smtClean="0"/>
              <a:t>govor</a:t>
            </a:r>
            <a:r>
              <a:rPr lang="en-US" sz="2400" dirty="0" smtClean="0"/>
              <a:t> </a:t>
            </a:r>
            <a:r>
              <a:rPr lang="en-US" sz="2400" dirty="0" err="1" smtClean="0"/>
              <a:t>ostvaruje</a:t>
            </a:r>
            <a:r>
              <a:rPr lang="en-US" sz="2400" dirty="0" smtClean="0"/>
              <a:t> se </a:t>
            </a:r>
            <a:r>
              <a:rPr lang="en-US" sz="2400" dirty="0" err="1" smtClean="0"/>
              <a:t>upotrebom</a:t>
            </a:r>
            <a:r>
              <a:rPr lang="en-US" sz="2400" dirty="0" smtClean="0"/>
              <a:t> </a:t>
            </a:r>
            <a:r>
              <a:rPr lang="bs-Latn-BA" sz="2400" dirty="0" smtClean="0"/>
              <a:t>glagola u </a:t>
            </a:r>
            <a:r>
              <a:rPr lang="en-US" sz="2400" dirty="0" smtClean="0"/>
              <a:t>3. </a:t>
            </a:r>
            <a:r>
              <a:rPr lang="en-US" sz="2400" dirty="0" err="1" smtClean="0"/>
              <a:t>lic</a:t>
            </a:r>
            <a:r>
              <a:rPr lang="bs-Latn-BA" sz="2400" dirty="0" smtClean="0"/>
              <a:t>u</a:t>
            </a:r>
            <a:r>
              <a:rPr lang="en-US" sz="2400" dirty="0" smtClean="0"/>
              <a:t> </a:t>
            </a:r>
            <a:r>
              <a:rPr lang="en-US" sz="2400" dirty="0" err="1" smtClean="0"/>
              <a:t>jednine</a:t>
            </a:r>
            <a:r>
              <a:rPr lang="en-US" sz="2400" dirty="0"/>
              <a:t> </a:t>
            </a:r>
            <a:r>
              <a:rPr lang="bs-Latn-BA" sz="2400" dirty="0" smtClean="0"/>
              <a:t>i zamjenice</a:t>
            </a:r>
            <a:r>
              <a:rPr lang="en-US" sz="2400" dirty="0" smtClean="0"/>
              <a:t> Lei</a:t>
            </a:r>
            <a:r>
              <a:rPr lang="bs-Latn-BA" sz="2400" dirty="0" smtClean="0"/>
              <a:t>, </a:t>
            </a:r>
            <a:r>
              <a:rPr lang="en-US" sz="2400" dirty="0" smtClean="0"/>
              <a:t>be</a:t>
            </a:r>
            <a:r>
              <a:rPr lang="sr-Latn-BA" sz="2400" dirty="0"/>
              <a:t>z</a:t>
            </a:r>
            <a:r>
              <a:rPr lang="en-US" sz="2400" dirty="0" smtClean="0"/>
              <a:t> </a:t>
            </a:r>
            <a:r>
              <a:rPr lang="en-US" sz="2400" dirty="0" err="1" smtClean="0"/>
              <a:t>obzira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to da li je </a:t>
            </a:r>
            <a:r>
              <a:rPr lang="en-US" sz="2400" dirty="0" err="1" smtClean="0"/>
              <a:t>osoba</a:t>
            </a: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kojom</a:t>
            </a:r>
            <a:r>
              <a:rPr lang="en-US" sz="2400" dirty="0" smtClean="0"/>
              <a:t> </a:t>
            </a:r>
            <a:r>
              <a:rPr lang="en-US" sz="2400" dirty="0" err="1" smtClean="0"/>
              <a:t>razgovaramo</a:t>
            </a:r>
            <a:r>
              <a:rPr lang="en-US" sz="2400" dirty="0" smtClean="0"/>
              <a:t> mu</a:t>
            </a:r>
            <a:r>
              <a:rPr lang="sr-Latn-BA" sz="2400" dirty="0" smtClean="0"/>
              <a:t>škog ili ženskog roda!</a:t>
            </a:r>
            <a:endParaRPr lang="sr-Latn-BA" sz="24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sr-Latn-BA" sz="2800" b="1" dirty="0" smtClean="0">
                <a:solidFill>
                  <a:srgbClr val="FF0000"/>
                </a:solidFill>
              </a:rPr>
              <a:t>Lei </a:t>
            </a:r>
            <a:r>
              <a:rPr lang="sr-Latn-BA" sz="28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 lei</a:t>
            </a:r>
            <a:r>
              <a:rPr lang="sr-Latn-BA" sz="2800" b="1" dirty="0" smtClean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sr-Latn-BA" sz="2400" b="1" dirty="0" smtClean="0"/>
              <a:t>Buongiorno. Lei, come si chiama? – Dobar dan. Vi, kako se zovete?</a:t>
            </a:r>
          </a:p>
          <a:p>
            <a:pPr marL="0" indent="0" algn="ctr">
              <a:buNone/>
            </a:pPr>
            <a:r>
              <a:rPr lang="sr-Latn-BA" sz="2400" b="1" dirty="0" smtClean="0"/>
              <a:t>Signor Rossi, insegna l’italiano? – Gospodine Rossi, predajete li italijanski jezik? 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50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706" y="1299882"/>
            <a:ext cx="9592588" cy="48262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3249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944"/>
            <a:ext cx="10972800" cy="1143000"/>
          </a:xfrm>
        </p:spPr>
        <p:txBody>
          <a:bodyPr/>
          <a:lstStyle/>
          <a:p>
            <a:r>
              <a:rPr lang="sr-Latn-BA" sz="4800" dirty="0" smtClean="0"/>
              <a:t>Compito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05636"/>
            <a:ext cx="10972800" cy="4525963"/>
          </a:xfrm>
        </p:spPr>
        <p:txBody>
          <a:bodyPr/>
          <a:lstStyle/>
          <a:p>
            <a:r>
              <a:rPr lang="sr-Latn-BA" sz="4400" dirty="0" smtClean="0"/>
              <a:t>Quaderno degli esercizi, pagina 100, esercizio 11.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544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16426" y="2967335"/>
            <a:ext cx="95591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BA" sz="5400" b="1" dirty="0" smtClean="0">
                <a:ln w="22225">
                  <a:solidFill>
                    <a:srgbClr val="C00000">
                      <a:alpha val="82000"/>
                    </a:srgbClr>
                  </a:solidFill>
                  <a:prstDash val="solid"/>
                </a:ln>
                <a:solidFill>
                  <a:srgbClr val="006600"/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GRAZIE PER L’ATTENZIONE</a:t>
            </a:r>
            <a:endParaRPr lang="en-US" sz="5400" b="1" cap="none" spc="0" dirty="0">
              <a:ln w="22225">
                <a:solidFill>
                  <a:srgbClr val="C00000">
                    <a:alpha val="82000"/>
                  </a:srgbClr>
                </a:solidFill>
                <a:prstDash val="solid"/>
              </a:ln>
              <a:solidFill>
                <a:srgbClr val="006600"/>
              </a:solidFill>
              <a:effectLst>
                <a:reflection blurRad="6350" stA="60000" endA="900" endPos="60000" dist="2999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889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2258</Template>
  <TotalTime>425</TotalTime>
  <Words>107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Symbol</vt:lpstr>
      <vt:lpstr>Diseño predeterminado</vt:lpstr>
      <vt:lpstr>PowerPoint Presentation</vt:lpstr>
      <vt:lpstr>La forma di cortesia – formalni govor, persiranje</vt:lpstr>
      <vt:lpstr>PowerPoint Presentation</vt:lpstr>
      <vt:lpstr>Compito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Laptop</cp:lastModifiedBy>
  <cp:revision>41</cp:revision>
  <dcterms:created xsi:type="dcterms:W3CDTF">2020-04-02T22:06:08Z</dcterms:created>
  <dcterms:modified xsi:type="dcterms:W3CDTF">2021-01-27T05:29:44Z</dcterms:modified>
</cp:coreProperties>
</file>