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1" r:id="rId3"/>
    <p:sldId id="262" r:id="rId4"/>
    <p:sldId id="265" r:id="rId5"/>
    <p:sldId id="266" r:id="rId6"/>
    <p:sldId id="267" r:id="rId7"/>
    <p:sldId id="268" r:id="rId8"/>
    <p:sldId id="270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4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BCFE-A909-485D-9C13-DC8FEC153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CD3402-64B5-40E5-B45A-AD2CE16F8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05310-9583-48CA-8535-FDE516695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7507D-7584-4A0E-8E06-9A765BB86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8F9DD-1489-41DC-AC1D-AD0982AA2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3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7D9E8-DE58-40A5-9885-CC6DF88D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DF49AA-0277-4E48-B176-B4BCE3762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507FD-4B0E-4222-AD3F-2E642E7F9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69FA6-B1D6-478F-865E-BA7FCD58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41E3A-3FEB-42B0-8DCB-A1DA2A04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5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E5CC61-16EF-48D7-BA42-604E490C22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47617-9C45-4097-B987-A3CB3DA6A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5BBD1-7937-46DE-BE50-96D12D30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B13E4-3041-46A4-A83F-A898FFA07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FD1F5-0212-4BC0-A8CF-9DA73111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6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D9154-EA70-42DD-A450-25181072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31F9B-9F29-4639-B2AF-2CD84EA2F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F883A-945D-4754-A9A2-D04CFA4B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7FECF-EB64-4651-929D-1D20964C0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7FF57-DFB8-4A4E-9E91-6935B606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B92B-E29E-46EC-B118-7F921FE18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0F90F8-6717-48D2-ABB9-D95606B2E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4EB5E-60BD-427C-B78B-763A635D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633EB-AB42-40CA-B58C-24AD4301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02AE2-88E1-4071-84BA-B22C5DE9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5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B8BF-F2F0-4878-8A74-AAAD5B3F5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DA4C2-ECB8-4C33-9C27-0AC92A7B7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587C8B-597F-4A0B-B646-F38CEBBD7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6D444-4C62-4711-94A4-D90178751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B6896-DB6E-4179-A348-BA6591AF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83CA0-2E44-4D68-B0A5-DEB5C652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7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DB03-23D8-4331-ADB7-058F3B064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1987A-D034-40F9-B4C8-7DF9118B2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1810B-08CC-49E6-8633-DCAD1075E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6B128-13C5-4598-8CA5-559EF34245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260068-196B-458E-81B4-8176AA2D2D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DD8A91-A259-4A0D-B220-7059F33C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A404DF-3AFE-4C32-B603-D7B0A5304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A09D37-661D-4FC3-AFF0-9800E0FC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2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AF26D-5312-4507-8ECC-284FB372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0DD99-B26C-4B64-A2C3-F13DACDEA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7CA43A-54FE-498B-A6D0-F616A7500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1281E-BE98-4191-AAFF-95DB38FAA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4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9390FF-D2FA-422A-A59C-30144846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4DFB8C-3E9B-4074-9060-EBD21AEA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C094D-FAD1-4F8F-BD8A-B3A0993C3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2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8550E-A5DD-4289-AB48-D20E2CC93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5F6ED-383C-4B5F-9691-383650FF9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4376A-4D4D-48D5-83FB-82EA43344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119BE-035D-4D35-AE7E-42EA88E72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A470F3-3D83-4A37-98FE-9B2D0780F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98B80-F26E-4463-AFCA-E0BCE856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11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66306-1611-41D5-9477-8C2638DF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C21581-C743-447F-8F4F-B2F14A85E3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B8381-DE11-4AEB-A218-D9C4FCCD3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88665-A8C4-490A-9183-3D90F70C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8F5D3-B826-42EC-AB2B-2ECC42FA7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E125D-7EE4-4FEA-B307-0D392CE9E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9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47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FAD56-615F-471C-A3F2-7431007E0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55ED7-AE3C-4FC2-B258-DBF86C3A3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82AA1-8DCA-4BE4-A204-AF9AA1E5E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CFE9-BE81-439D-999F-2528D1E32EF4}" type="datetimeFigureOut">
              <a:rPr lang="en-US" smtClean="0"/>
              <a:t>13-Jan-21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50579-CDCB-41EA-9F43-ED9659D170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12DF0-5518-4700-A4B5-200C0B848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AF8D4-0040-4C6F-BF2C-47E085289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7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74701CC-FDDB-46BA-9637-0C17ED8EF6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560"/>
          <a:stretch/>
        </p:blipFill>
        <p:spPr>
          <a:xfrm>
            <a:off x="-496670" y="-435011"/>
            <a:ext cx="11279347" cy="724070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383390-5565-4C2E-A3D4-20D39AD4767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738" y="4156300"/>
            <a:ext cx="4615978" cy="2233537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2E0B2CB-4037-4B03-977B-EB0DF660AABD}"/>
              </a:ext>
            </a:extLst>
          </p:cNvPr>
          <p:cNvSpPr txBox="1"/>
          <p:nvPr/>
        </p:nvSpPr>
        <p:spPr>
          <a:xfrm>
            <a:off x="995881" y="984730"/>
            <a:ext cx="7995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РАСТАВЉАЊЕ НА ПРОСТЕ ЧИНИОЦЕ</a:t>
            </a:r>
            <a:endParaRPr lang="en-US" sz="44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81549A-E9D6-4166-BD19-0238AFBDD0D9}"/>
              </a:ext>
            </a:extLst>
          </p:cNvPr>
          <p:cNvSpPr txBox="1"/>
          <p:nvPr/>
        </p:nvSpPr>
        <p:spPr>
          <a:xfrm>
            <a:off x="5835023" y="12625"/>
            <a:ext cx="606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>
                <a:solidFill>
                  <a:srgbClr val="FFFF00"/>
                </a:solidFill>
                <a:latin typeface="Mistral" panose="03090702030407020403" pitchFamily="66" charset="0"/>
              </a:rPr>
              <a:t>ЈУ ОШ „МИЛАН РАКИЋ“ БУКОВИЦА ВЕЛИКА</a:t>
            </a:r>
            <a:endParaRPr lang="en-US" sz="2400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6B1EF9-D6F6-4598-9C29-1FDBC8B97F34}"/>
              </a:ext>
            </a:extLst>
          </p:cNvPr>
          <p:cNvSpPr txBox="1"/>
          <p:nvPr/>
        </p:nvSpPr>
        <p:spPr>
          <a:xfrm>
            <a:off x="2630540" y="5273069"/>
            <a:ext cx="606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>
                <a:solidFill>
                  <a:srgbClr val="FFFF00"/>
                </a:solidFill>
                <a:latin typeface="Mistral" panose="03090702030407020403" pitchFamily="66" charset="0"/>
              </a:rPr>
              <a:t>НАСТАВНИЦА: СТАНА КУЈУНЏИЋ</a:t>
            </a:r>
            <a:endParaRPr lang="en-US" sz="2400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16E3A2-834C-4103-BC28-D8016673B63D}"/>
              </a:ext>
            </a:extLst>
          </p:cNvPr>
          <p:cNvSpPr txBox="1"/>
          <p:nvPr/>
        </p:nvSpPr>
        <p:spPr>
          <a:xfrm>
            <a:off x="3288376" y="6379436"/>
            <a:ext cx="606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>
                <a:solidFill>
                  <a:srgbClr val="FFFF00"/>
                </a:solidFill>
                <a:latin typeface="Mistral" panose="03090702030407020403" pitchFamily="66" charset="0"/>
              </a:rPr>
              <a:t>јануар, 2021.</a:t>
            </a:r>
            <a:endParaRPr lang="en-US" sz="2400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A2E279F-9959-43B9-8AE0-651133519EDA}"/>
              </a:ext>
            </a:extLst>
          </p:cNvPr>
          <p:cNvSpPr txBox="1"/>
          <p:nvPr/>
        </p:nvSpPr>
        <p:spPr>
          <a:xfrm>
            <a:off x="2804129" y="4243646"/>
            <a:ext cx="60617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6. разред</a:t>
            </a:r>
            <a:endParaRPr lang="en-US" sz="44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1A3D8A-4F63-4B25-ABB0-F3FBC071210A}"/>
              </a:ext>
            </a:extLst>
          </p:cNvPr>
          <p:cNvSpPr txBox="1"/>
          <p:nvPr/>
        </p:nvSpPr>
        <p:spPr>
          <a:xfrm>
            <a:off x="2254313" y="2061267"/>
            <a:ext cx="7995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НАЈВЕЋИ ЗАЈЕДНИЧКИ ДЈЕЛИЛ</a:t>
            </a:r>
            <a:r>
              <a:rPr lang="bs-Latn-BA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A</a:t>
            </a:r>
            <a:r>
              <a:rPr lang="sr-Cyrl-RS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Ц</a:t>
            </a:r>
            <a:endParaRPr lang="en-US" sz="44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B5D5C2-10D4-41D8-B039-1B57AF620DBC}"/>
              </a:ext>
            </a:extLst>
          </p:cNvPr>
          <p:cNvSpPr txBox="1"/>
          <p:nvPr/>
        </p:nvSpPr>
        <p:spPr>
          <a:xfrm>
            <a:off x="3221099" y="2950208"/>
            <a:ext cx="60617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4400" b="1" dirty="0">
                <a:solidFill>
                  <a:schemeClr val="bg1"/>
                </a:solidFill>
                <a:latin typeface="Mistral" panose="03090702030407020403" pitchFamily="66" charset="0"/>
              </a:rPr>
              <a:t>NZD</a:t>
            </a:r>
            <a:endParaRPr lang="en-US" sz="4400" b="1" dirty="0">
              <a:solidFill>
                <a:schemeClr val="bg1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4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8FAAE5A0-8B41-4902-9F9D-DEBDB19358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560"/>
          <a:stretch/>
        </p:blipFill>
        <p:spPr>
          <a:xfrm>
            <a:off x="169109" y="-196960"/>
            <a:ext cx="10932288" cy="70179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66AA82-C62F-44CA-A087-30E9D7C581A8}"/>
              </a:ext>
            </a:extLst>
          </p:cNvPr>
          <p:cNvSpPr txBox="1"/>
          <p:nvPr/>
        </p:nvSpPr>
        <p:spPr>
          <a:xfrm>
            <a:off x="4480797" y="2732956"/>
            <a:ext cx="55142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FFFF00"/>
                </a:solidFill>
              </a:rPr>
              <a:t>Највећи заједнички дјелилац (</a:t>
            </a:r>
            <a:r>
              <a:rPr lang="bs-Latn-BA" sz="2400" b="1" dirty="0">
                <a:solidFill>
                  <a:srgbClr val="FFFF00"/>
                </a:solidFill>
              </a:rPr>
              <a:t>NZD)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105A3-80C8-4590-8DD2-67B5F2063A96}"/>
              </a:ext>
            </a:extLst>
          </p:cNvPr>
          <p:cNvSpPr txBox="1"/>
          <p:nvPr/>
        </p:nvSpPr>
        <p:spPr>
          <a:xfrm>
            <a:off x="3242294" y="1163088"/>
            <a:ext cx="3021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FFFF00"/>
                </a:solidFill>
              </a:rPr>
              <a:t>Прости чиниоци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2B0C51-A05F-4A75-8C72-F26903837073}"/>
              </a:ext>
            </a:extLst>
          </p:cNvPr>
          <p:cNvSpPr txBox="1"/>
          <p:nvPr/>
        </p:nvSpPr>
        <p:spPr>
          <a:xfrm>
            <a:off x="4235213" y="1862678"/>
            <a:ext cx="4057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FFFF00"/>
                </a:solidFill>
              </a:rPr>
              <a:t>Заједнички дјелилац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057CD5-FA11-4037-B480-B1665275C3DA}"/>
              </a:ext>
            </a:extLst>
          </p:cNvPr>
          <p:cNvSpPr txBox="1"/>
          <p:nvPr/>
        </p:nvSpPr>
        <p:spPr>
          <a:xfrm>
            <a:off x="5770075" y="3663379"/>
            <a:ext cx="3444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rgbClr val="FFFF00"/>
                </a:solidFill>
              </a:rPr>
              <a:t>Еуклидов алгоритам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E0B8A36-0BDF-4EB3-9467-A701CDBBCD6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037" y="4125044"/>
            <a:ext cx="4615978" cy="2233537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27859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46BC1DB-7839-4CF5-ACB0-4503A4FB5F50}"/>
              </a:ext>
            </a:extLst>
          </p:cNvPr>
          <p:cNvSpPr txBox="1"/>
          <p:nvPr/>
        </p:nvSpPr>
        <p:spPr>
          <a:xfrm>
            <a:off x="1276337" y="745086"/>
            <a:ext cx="104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24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900C74-4B98-4A6B-A637-B0926B1D2C66}"/>
              </a:ext>
            </a:extLst>
          </p:cNvPr>
          <p:cNvSpPr txBox="1"/>
          <p:nvPr/>
        </p:nvSpPr>
        <p:spPr>
          <a:xfrm>
            <a:off x="-267839" y="1550939"/>
            <a:ext cx="2447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24</a:t>
            </a:r>
            <a:r>
              <a:rPr lang="bs-Latn-BA" sz="2800" b="1" dirty="0">
                <a:solidFill>
                  <a:schemeClr val="bg1"/>
                </a:solidFill>
              </a:rPr>
              <a:t>=</a:t>
            </a:r>
            <a:r>
              <a:rPr lang="sr-Cyrl-RS" sz="2800" b="1" dirty="0">
                <a:solidFill>
                  <a:schemeClr val="bg1"/>
                </a:solidFill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·1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1C885F-D95E-41E1-A9F5-75CF39015825}"/>
              </a:ext>
            </a:extLst>
          </p:cNvPr>
          <p:cNvSpPr txBox="1"/>
          <p:nvPr/>
        </p:nvSpPr>
        <p:spPr>
          <a:xfrm>
            <a:off x="1525520" y="1561395"/>
            <a:ext cx="1300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88FE3C-892F-4A0B-A496-42978FB36BA3}"/>
              </a:ext>
            </a:extLst>
          </p:cNvPr>
          <p:cNvSpPr txBox="1"/>
          <p:nvPr/>
        </p:nvSpPr>
        <p:spPr>
          <a:xfrm>
            <a:off x="8738862" y="2527694"/>
            <a:ext cx="697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36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A81D86-B9D7-45F2-A824-F2B05E6044CB}"/>
              </a:ext>
            </a:extLst>
          </p:cNvPr>
          <p:cNvCxnSpPr>
            <a:cxnSpLocks/>
          </p:cNvCxnSpPr>
          <p:nvPr/>
        </p:nvCxnSpPr>
        <p:spPr>
          <a:xfrm>
            <a:off x="9409381" y="2661196"/>
            <a:ext cx="0" cy="24447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CAD731E-ED50-4F45-B00F-867263AF9472}"/>
              </a:ext>
            </a:extLst>
          </p:cNvPr>
          <p:cNvSpPr txBox="1"/>
          <p:nvPr/>
        </p:nvSpPr>
        <p:spPr>
          <a:xfrm>
            <a:off x="9424116" y="2527695"/>
            <a:ext cx="389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rgbClr val="00B0F0"/>
                </a:solidFill>
              </a:rPr>
              <a:t>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E14672-21ED-4C18-95E6-20C94E4DE668}"/>
              </a:ext>
            </a:extLst>
          </p:cNvPr>
          <p:cNvSpPr txBox="1"/>
          <p:nvPr/>
        </p:nvSpPr>
        <p:spPr>
          <a:xfrm>
            <a:off x="8550998" y="2991405"/>
            <a:ext cx="11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18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434433-F4DC-4D81-B0A3-EAAFFF528F10}"/>
              </a:ext>
            </a:extLst>
          </p:cNvPr>
          <p:cNvSpPr txBox="1"/>
          <p:nvPr/>
        </p:nvSpPr>
        <p:spPr>
          <a:xfrm>
            <a:off x="9350910" y="2995965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B54C64-7A93-46BA-8E0E-1C753573E57E}"/>
              </a:ext>
            </a:extLst>
          </p:cNvPr>
          <p:cNvSpPr txBox="1"/>
          <p:nvPr/>
        </p:nvSpPr>
        <p:spPr>
          <a:xfrm>
            <a:off x="8633818" y="3428687"/>
            <a:ext cx="9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9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0850C3-A3D8-4E00-AFE3-218B8F57B6AE}"/>
              </a:ext>
            </a:extLst>
          </p:cNvPr>
          <p:cNvSpPr txBox="1"/>
          <p:nvPr/>
        </p:nvSpPr>
        <p:spPr>
          <a:xfrm>
            <a:off x="9336925" y="3428686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3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14F15F-B1A5-4AC1-8232-396F6C75F1AB}"/>
              </a:ext>
            </a:extLst>
          </p:cNvPr>
          <p:cNvSpPr txBox="1"/>
          <p:nvPr/>
        </p:nvSpPr>
        <p:spPr>
          <a:xfrm>
            <a:off x="8901475" y="393279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D084C-8786-4BC6-9914-B30AD00A5F3D}"/>
              </a:ext>
            </a:extLst>
          </p:cNvPr>
          <p:cNvSpPr txBox="1"/>
          <p:nvPr/>
        </p:nvSpPr>
        <p:spPr>
          <a:xfrm>
            <a:off x="9329053" y="393735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3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48336C-3C6B-480A-9A7E-650488B7F1D5}"/>
              </a:ext>
            </a:extLst>
          </p:cNvPr>
          <p:cNvSpPr txBox="1"/>
          <p:nvPr/>
        </p:nvSpPr>
        <p:spPr>
          <a:xfrm>
            <a:off x="8901475" y="440945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BFE4AF9-D22A-4403-B9FB-2F373631559E}"/>
              </a:ext>
            </a:extLst>
          </p:cNvPr>
          <p:cNvSpPr txBox="1"/>
          <p:nvPr/>
        </p:nvSpPr>
        <p:spPr>
          <a:xfrm>
            <a:off x="136414" y="5692163"/>
            <a:ext cx="118352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800" b="1" dirty="0">
                <a:solidFill>
                  <a:schemeClr val="bg1"/>
                </a:solidFill>
              </a:rPr>
              <a:t>Раставити број на просте чиниоце значи написати га у облику производа простих чинилаца.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F55DE3-C2D9-4BB8-8246-69DC6400BFF2}"/>
              </a:ext>
            </a:extLst>
          </p:cNvPr>
          <p:cNvSpPr txBox="1"/>
          <p:nvPr/>
        </p:nvSpPr>
        <p:spPr>
          <a:xfrm>
            <a:off x="2560236" y="1571851"/>
            <a:ext cx="176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2·3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429D3BC-A2D7-4854-A177-E3EBDE4AA657}"/>
                  </a:ext>
                </a:extLst>
              </p:cNvPr>
              <p:cNvSpPr txBox="1"/>
              <p:nvPr/>
            </p:nvSpPr>
            <p:spPr>
              <a:xfrm>
                <a:off x="483411" y="2467438"/>
                <a:ext cx="1765200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 </a:t>
                </a:r>
                <a:r>
                  <a:rPr lang="bs-Latn-BA" sz="2800" b="1" dirty="0">
                    <a:solidFill>
                      <a:srgbClr val="FFFF00"/>
                    </a:solidFill>
                  </a:rPr>
                  <a:t>2</a:t>
                </a:r>
                <a:r>
                  <a:rPr lang="bs-Latn-BA" sz="2800" b="1" dirty="0">
                    <a:solidFill>
                      <a:srgbClr val="FFFF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</a:t>
                </a:r>
                <a:r>
                  <a:rPr lang="sr-Cyrl-RS" sz="2800" b="1" dirty="0">
                    <a:solidFill>
                      <a:srgbClr val="FFFF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</a:t>
                </a:r>
                <a:r>
                  <a:rPr lang="bs-Latn-BA" sz="2800" b="1" dirty="0">
                    <a:solidFill>
                      <a:srgbClr val="FFFF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</a:t>
                </a:r>
                <a:r>
                  <a:rPr lang="sr-Cyrl-RS" sz="2800" b="1" dirty="0">
                    <a:solidFill>
                      <a:srgbClr val="FFFF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2=</a:t>
                </a:r>
                <a:r>
                  <a:rPr lang="bs-Latn-BA" sz="2800" b="1" dirty="0">
                    <a:solidFill>
                      <a:srgbClr val="FFFF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429D3BC-A2D7-4854-A177-E3EBDE4AA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11" y="2467438"/>
                <a:ext cx="1765200" cy="532966"/>
              </a:xfrm>
              <a:prstGeom prst="rect">
                <a:avLst/>
              </a:prstGeom>
              <a:blipFill>
                <a:blip r:embed="rId2"/>
                <a:stretch>
                  <a:fillRect l="-2414" t="-1264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1D27C64-2E54-41C1-A054-F3988AA31FD9}"/>
                  </a:ext>
                </a:extLst>
              </p:cNvPr>
              <p:cNvSpPr txBox="1"/>
              <p:nvPr/>
            </p:nvSpPr>
            <p:spPr>
              <a:xfrm>
                <a:off x="498628" y="3442978"/>
                <a:ext cx="1765200" cy="53296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Cyrl-RS" sz="2800" b="1" dirty="0">
                    <a:solidFill>
                      <a:schemeClr val="bg1"/>
                    </a:solidFill>
                  </a:rPr>
                  <a:t>24</a:t>
                </a:r>
                <a:r>
                  <a:rPr lang="bs-Latn-BA" sz="2800" b="1" dirty="0">
                    <a:solidFill>
                      <a:schemeClr val="bg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sr-Cyrl-RS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1D27C64-2E54-41C1-A054-F3988AA31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28" y="3442978"/>
                <a:ext cx="1765200" cy="532966"/>
              </a:xfrm>
              <a:prstGeom prst="rect">
                <a:avLst/>
              </a:prstGeom>
              <a:blipFill>
                <a:blip r:embed="rId3"/>
                <a:stretch>
                  <a:fillRect t="-11236" b="-3146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ight Brace 37">
            <a:extLst>
              <a:ext uri="{FF2B5EF4-FFF2-40B4-BE49-F238E27FC236}">
                <a16:creationId xmlns:a16="http://schemas.microsoft.com/office/drawing/2014/main" id="{76B6FBF9-6A85-41E2-9FDE-A79D6E8948C6}"/>
              </a:ext>
            </a:extLst>
          </p:cNvPr>
          <p:cNvSpPr/>
          <p:nvPr/>
        </p:nvSpPr>
        <p:spPr>
          <a:xfrm>
            <a:off x="9892271" y="2661196"/>
            <a:ext cx="213380" cy="1748256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3CCCA-FE08-465F-AC29-232E4BD19B4C}"/>
                  </a:ext>
                </a:extLst>
              </p:cNvPr>
              <p:cNvSpPr txBox="1"/>
              <p:nvPr/>
            </p:nvSpPr>
            <p:spPr>
              <a:xfrm>
                <a:off x="10018686" y="3210307"/>
                <a:ext cx="1765200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=</a:t>
                </a:r>
                <a:r>
                  <a:rPr lang="bs-Latn-BA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RS" sz="2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</a:t>
                </a:r>
                <a:r>
                  <a:rPr lang="bs-Latn-BA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8013CCCA-FE08-465F-AC29-232E4BD19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8686" y="3210307"/>
                <a:ext cx="1765200" cy="532966"/>
              </a:xfrm>
              <a:prstGeom prst="rect">
                <a:avLst/>
              </a:prstGeom>
              <a:blipFill>
                <a:blip r:embed="rId4"/>
                <a:stretch>
                  <a:fillRect t="-1264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24E075EF-C625-4911-AEB1-44C1DA14FBF6}"/>
              </a:ext>
            </a:extLst>
          </p:cNvPr>
          <p:cNvSpPr txBox="1"/>
          <p:nvPr/>
        </p:nvSpPr>
        <p:spPr>
          <a:xfrm>
            <a:off x="6279469" y="1427927"/>
            <a:ext cx="13961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36</a:t>
            </a:r>
            <a:r>
              <a:rPr lang="bs-Latn-BA" sz="2800" b="1" dirty="0">
                <a:solidFill>
                  <a:schemeClr val="bg1"/>
                </a:solidFill>
              </a:rPr>
              <a:t>=</a:t>
            </a:r>
            <a:r>
              <a:rPr lang="sr-Cyrl-RS" sz="2800" b="1" dirty="0">
                <a:solidFill>
                  <a:schemeClr val="bg1"/>
                </a:solidFill>
              </a:rPr>
              <a:t> 6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15A1742-35DA-46B2-9388-A077E687D37D}"/>
              </a:ext>
            </a:extLst>
          </p:cNvPr>
          <p:cNvSpPr txBox="1"/>
          <p:nvPr/>
        </p:nvSpPr>
        <p:spPr>
          <a:xfrm>
            <a:off x="8043558" y="801842"/>
            <a:ext cx="706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36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078C01C-6156-4DFC-BF3C-D807A3F4B8D1}"/>
              </a:ext>
            </a:extLst>
          </p:cNvPr>
          <p:cNvSpPr txBox="1"/>
          <p:nvPr/>
        </p:nvSpPr>
        <p:spPr>
          <a:xfrm>
            <a:off x="7492797" y="1433870"/>
            <a:ext cx="1531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=</a:t>
            </a:r>
            <a:r>
              <a:rPr lang="sr-Cyrl-RS" sz="2800" b="1" dirty="0">
                <a:solidFill>
                  <a:schemeClr val="bg1"/>
                </a:solidFill>
              </a:rPr>
              <a:t>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3·</a:t>
            </a:r>
            <a:r>
              <a:rPr lang="sr-Cyrl-RS" sz="2800" b="1" dirty="0">
                <a:solidFill>
                  <a:schemeClr val="bg1"/>
                </a:solidFill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EE48508-37E4-403D-AE84-12A629D58BDB}"/>
                  </a:ext>
                </a:extLst>
              </p:cNvPr>
              <p:cNvSpPr txBox="1"/>
              <p:nvPr/>
            </p:nvSpPr>
            <p:spPr>
              <a:xfrm>
                <a:off x="6429371" y="2425276"/>
                <a:ext cx="2073457" cy="532966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sr-Cyrl-RS" sz="2800" b="1" dirty="0">
                    <a:solidFill>
                      <a:schemeClr val="bg1"/>
                    </a:solidFill>
                  </a:rPr>
                  <a:t>36</a:t>
                </a:r>
                <a:r>
                  <a:rPr lang="bs-Latn-BA" sz="2800" b="1" dirty="0">
                    <a:solidFill>
                      <a:schemeClr val="bg1"/>
                    </a:solidFill>
                  </a:rPr>
                  <a:t>=</a:t>
                </a:r>
                <a:r>
                  <a:rPr lang="sr-Cyrl-RS" sz="28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sr-Cyrl-RS" sz="2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Cyrl-RS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</a:t>
                </a:r>
                <a:r>
                  <a:rPr lang="bs-Latn-BA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EE48508-37E4-403D-AE84-12A629D58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371" y="2425276"/>
                <a:ext cx="2073457" cy="532966"/>
              </a:xfrm>
              <a:prstGeom prst="rect">
                <a:avLst/>
              </a:prstGeom>
              <a:blipFill>
                <a:blip r:embed="rId5"/>
                <a:stretch>
                  <a:fillRect t="-11236" b="-31461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F5AA98C0-3214-46F3-BB2D-EBE0E232E7E9}"/>
              </a:ext>
            </a:extLst>
          </p:cNvPr>
          <p:cNvSpPr txBox="1"/>
          <p:nvPr/>
        </p:nvSpPr>
        <p:spPr>
          <a:xfrm>
            <a:off x="2637923" y="2514245"/>
            <a:ext cx="84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24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CA06CD2-8506-4B8E-80A8-C56DEDE7F529}"/>
              </a:ext>
            </a:extLst>
          </p:cNvPr>
          <p:cNvCxnSpPr>
            <a:cxnSpLocks/>
          </p:cNvCxnSpPr>
          <p:nvPr/>
        </p:nvCxnSpPr>
        <p:spPr>
          <a:xfrm>
            <a:off x="3413486" y="2638336"/>
            <a:ext cx="0" cy="24447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3866D2B-3876-4103-8C24-5FB436BAAEEE}"/>
              </a:ext>
            </a:extLst>
          </p:cNvPr>
          <p:cNvSpPr txBox="1"/>
          <p:nvPr/>
        </p:nvSpPr>
        <p:spPr>
          <a:xfrm>
            <a:off x="3428221" y="2504835"/>
            <a:ext cx="389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rgbClr val="00B0F0"/>
                </a:solidFill>
              </a:rPr>
              <a:t>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5C35E5-5FD6-4325-9863-B94057891BE8}"/>
              </a:ext>
            </a:extLst>
          </p:cNvPr>
          <p:cNvSpPr txBox="1"/>
          <p:nvPr/>
        </p:nvSpPr>
        <p:spPr>
          <a:xfrm>
            <a:off x="2555103" y="2968545"/>
            <a:ext cx="11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E58EB5-31B3-4187-B9D5-9634B1D0D9A6}"/>
              </a:ext>
            </a:extLst>
          </p:cNvPr>
          <p:cNvSpPr txBox="1"/>
          <p:nvPr/>
        </p:nvSpPr>
        <p:spPr>
          <a:xfrm>
            <a:off x="3355015" y="2973105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9DC80DC-D096-485A-B3C0-CD2400F7CACB}"/>
              </a:ext>
            </a:extLst>
          </p:cNvPr>
          <p:cNvSpPr txBox="1"/>
          <p:nvPr/>
        </p:nvSpPr>
        <p:spPr>
          <a:xfrm>
            <a:off x="2637923" y="3405827"/>
            <a:ext cx="9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6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DC3F47E-1E97-4A7A-B043-3A2F633685BB}"/>
              </a:ext>
            </a:extLst>
          </p:cNvPr>
          <p:cNvSpPr txBox="1"/>
          <p:nvPr/>
        </p:nvSpPr>
        <p:spPr>
          <a:xfrm>
            <a:off x="3341030" y="3405826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2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E1327DE-E12D-4FEF-A567-552DD1E276D0}"/>
              </a:ext>
            </a:extLst>
          </p:cNvPr>
          <p:cNvSpPr txBox="1"/>
          <p:nvPr/>
        </p:nvSpPr>
        <p:spPr>
          <a:xfrm>
            <a:off x="2905580" y="390993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1C47BB-C188-4419-9F66-E5AEBD2D820C}"/>
              </a:ext>
            </a:extLst>
          </p:cNvPr>
          <p:cNvSpPr txBox="1"/>
          <p:nvPr/>
        </p:nvSpPr>
        <p:spPr>
          <a:xfrm>
            <a:off x="3333158" y="391449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00B0F0"/>
                </a:solidFill>
              </a:rPr>
              <a:t>3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06099A-DCD6-4FDE-BE96-271CC3A60BEA}"/>
              </a:ext>
            </a:extLst>
          </p:cNvPr>
          <p:cNvSpPr txBox="1"/>
          <p:nvPr/>
        </p:nvSpPr>
        <p:spPr>
          <a:xfrm>
            <a:off x="2905580" y="438659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5" name="Right Brace 54">
            <a:extLst>
              <a:ext uri="{FF2B5EF4-FFF2-40B4-BE49-F238E27FC236}">
                <a16:creationId xmlns:a16="http://schemas.microsoft.com/office/drawing/2014/main" id="{8CB776C8-A327-4DAD-9B63-DA143AE66CBA}"/>
              </a:ext>
            </a:extLst>
          </p:cNvPr>
          <p:cNvSpPr/>
          <p:nvPr/>
        </p:nvSpPr>
        <p:spPr>
          <a:xfrm>
            <a:off x="3797296" y="2638336"/>
            <a:ext cx="213380" cy="1748256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1267E1C-F5D7-45C5-A22D-E855BE17D751}"/>
                  </a:ext>
                </a:extLst>
              </p:cNvPr>
              <p:cNvSpPr txBox="1"/>
              <p:nvPr/>
            </p:nvSpPr>
            <p:spPr>
              <a:xfrm>
                <a:off x="4079135" y="3210307"/>
                <a:ext cx="1281956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=</a:t>
                </a:r>
                <a:r>
                  <a:rPr lang="bs-Latn-BA" sz="2800" b="1" dirty="0">
                    <a:solidFill>
                      <a:schemeClr val="bg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r-Cyrl-RS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sr-Cyrl-RS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</a:t>
                </a:r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1267E1C-F5D7-45C5-A22D-E855BE17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135" y="3210307"/>
                <a:ext cx="1281956" cy="532966"/>
              </a:xfrm>
              <a:prstGeom prst="rect">
                <a:avLst/>
              </a:prstGeom>
              <a:blipFill>
                <a:blip r:embed="rId6"/>
                <a:stretch>
                  <a:fillRect l="-3810" t="-12644" r="-3810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8FF79A40-2F6F-4DBD-9A87-5290DDC2626B}"/>
              </a:ext>
            </a:extLst>
          </p:cNvPr>
          <p:cNvSpPr txBox="1"/>
          <p:nvPr/>
        </p:nvSpPr>
        <p:spPr>
          <a:xfrm>
            <a:off x="8813712" y="1420137"/>
            <a:ext cx="1646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=</a:t>
            </a:r>
            <a:r>
              <a:rPr lang="sr-Cyrl-RS" sz="2800" b="1" dirty="0">
                <a:solidFill>
                  <a:schemeClr val="bg1"/>
                </a:solidFill>
              </a:rPr>
              <a:t>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2·</a:t>
            </a:r>
            <a:r>
              <a:rPr lang="sr-Cyrl-RS" sz="2800" b="1" dirty="0">
                <a:solidFill>
                  <a:schemeClr val="bg1"/>
                </a:solidFill>
              </a:rPr>
              <a:t>3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E1949A0-D666-4D9B-9E48-30A79F32BEAC}"/>
              </a:ext>
            </a:extLst>
          </p:cNvPr>
          <p:cNvSpPr/>
          <p:nvPr/>
        </p:nvSpPr>
        <p:spPr>
          <a:xfrm>
            <a:off x="2922162" y="1412166"/>
            <a:ext cx="940141" cy="79690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92A0562-C870-4EDD-972F-57ACDC4EBECF}"/>
              </a:ext>
            </a:extLst>
          </p:cNvPr>
          <p:cNvCxnSpPr>
            <a:cxnSpLocks/>
            <a:stCxn id="2" idx="3"/>
          </p:cNvCxnSpPr>
          <p:nvPr/>
        </p:nvCxnSpPr>
        <p:spPr>
          <a:xfrm flipH="1">
            <a:off x="2175715" y="2092367"/>
            <a:ext cx="884127" cy="385527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31C95837-E33E-4636-A7EB-F078D895A6B6}"/>
              </a:ext>
            </a:extLst>
          </p:cNvPr>
          <p:cNvSpPr/>
          <p:nvPr/>
        </p:nvSpPr>
        <p:spPr>
          <a:xfrm>
            <a:off x="9173585" y="1412215"/>
            <a:ext cx="657258" cy="539064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BC42658-9214-4820-BB92-7EACA8733E14}"/>
              </a:ext>
            </a:extLst>
          </p:cNvPr>
          <p:cNvCxnSpPr>
            <a:cxnSpLocks/>
            <a:stCxn id="43" idx="3"/>
          </p:cNvCxnSpPr>
          <p:nvPr/>
        </p:nvCxnSpPr>
        <p:spPr>
          <a:xfrm flipH="1">
            <a:off x="7717580" y="1872335"/>
            <a:ext cx="1552258" cy="62857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BA163D58-616D-471E-B99A-49D7D786E3AD}"/>
              </a:ext>
            </a:extLst>
          </p:cNvPr>
          <p:cNvSpPr/>
          <p:nvPr/>
        </p:nvSpPr>
        <p:spPr>
          <a:xfrm>
            <a:off x="9830843" y="1438771"/>
            <a:ext cx="657258" cy="539064"/>
          </a:xfrm>
          <a:prstGeom prst="ellipse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CD80690-7F99-444F-B093-72F0A5CA71D6}"/>
              </a:ext>
            </a:extLst>
          </p:cNvPr>
          <p:cNvCxnSpPr>
            <a:cxnSpLocks/>
            <a:stCxn id="59" idx="3"/>
          </p:cNvCxnSpPr>
          <p:nvPr/>
        </p:nvCxnSpPr>
        <p:spPr>
          <a:xfrm flipH="1">
            <a:off x="8332553" y="1898891"/>
            <a:ext cx="1594543" cy="667238"/>
          </a:xfrm>
          <a:prstGeom prst="straightConnector1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4FB5A579-C7D0-44E7-92EC-AEBDC5A6C3EB}"/>
              </a:ext>
            </a:extLst>
          </p:cNvPr>
          <p:cNvSpPr txBox="1"/>
          <p:nvPr/>
        </p:nvSpPr>
        <p:spPr>
          <a:xfrm>
            <a:off x="2602181" y="183941"/>
            <a:ext cx="6061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РАСТАВЉАЊЕ НА ПРОСТЕ ЧИНИОЦЕ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18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9" grpId="0"/>
      <p:bldP spid="35" grpId="0"/>
      <p:bldP spid="36" grpId="0"/>
      <p:bldP spid="37" grpId="0" animBg="1"/>
      <p:bldP spid="38" grpId="0" animBg="1"/>
      <p:bldP spid="39" grpId="0"/>
      <p:bldP spid="40" grpId="0"/>
      <p:bldP spid="41" grpId="0"/>
      <p:bldP spid="42" grpId="0"/>
      <p:bldP spid="44" grpId="0" animBg="1"/>
      <p:bldP spid="4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/>
      <p:bldP spid="2" grpId="0" animBg="1"/>
      <p:bldP spid="43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9C76C2-3C84-4C18-B6E5-CF3C12A17C82}"/>
              </a:ext>
            </a:extLst>
          </p:cNvPr>
          <p:cNvSpPr txBox="1"/>
          <p:nvPr/>
        </p:nvSpPr>
        <p:spPr>
          <a:xfrm>
            <a:off x="2602181" y="183941"/>
            <a:ext cx="6061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РАСТАВЉАЊЕ НА ПРОСТЕ ЧИНИОЦЕ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6BC1DB-7839-4CF5-ACB0-4503A4FB5F50}"/>
              </a:ext>
            </a:extLst>
          </p:cNvPr>
          <p:cNvSpPr txBox="1"/>
          <p:nvPr/>
        </p:nvSpPr>
        <p:spPr>
          <a:xfrm>
            <a:off x="950584" y="774827"/>
            <a:ext cx="104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900C74-4B98-4A6B-A637-B0926B1D2C66}"/>
              </a:ext>
            </a:extLst>
          </p:cNvPr>
          <p:cNvSpPr txBox="1"/>
          <p:nvPr/>
        </p:nvSpPr>
        <p:spPr>
          <a:xfrm>
            <a:off x="339328" y="1388448"/>
            <a:ext cx="2447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150=15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·10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3FF90B-9F9D-4D3B-B966-D3E7D518B653}"/>
              </a:ext>
            </a:extLst>
          </p:cNvPr>
          <p:cNvSpPr txBox="1"/>
          <p:nvPr/>
        </p:nvSpPr>
        <p:spPr>
          <a:xfrm>
            <a:off x="506275" y="2080945"/>
            <a:ext cx="181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3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·5·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AE49F-D3D2-4E95-90D7-21D1AB1372B9}"/>
              </a:ext>
            </a:extLst>
          </p:cNvPr>
          <p:cNvSpPr txBox="1"/>
          <p:nvPr/>
        </p:nvSpPr>
        <p:spPr>
          <a:xfrm>
            <a:off x="2044404" y="2080945"/>
            <a:ext cx="697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1C885F-D95E-41E1-A9F5-75CF39015825}"/>
              </a:ext>
            </a:extLst>
          </p:cNvPr>
          <p:cNvSpPr txBox="1"/>
          <p:nvPr/>
        </p:nvSpPr>
        <p:spPr>
          <a:xfrm>
            <a:off x="563894" y="2773796"/>
            <a:ext cx="219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·3·5·5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52E3B4F-A01E-4BAA-A3A1-3D22EC3F493C}"/>
                  </a:ext>
                </a:extLst>
              </p:cNvPr>
              <p:cNvSpPr txBox="1"/>
              <p:nvPr/>
            </p:nvSpPr>
            <p:spPr>
              <a:xfrm>
                <a:off x="506275" y="3979076"/>
                <a:ext cx="2190079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150= 2</a:t>
                </a:r>
                <a:r>
                  <a:rPr lang="bs-Latn-BA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52E3B4F-A01E-4BAA-A3A1-3D22EC3F4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275" y="3979076"/>
                <a:ext cx="2190079" cy="532966"/>
              </a:xfrm>
              <a:prstGeom prst="rect">
                <a:avLst/>
              </a:prstGeom>
              <a:blipFill>
                <a:blip r:embed="rId2"/>
                <a:stretch>
                  <a:fillRect l="-279" t="-1264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F8601DF-DFD3-41A1-9BDE-2A750A6E19F8}"/>
                  </a:ext>
                </a:extLst>
              </p:cNvPr>
              <p:cNvSpPr txBox="1"/>
              <p:nvPr/>
            </p:nvSpPr>
            <p:spPr>
              <a:xfrm>
                <a:off x="950584" y="3324954"/>
                <a:ext cx="1586228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bs-Latn-BA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5·5=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F8601DF-DFD3-41A1-9BDE-2A750A6E1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584" y="3324954"/>
                <a:ext cx="1586228" cy="532966"/>
              </a:xfrm>
              <a:prstGeom prst="rect">
                <a:avLst/>
              </a:prstGeom>
              <a:blipFill>
                <a:blip r:embed="rId3"/>
                <a:stretch>
                  <a:fillRect l="-8077" t="-11364" b="-28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DA88FE3C-892F-4A0B-A496-42978FB36BA3}"/>
              </a:ext>
            </a:extLst>
          </p:cNvPr>
          <p:cNvSpPr txBox="1"/>
          <p:nvPr/>
        </p:nvSpPr>
        <p:spPr>
          <a:xfrm>
            <a:off x="7502972" y="1317545"/>
            <a:ext cx="84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150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A81D86-B9D7-45F2-A824-F2B05E6044CB}"/>
              </a:ext>
            </a:extLst>
          </p:cNvPr>
          <p:cNvCxnSpPr>
            <a:cxnSpLocks/>
          </p:cNvCxnSpPr>
          <p:nvPr/>
        </p:nvCxnSpPr>
        <p:spPr>
          <a:xfrm>
            <a:off x="8361354" y="1451046"/>
            <a:ext cx="0" cy="24447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CAD731E-ED50-4F45-B00F-867263AF9472}"/>
              </a:ext>
            </a:extLst>
          </p:cNvPr>
          <p:cNvSpPr txBox="1"/>
          <p:nvPr/>
        </p:nvSpPr>
        <p:spPr>
          <a:xfrm>
            <a:off x="8376089" y="1317545"/>
            <a:ext cx="389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E14672-21ED-4C18-95E6-20C94E4DE668}"/>
              </a:ext>
            </a:extLst>
          </p:cNvPr>
          <p:cNvSpPr txBox="1"/>
          <p:nvPr/>
        </p:nvSpPr>
        <p:spPr>
          <a:xfrm>
            <a:off x="7502971" y="1781255"/>
            <a:ext cx="11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75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434433-F4DC-4D81-B0A3-EAAFFF528F10}"/>
              </a:ext>
            </a:extLst>
          </p:cNvPr>
          <p:cNvSpPr txBox="1"/>
          <p:nvPr/>
        </p:nvSpPr>
        <p:spPr>
          <a:xfrm>
            <a:off x="8302883" y="1785815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B54C64-7A93-46BA-8E0E-1C753573E57E}"/>
              </a:ext>
            </a:extLst>
          </p:cNvPr>
          <p:cNvSpPr txBox="1"/>
          <p:nvPr/>
        </p:nvSpPr>
        <p:spPr>
          <a:xfrm>
            <a:off x="7585791" y="2218537"/>
            <a:ext cx="9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25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0850C3-A3D8-4E00-AFE3-218B8F57B6AE}"/>
              </a:ext>
            </a:extLst>
          </p:cNvPr>
          <p:cNvSpPr txBox="1"/>
          <p:nvPr/>
        </p:nvSpPr>
        <p:spPr>
          <a:xfrm>
            <a:off x="8288898" y="2218536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14F15F-B1A5-4AC1-8232-396F6C75F1AB}"/>
              </a:ext>
            </a:extLst>
          </p:cNvPr>
          <p:cNvSpPr txBox="1"/>
          <p:nvPr/>
        </p:nvSpPr>
        <p:spPr>
          <a:xfrm>
            <a:off x="7853448" y="272264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AD084C-8786-4BC6-9914-B30AD00A5F3D}"/>
              </a:ext>
            </a:extLst>
          </p:cNvPr>
          <p:cNvSpPr txBox="1"/>
          <p:nvPr/>
        </p:nvSpPr>
        <p:spPr>
          <a:xfrm>
            <a:off x="8274913" y="2696239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48336C-3C6B-480A-9A7E-650488B7F1D5}"/>
              </a:ext>
            </a:extLst>
          </p:cNvPr>
          <p:cNvSpPr txBox="1"/>
          <p:nvPr/>
        </p:nvSpPr>
        <p:spPr>
          <a:xfrm>
            <a:off x="7853448" y="319930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5D2531-5506-4523-876A-C7D163145550}"/>
              </a:ext>
            </a:extLst>
          </p:cNvPr>
          <p:cNvSpPr txBox="1"/>
          <p:nvPr/>
        </p:nvSpPr>
        <p:spPr>
          <a:xfrm>
            <a:off x="9374007" y="1379100"/>
            <a:ext cx="2337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·3·5·5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DCAA35-A909-4767-AAEA-DCF362F5445E}"/>
                  </a:ext>
                </a:extLst>
              </p:cNvPr>
              <p:cNvSpPr txBox="1"/>
              <p:nvPr/>
            </p:nvSpPr>
            <p:spPr>
              <a:xfrm>
                <a:off x="9374007" y="2078881"/>
                <a:ext cx="2337564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150= 2</a:t>
                </a:r>
                <a:r>
                  <a:rPr lang="bs-Latn-BA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EDCAA35-A909-4767-AAEA-DCF362F54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007" y="2078881"/>
                <a:ext cx="2337564" cy="532966"/>
              </a:xfrm>
              <a:prstGeom prst="rect">
                <a:avLst/>
              </a:prstGeom>
              <a:blipFill>
                <a:blip r:embed="rId4"/>
                <a:stretch>
                  <a:fillRect t="-1149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9D976A03-BCB0-44DA-B431-6E330BB0EEF5}"/>
              </a:ext>
            </a:extLst>
          </p:cNvPr>
          <p:cNvSpPr txBox="1"/>
          <p:nvPr/>
        </p:nvSpPr>
        <p:spPr>
          <a:xfrm>
            <a:off x="3450552" y="1358732"/>
            <a:ext cx="2447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</a:t>
            </a:r>
            <a:r>
              <a:rPr lang="sr-Cyrl-RS" sz="2800" b="1" dirty="0">
                <a:solidFill>
                  <a:schemeClr val="bg1"/>
                </a:solidFill>
              </a:rPr>
              <a:t>3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501964-E58F-4E3D-A4CA-7BA90AE7D826}"/>
              </a:ext>
            </a:extLst>
          </p:cNvPr>
          <p:cNvSpPr txBox="1"/>
          <p:nvPr/>
        </p:nvSpPr>
        <p:spPr>
          <a:xfrm>
            <a:off x="3228466" y="2009141"/>
            <a:ext cx="2510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3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·5·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06F995B-BCD4-4A04-8667-5116E44BD68B}"/>
              </a:ext>
            </a:extLst>
          </p:cNvPr>
          <p:cNvSpPr txBox="1"/>
          <p:nvPr/>
        </p:nvSpPr>
        <p:spPr>
          <a:xfrm>
            <a:off x="4987602" y="1998391"/>
            <a:ext cx="219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= </a:t>
            </a:r>
            <a:r>
              <a:rPr lang="sr-Cyrl-RS" sz="2800" b="1" dirty="0">
                <a:solidFill>
                  <a:schemeClr val="bg1"/>
                </a:solidFill>
              </a:rPr>
              <a:t>3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·5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F92408-FE99-4773-BF6B-53944C470D41}"/>
                  </a:ext>
                </a:extLst>
              </p:cNvPr>
              <p:cNvSpPr txBox="1"/>
              <p:nvPr/>
            </p:nvSpPr>
            <p:spPr>
              <a:xfrm>
                <a:off x="3707481" y="3550786"/>
                <a:ext cx="2190079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150= 2</a:t>
                </a:r>
                <a:r>
                  <a:rPr lang="bs-Latn-BA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BF92408-FE99-4773-BF6B-53944C470D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481" y="3550786"/>
                <a:ext cx="2190079" cy="532966"/>
              </a:xfrm>
              <a:prstGeom prst="rect">
                <a:avLst/>
              </a:prstGeom>
              <a:blipFill>
                <a:blip r:embed="rId5"/>
                <a:stretch>
                  <a:fillRect l="-279" t="-11364" b="-3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8301EB98-95C0-46B8-970C-246EE6A318B5}"/>
              </a:ext>
            </a:extLst>
          </p:cNvPr>
          <p:cNvSpPr txBox="1"/>
          <p:nvPr/>
        </p:nvSpPr>
        <p:spPr>
          <a:xfrm>
            <a:off x="3707481" y="2779237"/>
            <a:ext cx="21900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·3·5·5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21AEA6E7-B9B9-463F-BA2C-5FF8E6745D9D}"/>
              </a:ext>
            </a:extLst>
          </p:cNvPr>
          <p:cNvSpPr/>
          <p:nvPr/>
        </p:nvSpPr>
        <p:spPr>
          <a:xfrm>
            <a:off x="3228466" y="4564839"/>
            <a:ext cx="6300110" cy="2109220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560413-660B-4F64-9562-BD3DDDF149AE}"/>
              </a:ext>
            </a:extLst>
          </p:cNvPr>
          <p:cNvSpPr txBox="1"/>
          <p:nvPr/>
        </p:nvSpPr>
        <p:spPr>
          <a:xfrm>
            <a:off x="3466788" y="5012059"/>
            <a:ext cx="60617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ysClr val="windowText" lastClr="000000"/>
                </a:solidFill>
              </a:rPr>
              <a:t>Користећи приказани начин или шему, раставите сами на просте чиниоце бројеве: </a:t>
            </a:r>
          </a:p>
          <a:p>
            <a:pPr algn="ctr"/>
            <a:r>
              <a:rPr lang="sr-Cyrl-RS" sz="2400" b="1" dirty="0">
                <a:solidFill>
                  <a:sysClr val="windowText" lastClr="000000"/>
                </a:solidFill>
              </a:rPr>
              <a:t>а) 396     б)1008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1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2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4EFC0A-48CB-4660-BD72-40DE3E51C34F}"/>
              </a:ext>
            </a:extLst>
          </p:cNvPr>
          <p:cNvSpPr txBox="1"/>
          <p:nvPr/>
        </p:nvSpPr>
        <p:spPr>
          <a:xfrm>
            <a:off x="868259" y="101409"/>
            <a:ext cx="9612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ЗАЈЕДНИЧКИ ДЈЕЛИЛАЦ И НАЈВЕЋИ ЗАЈЕДНИЧКИ ДЈЕЛИЛАЦ</a:t>
            </a:r>
            <a:r>
              <a:rPr lang="bs-Latn-BA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  (NZD)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1310E-0C49-405B-9A1F-F7B629A27CC8}"/>
              </a:ext>
            </a:extLst>
          </p:cNvPr>
          <p:cNvSpPr txBox="1"/>
          <p:nvPr/>
        </p:nvSpPr>
        <p:spPr>
          <a:xfrm>
            <a:off x="-260059" y="676838"/>
            <a:ext cx="7122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bg1"/>
                </a:solidFill>
              </a:rPr>
              <a:t>Који бројеви су заједнички дјелиоци бројева</a:t>
            </a:r>
            <a:r>
              <a:rPr lang="bs-Latn-BA" sz="2400" b="1" dirty="0">
                <a:solidFill>
                  <a:schemeClr val="bg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FA7812-CD84-4157-8215-DE12C59D7BA8}"/>
                  </a:ext>
                </a:extLst>
              </p:cNvPr>
              <p:cNvSpPr txBox="1"/>
              <p:nvPr/>
            </p:nvSpPr>
            <p:spPr>
              <a:xfrm>
                <a:off x="564408" y="2137018"/>
                <a:ext cx="21433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bg1"/>
                    </a:solidFill>
                  </a:rPr>
                  <a:t>D</a:t>
                </a:r>
                <a:r>
                  <a:rPr lang="bs-Latn-BA" b="1" dirty="0">
                    <a:solidFill>
                      <a:schemeClr val="bg1"/>
                    </a:solidFill>
                  </a:rPr>
                  <a:t>4</a:t>
                </a:r>
                <a:r>
                  <a:rPr lang="bs-Latn-BA" sz="2400" b="1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5FA7812-CD84-4157-8215-DE12C59D7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08" y="2137018"/>
                <a:ext cx="2143347" cy="461665"/>
              </a:xfrm>
              <a:prstGeom prst="rect">
                <a:avLst/>
              </a:prstGeom>
              <a:blipFill>
                <a:blip r:embed="rId2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E9EE0F2-E389-4C25-A99F-C48058E6DA5A}"/>
                  </a:ext>
                </a:extLst>
              </p:cNvPr>
              <p:cNvSpPr txBox="1"/>
              <p:nvPr/>
            </p:nvSpPr>
            <p:spPr>
              <a:xfrm>
                <a:off x="2248248" y="2087896"/>
                <a:ext cx="23908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bg1"/>
                    </a:solidFill>
                  </a:rPr>
                  <a:t>D</a:t>
                </a:r>
                <a:r>
                  <a:rPr lang="bs-Latn-BA" b="1" dirty="0">
                    <a:solidFill>
                      <a:schemeClr val="bg1"/>
                    </a:solidFill>
                  </a:rPr>
                  <a:t>6</a:t>
                </a:r>
                <a:r>
                  <a:rPr lang="bs-Latn-BA" sz="2400" b="1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E9EE0F2-E389-4C25-A99F-C48058E6DA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248" y="2087896"/>
                <a:ext cx="2390864" cy="461665"/>
              </a:xfrm>
              <a:prstGeom prst="rect">
                <a:avLst/>
              </a:prstGeom>
              <a:blipFill>
                <a:blip r:embed="rId3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B7FA6E-3236-4E2C-B0E0-A20BA3D0D375}"/>
                  </a:ext>
                </a:extLst>
              </p:cNvPr>
              <p:cNvSpPr txBox="1"/>
              <p:nvPr/>
            </p:nvSpPr>
            <p:spPr>
              <a:xfrm>
                <a:off x="1455489" y="2967335"/>
                <a:ext cx="23908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D</a:t>
                </a:r>
                <a:r>
                  <a:rPr lang="sr-Cyrl-RS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bs-Latn-BA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4</a:t>
                </a:r>
                <a:r>
                  <a:rPr lang="bs-Latn-BA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,</a:t>
                </a:r>
                <a:r>
                  <a:rPr lang="bs-Latn-BA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6</a:t>
                </a:r>
                <a:r>
                  <a:rPr lang="sr-Cyrl-RS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)</a:t>
                </a:r>
                <a:r>
                  <a:rPr lang="bs-Latn-BA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B7FA6E-3236-4E2C-B0E0-A20BA3D0D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489" y="2967335"/>
                <a:ext cx="2390864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8BFB29E-A9F8-4B27-99B7-6FDEDAB705D9}"/>
              </a:ext>
            </a:extLst>
          </p:cNvPr>
          <p:cNvSpPr txBox="1"/>
          <p:nvPr/>
        </p:nvSpPr>
        <p:spPr>
          <a:xfrm>
            <a:off x="1062256" y="1448501"/>
            <a:ext cx="20028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s-Latn-BA" sz="2400" b="1" dirty="0">
                <a:solidFill>
                  <a:schemeClr val="accent4"/>
                </a:solidFill>
              </a:rPr>
              <a:t>a)</a:t>
            </a:r>
            <a:r>
              <a:rPr lang="sr-Cyrl-RS" sz="2400" b="1" dirty="0">
                <a:solidFill>
                  <a:schemeClr val="accent4"/>
                </a:solidFill>
              </a:rPr>
              <a:t> 4 и 6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A3C90B0-DE06-483B-A01C-72FB767B5601}"/>
              </a:ext>
            </a:extLst>
          </p:cNvPr>
          <p:cNvSpPr txBox="1"/>
          <p:nvPr/>
        </p:nvSpPr>
        <p:spPr>
          <a:xfrm>
            <a:off x="7393501" y="1264525"/>
            <a:ext cx="20028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s-Latn-BA" sz="2400" b="1" dirty="0">
                <a:solidFill>
                  <a:schemeClr val="accent4"/>
                </a:solidFill>
              </a:rPr>
              <a:t>b)</a:t>
            </a:r>
            <a:r>
              <a:rPr lang="sr-Cyrl-RS" sz="2400" b="1" dirty="0">
                <a:solidFill>
                  <a:schemeClr val="accent4"/>
                </a:solidFill>
              </a:rPr>
              <a:t> </a:t>
            </a:r>
            <a:r>
              <a:rPr lang="bs-Latn-BA" sz="2400" b="1" dirty="0">
                <a:solidFill>
                  <a:schemeClr val="accent4"/>
                </a:solidFill>
              </a:rPr>
              <a:t>12</a:t>
            </a:r>
            <a:r>
              <a:rPr lang="sr-Cyrl-RS" sz="2400" b="1" dirty="0">
                <a:solidFill>
                  <a:schemeClr val="accent4"/>
                </a:solidFill>
              </a:rPr>
              <a:t> и </a:t>
            </a:r>
            <a:r>
              <a:rPr lang="bs-Latn-BA" sz="2400" b="1" dirty="0">
                <a:solidFill>
                  <a:schemeClr val="accent4"/>
                </a:solidFill>
              </a:rPr>
              <a:t>18</a:t>
            </a:r>
            <a:endParaRPr lang="en-US" sz="2400" b="1" dirty="0">
              <a:solidFill>
                <a:schemeClr val="accent4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5B57294-0A92-43DC-9053-A15BAD22AF8D}"/>
                  </a:ext>
                </a:extLst>
              </p:cNvPr>
              <p:cNvSpPr txBox="1"/>
              <p:nvPr/>
            </p:nvSpPr>
            <p:spPr>
              <a:xfrm>
                <a:off x="9093640" y="2067773"/>
                <a:ext cx="301167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bg1"/>
                    </a:solidFill>
                  </a:rPr>
                  <a:t>D</a:t>
                </a:r>
                <a:r>
                  <a:rPr lang="bs-Latn-BA" b="1" dirty="0">
                    <a:solidFill>
                      <a:schemeClr val="bg1"/>
                    </a:solidFill>
                  </a:rPr>
                  <a:t>15</a:t>
                </a:r>
                <a:r>
                  <a:rPr lang="bs-Latn-BA" sz="2400" b="1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5B57294-0A92-43DC-9053-A15BAD22A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640" y="2067773"/>
                <a:ext cx="3011673" cy="461665"/>
              </a:xfrm>
              <a:prstGeom prst="rect">
                <a:avLst/>
              </a:prstGeom>
              <a:blipFill>
                <a:blip r:embed="rId5"/>
                <a:stretch>
                  <a:fillRect l="-405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499332-3B95-44B0-9F62-E13E7778A316}"/>
                  </a:ext>
                </a:extLst>
              </p:cNvPr>
              <p:cNvSpPr txBox="1"/>
              <p:nvPr/>
            </p:nvSpPr>
            <p:spPr>
              <a:xfrm>
                <a:off x="6006693" y="2083916"/>
                <a:ext cx="34980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bg1"/>
                    </a:solidFill>
                  </a:rPr>
                  <a:t>D</a:t>
                </a:r>
                <a:r>
                  <a:rPr lang="bs-Latn-BA" b="1" dirty="0">
                    <a:solidFill>
                      <a:schemeClr val="bg1"/>
                    </a:solidFill>
                  </a:rPr>
                  <a:t>12</a:t>
                </a:r>
                <a:r>
                  <a:rPr lang="bs-Latn-BA" sz="2400" b="1" dirty="0">
                    <a:solidFill>
                      <a:schemeClr val="bg1"/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499332-3B95-44B0-9F62-E13E7778A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693" y="2083916"/>
                <a:ext cx="3498034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8EB882-3104-4504-8E3D-B123E6C4EC84}"/>
                  </a:ext>
                </a:extLst>
              </p:cNvPr>
              <p:cNvSpPr txBox="1"/>
              <p:nvPr/>
            </p:nvSpPr>
            <p:spPr>
              <a:xfrm>
                <a:off x="7022251" y="2967335"/>
                <a:ext cx="36246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D</a:t>
                </a:r>
                <a:r>
                  <a:rPr lang="sr-Cyrl-RS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bs-Latn-BA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12,18</a:t>
                </a:r>
                <a:r>
                  <a:rPr lang="sr-Cyrl-RS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)</a:t>
                </a:r>
                <a:r>
                  <a:rPr lang="bs-Latn-BA" sz="2400" b="1" dirty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bs-Latn-BA" sz="2400" b="1" i="1" smtClean="0">
                            <a:solidFill>
                              <a:schemeClr val="accent4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d>
                  </m:oMath>
                </a14:m>
                <a:endParaRPr lang="en-US" sz="2400" b="1" dirty="0">
                  <a:solidFill>
                    <a:schemeClr val="accent4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18EB882-3104-4504-8E3D-B123E6C4E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251" y="2967335"/>
                <a:ext cx="3624653" cy="461665"/>
              </a:xfrm>
              <a:prstGeom prst="rect">
                <a:avLst/>
              </a:prstGeom>
              <a:blipFill>
                <a:blip r:embed="rId7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ight Brace 14">
            <a:extLst>
              <a:ext uri="{FF2B5EF4-FFF2-40B4-BE49-F238E27FC236}">
                <a16:creationId xmlns:a16="http://schemas.microsoft.com/office/drawing/2014/main" id="{85A7B888-0C44-4616-8192-00A7E485BCDE}"/>
              </a:ext>
            </a:extLst>
          </p:cNvPr>
          <p:cNvSpPr/>
          <p:nvPr/>
        </p:nvSpPr>
        <p:spPr>
          <a:xfrm rot="5400000">
            <a:off x="2414311" y="1487399"/>
            <a:ext cx="303965" cy="2420329"/>
          </a:xfrm>
          <a:prstGeom prst="rightBrace">
            <a:avLst>
              <a:gd name="adj1" fmla="val 8333"/>
              <a:gd name="adj2" fmla="val 50342"/>
            </a:avLst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38CA75A2-234A-42E6-B5AD-E24A3FA7DC39}"/>
              </a:ext>
            </a:extLst>
          </p:cNvPr>
          <p:cNvSpPr/>
          <p:nvPr/>
        </p:nvSpPr>
        <p:spPr>
          <a:xfrm rot="5400000">
            <a:off x="8941659" y="1203195"/>
            <a:ext cx="303962" cy="3106527"/>
          </a:xfrm>
          <a:prstGeom prst="rightBrace">
            <a:avLst>
              <a:gd name="adj1" fmla="val 8333"/>
              <a:gd name="adj2" fmla="val 48650"/>
            </a:avLst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3E5556-3FA0-4079-BAE6-93178AA46C91}"/>
              </a:ext>
            </a:extLst>
          </p:cNvPr>
          <p:cNvSpPr txBox="1"/>
          <p:nvPr/>
        </p:nvSpPr>
        <p:spPr>
          <a:xfrm>
            <a:off x="-475350" y="3719465"/>
            <a:ext cx="10097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sr-Cyrl-RS" sz="2400" b="1" dirty="0">
                <a:solidFill>
                  <a:schemeClr val="bg1"/>
                </a:solidFill>
              </a:rPr>
              <a:t>За бројеве 12 и 18 који од заједничких дјелилаца је највећи?</a:t>
            </a:r>
            <a:endParaRPr lang="bs-Latn-BA" sz="24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BF4852-6049-4008-9CC6-9861553F12E1}"/>
              </a:ext>
            </a:extLst>
          </p:cNvPr>
          <p:cNvSpPr txBox="1"/>
          <p:nvPr/>
        </p:nvSpPr>
        <p:spPr>
          <a:xfrm>
            <a:off x="868260" y="4411745"/>
            <a:ext cx="1597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6 12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9087553-D2B2-4ED7-B788-F146AA72FC4B}"/>
              </a:ext>
            </a:extLst>
          </p:cNvPr>
          <p:cNvCxnSpPr/>
          <p:nvPr/>
        </p:nvCxnSpPr>
        <p:spPr>
          <a:xfrm>
            <a:off x="1563416" y="4411744"/>
            <a:ext cx="0" cy="46166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7136315-C2D9-4DBE-BB99-1968011DA12E}"/>
              </a:ext>
            </a:extLst>
          </p:cNvPr>
          <p:cNvSpPr txBox="1"/>
          <p:nvPr/>
        </p:nvSpPr>
        <p:spPr>
          <a:xfrm>
            <a:off x="865448" y="5038930"/>
            <a:ext cx="1597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6 18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9FE3DB1-A227-4E52-AA37-2D5A32B30F9B}"/>
              </a:ext>
            </a:extLst>
          </p:cNvPr>
          <p:cNvCxnSpPr/>
          <p:nvPr/>
        </p:nvCxnSpPr>
        <p:spPr>
          <a:xfrm>
            <a:off x="1589651" y="5055361"/>
            <a:ext cx="0" cy="46166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Brace 23">
            <a:extLst>
              <a:ext uri="{FF2B5EF4-FFF2-40B4-BE49-F238E27FC236}">
                <a16:creationId xmlns:a16="http://schemas.microsoft.com/office/drawing/2014/main" id="{136D7806-5926-4428-ACA7-8E3A3B484365}"/>
              </a:ext>
            </a:extLst>
          </p:cNvPr>
          <p:cNvSpPr/>
          <p:nvPr/>
        </p:nvSpPr>
        <p:spPr>
          <a:xfrm>
            <a:off x="2063692" y="4487356"/>
            <a:ext cx="343532" cy="993774"/>
          </a:xfrm>
          <a:prstGeom prst="rightBrace">
            <a:avLst>
              <a:gd name="adj1" fmla="val 8333"/>
              <a:gd name="adj2" fmla="val 50342"/>
            </a:avLst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09AEE5-ECDE-442F-AABA-A833592702B4}"/>
              </a:ext>
            </a:extLst>
          </p:cNvPr>
          <p:cNvSpPr txBox="1"/>
          <p:nvPr/>
        </p:nvSpPr>
        <p:spPr>
          <a:xfrm>
            <a:off x="2407223" y="4728550"/>
            <a:ext cx="1993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400" b="1" dirty="0">
                <a:solidFill>
                  <a:schemeClr val="bg1"/>
                </a:solidFill>
              </a:rPr>
              <a:t>NZD</a:t>
            </a:r>
            <a:r>
              <a:rPr lang="sr-Cyrl-RS" sz="2400" b="1" dirty="0">
                <a:solidFill>
                  <a:schemeClr val="bg1"/>
                </a:solidFill>
              </a:rPr>
              <a:t>(</a:t>
            </a:r>
            <a:r>
              <a:rPr lang="sr-Cyrl-RS" b="1" dirty="0">
                <a:solidFill>
                  <a:schemeClr val="bg1"/>
                </a:solidFill>
              </a:rPr>
              <a:t>12,18) </a:t>
            </a:r>
            <a:r>
              <a:rPr lang="sr-Cyrl-RS" sz="2400" b="1" dirty="0">
                <a:solidFill>
                  <a:schemeClr val="bg1"/>
                </a:solidFill>
              </a:rPr>
              <a:t>=6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3F1DBE5-8650-4899-8879-DFEE877FEBA9}"/>
              </a:ext>
            </a:extLst>
          </p:cNvPr>
          <p:cNvSpPr/>
          <p:nvPr/>
        </p:nvSpPr>
        <p:spPr>
          <a:xfrm>
            <a:off x="9629952" y="2954568"/>
            <a:ext cx="273466" cy="54142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E099FF-8FE7-4835-A42B-3AB1AC3A6E47}"/>
              </a:ext>
            </a:extLst>
          </p:cNvPr>
          <p:cNvSpPr txBox="1"/>
          <p:nvPr/>
        </p:nvSpPr>
        <p:spPr>
          <a:xfrm>
            <a:off x="331124" y="5690369"/>
            <a:ext cx="11351137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</a:rPr>
              <a:t>Заједнички дјелилац два броја је број са којим су дјељива оба дата броја.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9158DD1-6B1D-4235-ABAC-B4894F78AFBE}"/>
              </a:ext>
            </a:extLst>
          </p:cNvPr>
          <p:cNvSpPr txBox="1"/>
          <p:nvPr/>
        </p:nvSpPr>
        <p:spPr>
          <a:xfrm>
            <a:off x="623844" y="6304000"/>
            <a:ext cx="9728168" cy="46166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bs-Latn-BA" sz="2400" b="1" dirty="0">
                <a:solidFill>
                  <a:schemeClr val="bg1"/>
                </a:solidFill>
              </a:rPr>
              <a:t>NZD</a:t>
            </a:r>
            <a:r>
              <a:rPr lang="ru-RU" sz="2400" b="1" dirty="0">
                <a:solidFill>
                  <a:schemeClr val="bg1"/>
                </a:solidFill>
              </a:rPr>
              <a:t> два броја је највећи број који истовремено д</a:t>
            </a:r>
            <a:r>
              <a:rPr lang="sr-Cyrl-RS" sz="2400" b="1" dirty="0">
                <a:solidFill>
                  <a:schemeClr val="bg1"/>
                </a:solidFill>
              </a:rPr>
              <a:t>иј</a:t>
            </a:r>
            <a:r>
              <a:rPr lang="ru-RU" sz="2400" b="1" dirty="0">
                <a:solidFill>
                  <a:schemeClr val="bg1"/>
                </a:solidFill>
              </a:rPr>
              <a:t>ели оба без остатка.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4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9" grpId="0"/>
      <p:bldP spid="20" grpId="0"/>
      <p:bldP spid="22" grpId="0"/>
      <p:bldP spid="24" grpId="0" animBg="1"/>
      <p:bldP spid="25" grpId="0"/>
      <p:bldP spid="28" grpId="0" animBg="1"/>
      <p:bldP spid="29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F9169C-089F-45A5-9720-B0161CDF8434}"/>
              </a:ext>
            </a:extLst>
          </p:cNvPr>
          <p:cNvSpPr txBox="1"/>
          <p:nvPr/>
        </p:nvSpPr>
        <p:spPr>
          <a:xfrm>
            <a:off x="209031" y="1532686"/>
            <a:ext cx="84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r>
              <a:rPr lang="sr-Cyrl-RS" sz="3200" b="1" dirty="0">
                <a:solidFill>
                  <a:schemeClr val="bg1"/>
                </a:solidFill>
              </a:rPr>
              <a:t>95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62F5971-71A1-4AD8-A6EA-2FB89BB7F6A9}"/>
              </a:ext>
            </a:extLst>
          </p:cNvPr>
          <p:cNvCxnSpPr>
            <a:cxnSpLocks/>
          </p:cNvCxnSpPr>
          <p:nvPr/>
        </p:nvCxnSpPr>
        <p:spPr>
          <a:xfrm>
            <a:off x="1067413" y="1666187"/>
            <a:ext cx="0" cy="24447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B141A0-265D-4545-B24E-C0339FDCDEC4}"/>
              </a:ext>
            </a:extLst>
          </p:cNvPr>
          <p:cNvSpPr txBox="1"/>
          <p:nvPr/>
        </p:nvSpPr>
        <p:spPr>
          <a:xfrm>
            <a:off x="1082272" y="1532686"/>
            <a:ext cx="389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E508E0-17EC-46CD-B1AB-92F46A30BE9D}"/>
              </a:ext>
            </a:extLst>
          </p:cNvPr>
          <p:cNvSpPr txBox="1"/>
          <p:nvPr/>
        </p:nvSpPr>
        <p:spPr>
          <a:xfrm>
            <a:off x="209030" y="1996396"/>
            <a:ext cx="11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6</a:t>
            </a:r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EAE72F-C0CB-467C-9114-E1B1321CE344}"/>
              </a:ext>
            </a:extLst>
          </p:cNvPr>
          <p:cNvSpPr txBox="1"/>
          <p:nvPr/>
        </p:nvSpPr>
        <p:spPr>
          <a:xfrm>
            <a:off x="1008942" y="2000956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54F0A0-7A4C-442F-9663-79DBF201507D}"/>
              </a:ext>
            </a:extLst>
          </p:cNvPr>
          <p:cNvSpPr txBox="1"/>
          <p:nvPr/>
        </p:nvSpPr>
        <p:spPr>
          <a:xfrm>
            <a:off x="291850" y="2433678"/>
            <a:ext cx="9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BFB8FB-E3ED-4103-A961-68F605522D35}"/>
              </a:ext>
            </a:extLst>
          </p:cNvPr>
          <p:cNvSpPr txBox="1"/>
          <p:nvPr/>
        </p:nvSpPr>
        <p:spPr>
          <a:xfrm>
            <a:off x="925575" y="2452024"/>
            <a:ext cx="87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DD1E98-3DDF-4F1B-8611-CB2D726778EF}"/>
              </a:ext>
            </a:extLst>
          </p:cNvPr>
          <p:cNvSpPr txBox="1"/>
          <p:nvPr/>
        </p:nvSpPr>
        <p:spPr>
          <a:xfrm>
            <a:off x="559507" y="2937783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8D84E5-A909-4813-A430-A827AB541004}"/>
              </a:ext>
            </a:extLst>
          </p:cNvPr>
          <p:cNvSpPr txBox="1"/>
          <p:nvPr/>
        </p:nvSpPr>
        <p:spPr>
          <a:xfrm>
            <a:off x="-159840" y="4551634"/>
            <a:ext cx="2337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dirty="0">
                <a:solidFill>
                  <a:schemeClr val="bg1"/>
                </a:solidFill>
              </a:rPr>
              <a:t>1</a:t>
            </a:r>
            <a:r>
              <a:rPr lang="sr-Cyrl-RS" sz="2800" dirty="0">
                <a:solidFill>
                  <a:schemeClr val="bg1"/>
                </a:solidFill>
              </a:rPr>
              <a:t>95</a:t>
            </a:r>
            <a:r>
              <a:rPr lang="bs-Latn-BA" sz="2800" dirty="0">
                <a:solidFill>
                  <a:schemeClr val="bg1"/>
                </a:solidFill>
              </a:rPr>
              <a:t>= </a:t>
            </a:r>
            <a:r>
              <a:rPr lang="bs-Latn-BA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3·5·</a:t>
            </a:r>
            <a:r>
              <a:rPr lang="sr-Cyrl-RS" sz="2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13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37E3B9-CD7E-4DDF-B83D-38F41F6131C8}"/>
              </a:ext>
            </a:extLst>
          </p:cNvPr>
          <p:cNvSpPr txBox="1"/>
          <p:nvPr/>
        </p:nvSpPr>
        <p:spPr>
          <a:xfrm>
            <a:off x="3532443" y="838341"/>
            <a:ext cx="2119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rgbClr val="FFFF00"/>
                </a:solidFill>
              </a:rPr>
              <a:t>NZD</a:t>
            </a:r>
            <a:r>
              <a:rPr lang="bs-Latn-BA" sz="2000" b="1" dirty="0">
                <a:solidFill>
                  <a:srgbClr val="FFFF00"/>
                </a:solidFill>
              </a:rPr>
              <a:t>(1</a:t>
            </a:r>
            <a:r>
              <a:rPr lang="sr-Cyrl-RS" sz="2000" b="1" dirty="0">
                <a:solidFill>
                  <a:srgbClr val="FFFF00"/>
                </a:solidFill>
              </a:rPr>
              <a:t>95</a:t>
            </a:r>
            <a:r>
              <a:rPr lang="bs-Latn-BA" sz="2000" b="1" dirty="0">
                <a:solidFill>
                  <a:srgbClr val="FFFF00"/>
                </a:solidFill>
              </a:rPr>
              <a:t>,</a:t>
            </a:r>
            <a:r>
              <a:rPr lang="sr-Cyrl-RS" sz="2000" b="1" dirty="0">
                <a:solidFill>
                  <a:srgbClr val="FFFF00"/>
                </a:solidFill>
              </a:rPr>
              <a:t>150</a:t>
            </a:r>
            <a:r>
              <a:rPr lang="bs-Latn-BA" sz="2000" b="1" dirty="0">
                <a:solidFill>
                  <a:srgbClr val="FFFF00"/>
                </a:solidFill>
              </a:rPr>
              <a:t>)= 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8058FA0-B06E-4D15-B09E-CA7D3CEB1199}"/>
              </a:ext>
            </a:extLst>
          </p:cNvPr>
          <p:cNvSpPr txBox="1"/>
          <p:nvPr/>
        </p:nvSpPr>
        <p:spPr>
          <a:xfrm>
            <a:off x="2559336" y="1512225"/>
            <a:ext cx="843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150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BA5D30-EFBA-42EF-8668-8E4DF9AF00D9}"/>
              </a:ext>
            </a:extLst>
          </p:cNvPr>
          <p:cNvCxnSpPr>
            <a:cxnSpLocks/>
          </p:cNvCxnSpPr>
          <p:nvPr/>
        </p:nvCxnSpPr>
        <p:spPr>
          <a:xfrm>
            <a:off x="3417718" y="1645726"/>
            <a:ext cx="0" cy="24447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013BCB2-7FE5-477A-8929-5062A7A3DDEB}"/>
              </a:ext>
            </a:extLst>
          </p:cNvPr>
          <p:cNvSpPr txBox="1"/>
          <p:nvPr/>
        </p:nvSpPr>
        <p:spPr>
          <a:xfrm>
            <a:off x="3432453" y="1512225"/>
            <a:ext cx="389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4CF9FB-F830-4CA3-B182-1168F53B99EA}"/>
              </a:ext>
            </a:extLst>
          </p:cNvPr>
          <p:cNvSpPr txBox="1"/>
          <p:nvPr/>
        </p:nvSpPr>
        <p:spPr>
          <a:xfrm>
            <a:off x="2559335" y="1975935"/>
            <a:ext cx="11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75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00377AA-00ED-47FE-ADA6-1FC4A7ADEFC2}"/>
              </a:ext>
            </a:extLst>
          </p:cNvPr>
          <p:cNvSpPr txBox="1"/>
          <p:nvPr/>
        </p:nvSpPr>
        <p:spPr>
          <a:xfrm>
            <a:off x="3359247" y="1980495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0C9C37-1AC9-46F6-8219-E483EF5BA2DD}"/>
              </a:ext>
            </a:extLst>
          </p:cNvPr>
          <p:cNvSpPr txBox="1"/>
          <p:nvPr/>
        </p:nvSpPr>
        <p:spPr>
          <a:xfrm>
            <a:off x="2642155" y="2413217"/>
            <a:ext cx="9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25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EE77B3-0AE0-49D4-BE62-B8E78F004CD0}"/>
              </a:ext>
            </a:extLst>
          </p:cNvPr>
          <p:cNvSpPr txBox="1"/>
          <p:nvPr/>
        </p:nvSpPr>
        <p:spPr>
          <a:xfrm>
            <a:off x="3345262" y="2413216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FA2B58B-2243-499A-98D7-47AB76E808BC}"/>
              </a:ext>
            </a:extLst>
          </p:cNvPr>
          <p:cNvSpPr txBox="1"/>
          <p:nvPr/>
        </p:nvSpPr>
        <p:spPr>
          <a:xfrm>
            <a:off x="2909812" y="291732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7F8558A-EC07-477C-96A0-F8A84C28C710}"/>
              </a:ext>
            </a:extLst>
          </p:cNvPr>
          <p:cNvSpPr txBox="1"/>
          <p:nvPr/>
        </p:nvSpPr>
        <p:spPr>
          <a:xfrm>
            <a:off x="3331277" y="2890919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83E824-5BAB-4578-BB1D-8A1121377B32}"/>
              </a:ext>
            </a:extLst>
          </p:cNvPr>
          <p:cNvSpPr txBox="1"/>
          <p:nvPr/>
        </p:nvSpPr>
        <p:spPr>
          <a:xfrm>
            <a:off x="2909812" y="3393982"/>
            <a:ext cx="563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9EB95D5-C1E1-4D84-8663-5BE5ABE47D26}"/>
              </a:ext>
            </a:extLst>
          </p:cNvPr>
          <p:cNvSpPr txBox="1"/>
          <p:nvPr/>
        </p:nvSpPr>
        <p:spPr>
          <a:xfrm>
            <a:off x="2559335" y="4313075"/>
            <a:ext cx="2337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150= 2</a:t>
            </a:r>
            <a:r>
              <a:rPr lang="bs-Latn-BA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·3·5·5</a:t>
            </a:r>
            <a:endParaRPr lang="en-US" sz="2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2A2D35D-80C2-4264-B1A0-30B7E8701D3A}"/>
                  </a:ext>
                </a:extLst>
              </p:cNvPr>
              <p:cNvSpPr txBox="1"/>
              <p:nvPr/>
            </p:nvSpPr>
            <p:spPr>
              <a:xfrm>
                <a:off x="2710055" y="4809729"/>
                <a:ext cx="2337564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bs-Latn-BA" sz="2800" b="1" dirty="0">
                    <a:solidFill>
                      <a:schemeClr val="bg1"/>
                    </a:solidFill>
                  </a:rPr>
                  <a:t>150= 2</a:t>
                </a:r>
                <a:r>
                  <a:rPr lang="bs-Latn-BA" sz="2800" b="1" dirty="0">
                    <a:solidFill>
                      <a:schemeClr val="bg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·3·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bs-Latn-BA" sz="2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2A2D35D-80C2-4264-B1A0-30B7E8701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055" y="4809729"/>
                <a:ext cx="2337564" cy="532966"/>
              </a:xfrm>
              <a:prstGeom prst="rect">
                <a:avLst/>
              </a:prstGeom>
              <a:blipFill>
                <a:blip r:embed="rId2"/>
                <a:stretch>
                  <a:fillRect t="-12644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48051528-5DFD-4D63-A4BB-25B458131D01}"/>
              </a:ext>
            </a:extLst>
          </p:cNvPr>
          <p:cNvSpPr txBox="1"/>
          <p:nvPr/>
        </p:nvSpPr>
        <p:spPr>
          <a:xfrm>
            <a:off x="7295102" y="1944604"/>
            <a:ext cx="988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r>
              <a:rPr lang="sr-Cyrl-RS" sz="3200" b="1" dirty="0">
                <a:solidFill>
                  <a:schemeClr val="bg1"/>
                </a:solidFill>
              </a:rPr>
              <a:t>95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E299FF8-AEC9-4F57-9ED1-3F4FB236E4FF}"/>
              </a:ext>
            </a:extLst>
          </p:cNvPr>
          <p:cNvCxnSpPr>
            <a:cxnSpLocks/>
          </p:cNvCxnSpPr>
          <p:nvPr/>
        </p:nvCxnSpPr>
        <p:spPr>
          <a:xfrm>
            <a:off x="8138627" y="2106846"/>
            <a:ext cx="0" cy="1644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23C5656-6625-4F83-8879-C5CB1C050325}"/>
              </a:ext>
            </a:extLst>
          </p:cNvPr>
          <p:cNvSpPr txBox="1"/>
          <p:nvPr/>
        </p:nvSpPr>
        <p:spPr>
          <a:xfrm>
            <a:off x="6744196" y="2407416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5</a:t>
            </a:r>
            <a:r>
              <a:rPr lang="bs-Latn-BA" sz="3200" b="1" dirty="0">
                <a:solidFill>
                  <a:schemeClr val="bg1"/>
                </a:solidFill>
              </a:rPr>
              <a:t>0,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836F51-46AB-4997-AF37-3EA19095F672}"/>
              </a:ext>
            </a:extLst>
          </p:cNvPr>
          <p:cNvSpPr txBox="1"/>
          <p:nvPr/>
        </p:nvSpPr>
        <p:spPr>
          <a:xfrm>
            <a:off x="6479665" y="1944604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</a:t>
            </a:r>
            <a:r>
              <a:rPr lang="sr-Cyrl-RS" sz="3200" b="1" dirty="0">
                <a:solidFill>
                  <a:schemeClr val="bg1"/>
                </a:solidFill>
              </a:rPr>
              <a:t>5</a:t>
            </a:r>
            <a:r>
              <a:rPr lang="bs-Latn-BA" sz="3200" b="1" dirty="0">
                <a:solidFill>
                  <a:schemeClr val="bg1"/>
                </a:solidFill>
              </a:rPr>
              <a:t>0,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B45026-1284-41B6-B6D1-2E0B2C2D8AA3}"/>
              </a:ext>
            </a:extLst>
          </p:cNvPr>
          <p:cNvSpPr txBox="1"/>
          <p:nvPr/>
        </p:nvSpPr>
        <p:spPr>
          <a:xfrm>
            <a:off x="8062817" y="1944604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7C75C6-A9A7-443E-BE97-7B7EEC738C7E}"/>
              </a:ext>
            </a:extLst>
          </p:cNvPr>
          <p:cNvSpPr txBox="1"/>
          <p:nvPr/>
        </p:nvSpPr>
        <p:spPr>
          <a:xfrm>
            <a:off x="7399349" y="2399233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65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B26AB3-4564-4451-9FAB-B34527E20CA8}"/>
              </a:ext>
            </a:extLst>
          </p:cNvPr>
          <p:cNvSpPr txBox="1"/>
          <p:nvPr/>
        </p:nvSpPr>
        <p:spPr>
          <a:xfrm>
            <a:off x="8097018" y="2436029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9DC619-6194-4ACE-AB73-64A7F388DF3B}"/>
              </a:ext>
            </a:extLst>
          </p:cNvPr>
          <p:cNvSpPr txBox="1"/>
          <p:nvPr/>
        </p:nvSpPr>
        <p:spPr>
          <a:xfrm>
            <a:off x="6744196" y="2972628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10,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FC04E9-1FF4-491C-8ED3-49150E69D57E}"/>
              </a:ext>
            </a:extLst>
          </p:cNvPr>
          <p:cNvSpPr txBox="1"/>
          <p:nvPr/>
        </p:nvSpPr>
        <p:spPr>
          <a:xfrm>
            <a:off x="7406316" y="2969597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13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5AFE6C4-961A-4DF8-BD0A-EC6CFBA9D62A}"/>
              </a:ext>
            </a:extLst>
          </p:cNvPr>
          <p:cNvCxnSpPr>
            <a:cxnSpLocks/>
          </p:cNvCxnSpPr>
          <p:nvPr/>
        </p:nvCxnSpPr>
        <p:spPr>
          <a:xfrm>
            <a:off x="6580090" y="3020804"/>
            <a:ext cx="2934559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9" name="Left Brace 38">
            <a:extLst>
              <a:ext uri="{FF2B5EF4-FFF2-40B4-BE49-F238E27FC236}">
                <a16:creationId xmlns:a16="http://schemas.microsoft.com/office/drawing/2014/main" id="{4CFFC295-7735-476B-90E0-31205CC9E821}"/>
              </a:ext>
            </a:extLst>
          </p:cNvPr>
          <p:cNvSpPr/>
          <p:nvPr/>
        </p:nvSpPr>
        <p:spPr>
          <a:xfrm rot="10800000">
            <a:off x="8546109" y="2026582"/>
            <a:ext cx="397543" cy="937557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3F06F87-5831-4B53-A2CA-41CA0D08DD30}"/>
              </a:ext>
            </a:extLst>
          </p:cNvPr>
          <p:cNvSpPr txBox="1"/>
          <p:nvPr/>
        </p:nvSpPr>
        <p:spPr>
          <a:xfrm>
            <a:off x="8801188" y="2233752"/>
            <a:ext cx="3145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NZD</a:t>
            </a:r>
            <a:r>
              <a:rPr lang="bs-Latn-BA" sz="2000" b="1" dirty="0">
                <a:solidFill>
                  <a:schemeClr val="bg1"/>
                </a:solidFill>
              </a:rPr>
              <a:t>(1</a:t>
            </a:r>
            <a:r>
              <a:rPr lang="sr-Cyrl-RS" sz="2000" b="1" dirty="0">
                <a:solidFill>
                  <a:schemeClr val="bg1"/>
                </a:solidFill>
              </a:rPr>
              <a:t>95</a:t>
            </a:r>
            <a:r>
              <a:rPr lang="bs-Latn-BA" sz="2000" b="1" dirty="0">
                <a:solidFill>
                  <a:schemeClr val="bg1"/>
                </a:solidFill>
              </a:rPr>
              <a:t>,</a:t>
            </a:r>
            <a:r>
              <a:rPr lang="sr-Cyrl-RS" sz="2000" b="1" dirty="0">
                <a:solidFill>
                  <a:schemeClr val="bg1"/>
                </a:solidFill>
              </a:rPr>
              <a:t>150</a:t>
            </a:r>
            <a:r>
              <a:rPr lang="bs-Latn-BA" sz="2000" b="1" dirty="0">
                <a:solidFill>
                  <a:schemeClr val="bg1"/>
                </a:solidFill>
              </a:rPr>
              <a:t>)=</a:t>
            </a:r>
            <a:r>
              <a:rPr lang="bs-Latn-BA" sz="2400" b="1" dirty="0">
                <a:solidFill>
                  <a:schemeClr val="bg1"/>
                </a:solidFill>
              </a:rPr>
              <a:t>3</a:t>
            </a:r>
            <a:r>
              <a:rPr lang="bs-Latn-BA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·5</a:t>
            </a:r>
            <a:r>
              <a:rPr lang="bs-Latn-BA" sz="20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bs-Latn-BA" sz="2800" b="1" dirty="0">
                <a:solidFill>
                  <a:schemeClr val="bg1"/>
                </a:solidFill>
              </a:rPr>
              <a:t>15</a:t>
            </a:r>
            <a:r>
              <a:rPr lang="bs-Latn-BA" sz="2000" b="1" dirty="0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9DE74A35-ED26-4AE2-B41A-E13C40103C71}"/>
              </a:ext>
            </a:extLst>
          </p:cNvPr>
          <p:cNvSpPr/>
          <p:nvPr/>
        </p:nvSpPr>
        <p:spPr>
          <a:xfrm>
            <a:off x="864639" y="4419071"/>
            <a:ext cx="630413" cy="78131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8C51283-8263-4361-9B6C-CDC1287C2064}"/>
              </a:ext>
            </a:extLst>
          </p:cNvPr>
          <p:cNvSpPr/>
          <p:nvPr/>
        </p:nvSpPr>
        <p:spPr>
          <a:xfrm>
            <a:off x="3878837" y="4139716"/>
            <a:ext cx="630413" cy="78131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F08D05A-1D01-4766-8A8A-391DD8C6090B}"/>
              </a:ext>
            </a:extLst>
          </p:cNvPr>
          <p:cNvSpPr txBox="1"/>
          <p:nvPr/>
        </p:nvSpPr>
        <p:spPr>
          <a:xfrm>
            <a:off x="5371023" y="812012"/>
            <a:ext cx="724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3200" b="1" dirty="0">
                <a:solidFill>
                  <a:schemeClr val="bg1"/>
                </a:solidFill>
              </a:rPr>
              <a:t>15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3BAE6EF-A286-4011-A07A-BFCDCBD260EA}"/>
              </a:ext>
            </a:extLst>
          </p:cNvPr>
          <p:cNvSpPr txBox="1"/>
          <p:nvPr/>
        </p:nvSpPr>
        <p:spPr>
          <a:xfrm>
            <a:off x="196560" y="5943705"/>
            <a:ext cx="1153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</a:rPr>
              <a:t>Највећи заједнички дјелилац </a:t>
            </a:r>
            <a:r>
              <a:rPr lang="bs-Latn-BA" sz="2400" b="1" dirty="0">
                <a:solidFill>
                  <a:schemeClr val="bg1"/>
                </a:solidFill>
              </a:rPr>
              <a:t>(NZD)</a:t>
            </a:r>
            <a:r>
              <a:rPr lang="sr-Cyrl-RS" sz="2400" b="1" dirty="0">
                <a:solidFill>
                  <a:schemeClr val="bg1"/>
                </a:solidFill>
              </a:rPr>
              <a:t> за дате бројеве тражимо све док они и количници дијељења имају заједничке, просте дјелиоце.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9DF080F-3CF2-4C0D-985C-5477117066E7}"/>
              </a:ext>
            </a:extLst>
          </p:cNvPr>
          <p:cNvSpPr txBox="1"/>
          <p:nvPr/>
        </p:nvSpPr>
        <p:spPr>
          <a:xfrm>
            <a:off x="868259" y="101409"/>
            <a:ext cx="9612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ЗАЈЕДНИЧКИ ДЈЕЛИЛАЦ И НАЈВЕЋИ ЗАЈЕДНИЧКИ ДЈЕЛИЛАЦ</a:t>
            </a:r>
            <a:r>
              <a:rPr lang="bs-Latn-BA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  (NZD)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9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9" grpId="0" animBg="1"/>
      <p:bldP spid="40" grpId="0"/>
      <p:bldP spid="41" grpId="0" animBg="1"/>
      <p:bldP spid="42" grpId="0" animBg="1"/>
      <p:bldP spid="43" grpId="0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7D036164-725F-4FE4-BD62-1A0F1A937238}"/>
              </a:ext>
            </a:extLst>
          </p:cNvPr>
          <p:cNvSpPr txBox="1"/>
          <p:nvPr/>
        </p:nvSpPr>
        <p:spPr>
          <a:xfrm>
            <a:off x="8569606" y="1571777"/>
            <a:ext cx="3478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bg1"/>
                </a:solidFill>
              </a:rPr>
              <a:t>узајамно прости бројеви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37E3B9-CD7E-4DDF-B83D-38F41F6131C8}"/>
              </a:ext>
            </a:extLst>
          </p:cNvPr>
          <p:cNvSpPr txBox="1"/>
          <p:nvPr/>
        </p:nvSpPr>
        <p:spPr>
          <a:xfrm>
            <a:off x="433943" y="566085"/>
            <a:ext cx="242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</a:rPr>
              <a:t>а)</a:t>
            </a:r>
            <a:r>
              <a:rPr lang="bs-Latn-BA" sz="2800" b="1" dirty="0">
                <a:solidFill>
                  <a:schemeClr val="accent4"/>
                </a:solidFill>
              </a:rPr>
              <a:t>NZD</a:t>
            </a:r>
            <a:r>
              <a:rPr lang="bs-Latn-BA" sz="2000" b="1" dirty="0">
                <a:solidFill>
                  <a:schemeClr val="accent4"/>
                </a:solidFill>
              </a:rPr>
              <a:t>(</a:t>
            </a:r>
            <a:r>
              <a:rPr lang="sr-Cyrl-RS" sz="2000" b="1" dirty="0">
                <a:solidFill>
                  <a:schemeClr val="accent4"/>
                </a:solidFill>
              </a:rPr>
              <a:t>28</a:t>
            </a:r>
            <a:r>
              <a:rPr lang="bs-Latn-BA" sz="2000" b="1" dirty="0">
                <a:solidFill>
                  <a:schemeClr val="accent4"/>
                </a:solidFill>
              </a:rPr>
              <a:t>,</a:t>
            </a:r>
            <a:r>
              <a:rPr lang="sr-Cyrl-RS" sz="2000" b="1" dirty="0">
                <a:solidFill>
                  <a:schemeClr val="accent4"/>
                </a:solidFill>
              </a:rPr>
              <a:t>42,70</a:t>
            </a:r>
            <a:r>
              <a:rPr lang="bs-Latn-BA" sz="2000" b="1" dirty="0">
                <a:solidFill>
                  <a:schemeClr val="accent4"/>
                </a:solidFill>
              </a:rPr>
              <a:t>)= 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051528-5DFD-4D63-A4BB-25B458131D01}"/>
              </a:ext>
            </a:extLst>
          </p:cNvPr>
          <p:cNvSpPr txBox="1"/>
          <p:nvPr/>
        </p:nvSpPr>
        <p:spPr>
          <a:xfrm>
            <a:off x="855164" y="1549218"/>
            <a:ext cx="71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>
                <a:solidFill>
                  <a:schemeClr val="bg1"/>
                </a:solidFill>
              </a:rPr>
              <a:t>42,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E299FF8-AEC9-4F57-9ED1-3F4FB236E4FF}"/>
              </a:ext>
            </a:extLst>
          </p:cNvPr>
          <p:cNvCxnSpPr>
            <a:cxnSpLocks/>
          </p:cNvCxnSpPr>
          <p:nvPr/>
        </p:nvCxnSpPr>
        <p:spPr>
          <a:xfrm>
            <a:off x="2058018" y="1728728"/>
            <a:ext cx="0" cy="164475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823C5656-6625-4F83-8879-C5CB1C050325}"/>
              </a:ext>
            </a:extLst>
          </p:cNvPr>
          <p:cNvSpPr txBox="1"/>
          <p:nvPr/>
        </p:nvSpPr>
        <p:spPr>
          <a:xfrm>
            <a:off x="834303" y="2039512"/>
            <a:ext cx="707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21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836F51-46AB-4997-AF37-3EA19095F672}"/>
              </a:ext>
            </a:extLst>
          </p:cNvPr>
          <p:cNvSpPr txBox="1"/>
          <p:nvPr/>
        </p:nvSpPr>
        <p:spPr>
          <a:xfrm>
            <a:off x="41723" y="1549218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dirty="0">
                <a:solidFill>
                  <a:schemeClr val="bg1"/>
                </a:solidFill>
              </a:rPr>
              <a:t>28</a:t>
            </a:r>
            <a:r>
              <a:rPr lang="bs-Latn-BA" sz="3200" dirty="0">
                <a:solidFill>
                  <a:schemeClr val="bg1"/>
                </a:solidFill>
              </a:rPr>
              <a:t>,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B45026-1284-41B6-B6D1-2E0B2C2D8AA3}"/>
              </a:ext>
            </a:extLst>
          </p:cNvPr>
          <p:cNvSpPr txBox="1"/>
          <p:nvPr/>
        </p:nvSpPr>
        <p:spPr>
          <a:xfrm>
            <a:off x="1982208" y="1566486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7C75C6-A9A7-443E-BE97-7B7EEC738C7E}"/>
              </a:ext>
            </a:extLst>
          </p:cNvPr>
          <p:cNvSpPr txBox="1"/>
          <p:nvPr/>
        </p:nvSpPr>
        <p:spPr>
          <a:xfrm>
            <a:off x="1318740" y="2021115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r>
              <a:rPr lang="bs-Latn-BA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B26AB3-4564-4451-9FAB-B34527E20CA8}"/>
              </a:ext>
            </a:extLst>
          </p:cNvPr>
          <p:cNvSpPr txBox="1"/>
          <p:nvPr/>
        </p:nvSpPr>
        <p:spPr>
          <a:xfrm>
            <a:off x="2016409" y="2057911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7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5AFE6C4-961A-4DF8-BD0A-EC6CFBA9D62A}"/>
              </a:ext>
            </a:extLst>
          </p:cNvPr>
          <p:cNvCxnSpPr>
            <a:cxnSpLocks/>
          </p:cNvCxnSpPr>
          <p:nvPr/>
        </p:nvCxnSpPr>
        <p:spPr>
          <a:xfrm>
            <a:off x="90107" y="2645517"/>
            <a:ext cx="2934559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9" name="Left Brace 38">
            <a:extLst>
              <a:ext uri="{FF2B5EF4-FFF2-40B4-BE49-F238E27FC236}">
                <a16:creationId xmlns:a16="http://schemas.microsoft.com/office/drawing/2014/main" id="{4CFFC295-7735-476B-90E0-31205CC9E821}"/>
              </a:ext>
            </a:extLst>
          </p:cNvPr>
          <p:cNvSpPr/>
          <p:nvPr/>
        </p:nvSpPr>
        <p:spPr>
          <a:xfrm rot="10800000">
            <a:off x="2465500" y="1648464"/>
            <a:ext cx="397543" cy="937557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64C85D9-57D4-45CC-A835-986F963E8A7E}"/>
              </a:ext>
            </a:extLst>
          </p:cNvPr>
          <p:cNvSpPr txBox="1"/>
          <p:nvPr/>
        </p:nvSpPr>
        <p:spPr>
          <a:xfrm>
            <a:off x="1436792" y="1572215"/>
            <a:ext cx="717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200" b="1" dirty="0">
                <a:solidFill>
                  <a:schemeClr val="bg1"/>
                </a:solidFill>
              </a:rPr>
              <a:t>70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1DFE861-37C4-4916-8604-76578DE6562E}"/>
              </a:ext>
            </a:extLst>
          </p:cNvPr>
          <p:cNvSpPr txBox="1"/>
          <p:nvPr/>
        </p:nvSpPr>
        <p:spPr>
          <a:xfrm>
            <a:off x="143980" y="2021114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14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32C3C7C-0890-40F2-825C-843A45DED125}"/>
              </a:ext>
            </a:extLst>
          </p:cNvPr>
          <p:cNvSpPr txBox="1"/>
          <p:nvPr/>
        </p:nvSpPr>
        <p:spPr>
          <a:xfrm>
            <a:off x="849512" y="2518544"/>
            <a:ext cx="707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5E0B16F-68A5-428C-8AD2-606DD85F3440}"/>
              </a:ext>
            </a:extLst>
          </p:cNvPr>
          <p:cNvSpPr txBox="1"/>
          <p:nvPr/>
        </p:nvSpPr>
        <p:spPr>
          <a:xfrm>
            <a:off x="1333949" y="2500147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9BC0E77-2CF5-4F5A-8385-CB31C76B1740}"/>
              </a:ext>
            </a:extLst>
          </p:cNvPr>
          <p:cNvSpPr txBox="1"/>
          <p:nvPr/>
        </p:nvSpPr>
        <p:spPr>
          <a:xfrm>
            <a:off x="159189" y="2500146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281C55B-A7DE-469A-BD10-05642068D02D}"/>
              </a:ext>
            </a:extLst>
          </p:cNvPr>
          <p:cNvSpPr txBox="1"/>
          <p:nvPr/>
        </p:nvSpPr>
        <p:spPr>
          <a:xfrm>
            <a:off x="2913943" y="1790281"/>
            <a:ext cx="2174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accent4"/>
                </a:solidFill>
              </a:rPr>
              <a:t>NZD</a:t>
            </a:r>
            <a:r>
              <a:rPr lang="bs-Latn-BA" sz="2000" b="1" dirty="0">
                <a:solidFill>
                  <a:schemeClr val="accent4"/>
                </a:solidFill>
              </a:rPr>
              <a:t>(</a:t>
            </a:r>
            <a:r>
              <a:rPr lang="sr-Cyrl-RS" sz="2000" b="1" dirty="0">
                <a:solidFill>
                  <a:schemeClr val="accent4"/>
                </a:solidFill>
              </a:rPr>
              <a:t>28</a:t>
            </a:r>
            <a:r>
              <a:rPr lang="bs-Latn-BA" sz="2000" b="1" dirty="0">
                <a:solidFill>
                  <a:schemeClr val="accent4"/>
                </a:solidFill>
              </a:rPr>
              <a:t>,</a:t>
            </a:r>
            <a:r>
              <a:rPr lang="sr-Cyrl-RS" sz="2000" b="1" dirty="0">
                <a:solidFill>
                  <a:schemeClr val="accent4"/>
                </a:solidFill>
              </a:rPr>
              <a:t>42,70</a:t>
            </a:r>
            <a:r>
              <a:rPr lang="bs-Latn-BA" sz="2800" b="1" dirty="0">
                <a:solidFill>
                  <a:schemeClr val="accent4"/>
                </a:solidFill>
              </a:rPr>
              <a:t>)=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ECEA57-6DD6-46CE-A38B-EE3185B1B2A4}"/>
              </a:ext>
            </a:extLst>
          </p:cNvPr>
          <p:cNvSpPr txBox="1"/>
          <p:nvPr/>
        </p:nvSpPr>
        <p:spPr>
          <a:xfrm>
            <a:off x="4929695" y="1831246"/>
            <a:ext cx="1404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2400" b="1" dirty="0">
                <a:solidFill>
                  <a:schemeClr val="bg1"/>
                </a:solidFill>
              </a:rPr>
              <a:t>2</a:t>
            </a:r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·7=14</a:t>
            </a:r>
            <a:r>
              <a:rPr lang="bs-Latn-BA" sz="2400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79AB985-9E2D-4626-8938-F0A74A32CB82}"/>
              </a:ext>
            </a:extLst>
          </p:cNvPr>
          <p:cNvSpPr txBox="1"/>
          <p:nvPr/>
        </p:nvSpPr>
        <p:spPr>
          <a:xfrm>
            <a:off x="2593571" y="625708"/>
            <a:ext cx="597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14</a:t>
            </a:r>
            <a:r>
              <a:rPr lang="bs-Latn-BA" sz="2400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A1EA173-F04F-4A4F-996A-18C459DDE419}"/>
              </a:ext>
            </a:extLst>
          </p:cNvPr>
          <p:cNvSpPr txBox="1"/>
          <p:nvPr/>
        </p:nvSpPr>
        <p:spPr>
          <a:xfrm>
            <a:off x="7494298" y="555793"/>
            <a:ext cx="17095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b="1" dirty="0">
                <a:solidFill>
                  <a:schemeClr val="bg1"/>
                </a:solidFill>
              </a:rPr>
              <a:t>б)</a:t>
            </a:r>
            <a:r>
              <a:rPr lang="bs-Latn-BA" sz="2800" b="1" dirty="0">
                <a:solidFill>
                  <a:schemeClr val="accent4"/>
                </a:solidFill>
              </a:rPr>
              <a:t>NZD</a:t>
            </a:r>
            <a:r>
              <a:rPr lang="bs-Latn-BA" sz="2000" b="1" dirty="0">
                <a:solidFill>
                  <a:schemeClr val="accent4"/>
                </a:solidFill>
              </a:rPr>
              <a:t>(</a:t>
            </a:r>
            <a:r>
              <a:rPr lang="sr-Cyrl-RS" sz="2000" b="1" dirty="0">
                <a:solidFill>
                  <a:schemeClr val="accent4"/>
                </a:solidFill>
              </a:rPr>
              <a:t>8,9</a:t>
            </a:r>
            <a:r>
              <a:rPr lang="bs-Latn-BA" sz="2000" b="1" dirty="0">
                <a:solidFill>
                  <a:schemeClr val="accent4"/>
                </a:solidFill>
              </a:rPr>
              <a:t>)= </a:t>
            </a:r>
            <a:endParaRPr lang="en-US" sz="2800" b="1" dirty="0">
              <a:solidFill>
                <a:schemeClr val="accent4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B4FC3E3-743C-44A6-97AB-CA1DF6119ABC}"/>
              </a:ext>
            </a:extLst>
          </p:cNvPr>
          <p:cNvSpPr txBox="1"/>
          <p:nvPr/>
        </p:nvSpPr>
        <p:spPr>
          <a:xfrm>
            <a:off x="7660616" y="1506265"/>
            <a:ext cx="36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9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5C467B3-DF63-478C-B860-DA0037A70ABC}"/>
              </a:ext>
            </a:extLst>
          </p:cNvPr>
          <p:cNvCxnSpPr>
            <a:cxnSpLocks/>
          </p:cNvCxnSpPr>
          <p:nvPr/>
        </p:nvCxnSpPr>
        <p:spPr>
          <a:xfrm>
            <a:off x="8026427" y="1657305"/>
            <a:ext cx="0" cy="62157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4CFBDAF-9869-41F2-B415-62BED5666101}"/>
              </a:ext>
            </a:extLst>
          </p:cNvPr>
          <p:cNvSpPr txBox="1"/>
          <p:nvPr/>
        </p:nvSpPr>
        <p:spPr>
          <a:xfrm>
            <a:off x="7209105" y="1506265"/>
            <a:ext cx="553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8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DFBB76-FFDE-4A51-A224-DE5D91DD854D}"/>
              </a:ext>
            </a:extLst>
          </p:cNvPr>
          <p:cNvSpPr txBox="1"/>
          <p:nvPr/>
        </p:nvSpPr>
        <p:spPr>
          <a:xfrm>
            <a:off x="8504645" y="2097815"/>
            <a:ext cx="4021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bg1"/>
                </a:solidFill>
              </a:rPr>
              <a:t>немају заједничких дјелилаца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67" name="Cloud 66">
            <a:extLst>
              <a:ext uri="{FF2B5EF4-FFF2-40B4-BE49-F238E27FC236}">
                <a16:creationId xmlns:a16="http://schemas.microsoft.com/office/drawing/2014/main" id="{CA0DE3A5-5D26-4428-97D1-B9DEB14727B7}"/>
              </a:ext>
            </a:extLst>
          </p:cNvPr>
          <p:cNvSpPr/>
          <p:nvPr/>
        </p:nvSpPr>
        <p:spPr>
          <a:xfrm>
            <a:off x="1542178" y="4236272"/>
            <a:ext cx="9789536" cy="2437787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31684D6-8041-40B0-8CD3-39477A593744}"/>
              </a:ext>
            </a:extLst>
          </p:cNvPr>
          <p:cNvSpPr txBox="1"/>
          <p:nvPr/>
        </p:nvSpPr>
        <p:spPr>
          <a:xfrm>
            <a:off x="3303778" y="4598417"/>
            <a:ext cx="6061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ysClr val="windowText" lastClr="000000"/>
                </a:solidFill>
              </a:rPr>
              <a:t>Број 8 и број 9 нису прости бројеви!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87F050B-D4D0-4771-97A8-25B6A1796DA7}"/>
              </a:ext>
            </a:extLst>
          </p:cNvPr>
          <p:cNvSpPr txBox="1"/>
          <p:nvPr/>
        </p:nvSpPr>
        <p:spPr>
          <a:xfrm>
            <a:off x="1982208" y="5053198"/>
            <a:ext cx="9764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ysClr val="windowText" lastClr="000000"/>
                </a:solidFill>
              </a:rPr>
              <a:t>И један и други имају више од два дјелиоца и зато су сложени бројеви.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47166CA-D78D-42D3-A175-EB507F2447F2}"/>
              </a:ext>
            </a:extLst>
          </p:cNvPr>
          <p:cNvSpPr txBox="1"/>
          <p:nvPr/>
        </p:nvSpPr>
        <p:spPr>
          <a:xfrm>
            <a:off x="9065306" y="478685"/>
            <a:ext cx="39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BCAE95D-A795-4FBB-B11D-3B184A7E9E7A}"/>
              </a:ext>
            </a:extLst>
          </p:cNvPr>
          <p:cNvSpPr txBox="1"/>
          <p:nvPr/>
        </p:nvSpPr>
        <p:spPr>
          <a:xfrm>
            <a:off x="7570839" y="1513040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FFC000"/>
                </a:solidFill>
              </a:rPr>
              <a:t>1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42989C3-A4B2-407A-9D43-E990238F0AE5}"/>
              </a:ext>
            </a:extLst>
          </p:cNvPr>
          <p:cNvSpPr txBox="1"/>
          <p:nvPr/>
        </p:nvSpPr>
        <p:spPr>
          <a:xfrm>
            <a:off x="1975721" y="5490351"/>
            <a:ext cx="86741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ysClr val="windowText" lastClr="000000"/>
                </a:solidFill>
              </a:rPr>
              <a:t>Бројеви 8 и 9 су узајамно прости бројеви зато што немају заједничких дјелилаца.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EA51B7B-02B9-4CA0-B6C1-2CEE737B621E}"/>
              </a:ext>
            </a:extLst>
          </p:cNvPr>
          <p:cNvSpPr txBox="1"/>
          <p:nvPr/>
        </p:nvSpPr>
        <p:spPr>
          <a:xfrm>
            <a:off x="6689824" y="2721101"/>
            <a:ext cx="181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8</a:t>
            </a:r>
            <a:r>
              <a:rPr lang="bs-Latn-BA" sz="2800" b="1" dirty="0">
                <a:solidFill>
                  <a:schemeClr val="bg1"/>
                </a:solidFill>
              </a:rPr>
              <a:t>= </a:t>
            </a:r>
            <a:r>
              <a:rPr lang="sr-Cyrl-RS" sz="2800" b="1" dirty="0">
                <a:solidFill>
                  <a:schemeClr val="bg1"/>
                </a:solidFill>
              </a:rPr>
              <a:t>2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·2·2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6352CE7-BCC8-4ACC-970C-54288CB3E467}"/>
              </a:ext>
            </a:extLst>
          </p:cNvPr>
          <p:cNvSpPr txBox="1"/>
          <p:nvPr/>
        </p:nvSpPr>
        <p:spPr>
          <a:xfrm>
            <a:off x="8611945" y="2736919"/>
            <a:ext cx="181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chemeClr val="bg1"/>
                </a:solidFill>
              </a:rPr>
              <a:t>9</a:t>
            </a:r>
            <a:r>
              <a:rPr lang="bs-Latn-BA" sz="2800" b="1" dirty="0">
                <a:solidFill>
                  <a:schemeClr val="bg1"/>
                </a:solidFill>
              </a:rPr>
              <a:t>= </a:t>
            </a:r>
            <a:r>
              <a:rPr lang="sr-Cyrl-RS" sz="2800" b="1" dirty="0">
                <a:solidFill>
                  <a:schemeClr val="bg1"/>
                </a:solidFill>
              </a:rPr>
              <a:t>3</a:t>
            </a:r>
            <a:r>
              <a:rPr lang="sr-Cyrl-RS" sz="28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5" name="Left Brace 74">
            <a:extLst>
              <a:ext uri="{FF2B5EF4-FFF2-40B4-BE49-F238E27FC236}">
                <a16:creationId xmlns:a16="http://schemas.microsoft.com/office/drawing/2014/main" id="{A17AA29E-DF90-4231-AB6D-A88C1A2494D8}"/>
              </a:ext>
            </a:extLst>
          </p:cNvPr>
          <p:cNvSpPr/>
          <p:nvPr/>
        </p:nvSpPr>
        <p:spPr>
          <a:xfrm rot="16200000">
            <a:off x="8574336" y="2407061"/>
            <a:ext cx="264918" cy="1964819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AA2BA82-A808-439B-B4DB-B7C3B6F406A1}"/>
              </a:ext>
            </a:extLst>
          </p:cNvPr>
          <p:cNvSpPr txBox="1"/>
          <p:nvPr/>
        </p:nvSpPr>
        <p:spPr>
          <a:xfrm>
            <a:off x="8091898" y="3454254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rgbClr val="FFC000"/>
                </a:solidFill>
              </a:rPr>
              <a:t>?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7E75587-7E05-4269-A7FD-F2C01A14F466}"/>
              </a:ext>
            </a:extLst>
          </p:cNvPr>
          <p:cNvSpPr txBox="1"/>
          <p:nvPr/>
        </p:nvSpPr>
        <p:spPr>
          <a:xfrm>
            <a:off x="868259" y="101409"/>
            <a:ext cx="9612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НАЈВЕЋИ ЗАЈЕДНИЧКИ ДЈЕЛИЛАЦ</a:t>
            </a:r>
            <a:r>
              <a:rPr lang="bs-Latn-BA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  (NZD)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34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7" grpId="0"/>
      <p:bldP spid="29" grpId="0"/>
      <p:bldP spid="30" grpId="0"/>
      <p:bldP spid="31" grpId="0"/>
      <p:bldP spid="32" grpId="0"/>
      <p:bldP spid="33" grpId="0"/>
      <p:bldP spid="39" grpId="0" animBg="1"/>
      <p:bldP spid="44" grpId="0"/>
      <p:bldP spid="45" grpId="0"/>
      <p:bldP spid="47" grpId="0"/>
      <p:bldP spid="48" grpId="0"/>
      <p:bldP spid="49" grpId="0"/>
      <p:bldP spid="50" grpId="0"/>
      <p:bldP spid="51" grpId="0"/>
      <p:bldP spid="53" grpId="0"/>
      <p:bldP spid="58" grpId="0"/>
      <p:bldP spid="66" grpId="0"/>
      <p:bldP spid="67" grpId="0" animBg="1"/>
      <p:bldP spid="68" grpId="0"/>
      <p:bldP spid="69" grpId="0"/>
      <p:bldP spid="71" grpId="0"/>
      <p:bldP spid="72" grpId="0"/>
      <p:bldP spid="73" grpId="0"/>
      <p:bldP spid="74" grpId="0"/>
      <p:bldP spid="75" grpId="0" animBg="1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5E7A51D-4926-4C9E-A8F6-52C8576729F1}"/>
              </a:ext>
            </a:extLst>
          </p:cNvPr>
          <p:cNvSpPr txBox="1"/>
          <p:nvPr/>
        </p:nvSpPr>
        <p:spPr>
          <a:xfrm>
            <a:off x="1871528" y="118501"/>
            <a:ext cx="6412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НАЈВЕЋИ ЗАЈЕДНИЧКИ ДЈЕЛИЛАЦ</a:t>
            </a:r>
            <a:r>
              <a:rPr lang="bs-Latn-BA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  (NZD)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DB805B-280A-4EA0-BF9C-3C414F4E2370}"/>
              </a:ext>
            </a:extLst>
          </p:cNvPr>
          <p:cNvSpPr txBox="1"/>
          <p:nvPr/>
        </p:nvSpPr>
        <p:spPr>
          <a:xfrm>
            <a:off x="138695" y="1041448"/>
            <a:ext cx="11716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>
                <a:solidFill>
                  <a:schemeClr val="bg1"/>
                </a:solidFill>
              </a:rPr>
              <a:t>У једном складишту, вреће од 96 </a:t>
            </a:r>
            <a:r>
              <a:rPr lang="bs-Latn-BA" sz="2400" b="1" dirty="0">
                <a:solidFill>
                  <a:schemeClr val="bg1"/>
                </a:solidFill>
              </a:rPr>
              <a:t>kg</a:t>
            </a:r>
            <a:r>
              <a:rPr lang="sr-Cyrl-RS" sz="2400" b="1" dirty="0">
                <a:solidFill>
                  <a:schemeClr val="bg1"/>
                </a:solidFill>
              </a:rPr>
              <a:t> брашна и 60 </a:t>
            </a:r>
            <a:r>
              <a:rPr lang="bs-Latn-BA" sz="2400" b="1" dirty="0">
                <a:solidFill>
                  <a:schemeClr val="bg1"/>
                </a:solidFill>
              </a:rPr>
              <a:t>kg</a:t>
            </a:r>
            <a:r>
              <a:rPr lang="sr-Cyrl-RS" sz="2400" b="1" dirty="0">
                <a:solidFill>
                  <a:schemeClr val="bg1"/>
                </a:solidFill>
              </a:rPr>
              <a:t> шећера треба подијелити у једнаке кесе.</a:t>
            </a:r>
            <a:r>
              <a:rPr lang="bs-Latn-BA" sz="2400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24BEAF-24C7-4C8F-80C1-85544EA7113C}"/>
              </a:ext>
            </a:extLst>
          </p:cNvPr>
          <p:cNvSpPr txBox="1"/>
          <p:nvPr/>
        </p:nvSpPr>
        <p:spPr>
          <a:xfrm>
            <a:off x="168595" y="1833346"/>
            <a:ext cx="62859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>
                <a:solidFill>
                  <a:schemeClr val="bg1"/>
                </a:solidFill>
              </a:rPr>
              <a:t>Колико килограма ће бити у једној кеси</a:t>
            </a:r>
            <a:r>
              <a:rPr lang="bs-Latn-BA" sz="2400" b="1" dirty="0">
                <a:solidFill>
                  <a:schemeClr val="bg1"/>
                </a:solidFill>
              </a:rPr>
              <a:t>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B80245-9B0B-4FFD-99FD-918A612C56D8}"/>
              </a:ext>
            </a:extLst>
          </p:cNvPr>
          <p:cNvSpPr txBox="1"/>
          <p:nvPr/>
        </p:nvSpPr>
        <p:spPr>
          <a:xfrm>
            <a:off x="5894949" y="1833345"/>
            <a:ext cx="554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>
                <a:solidFill>
                  <a:schemeClr val="bg1"/>
                </a:solidFill>
              </a:rPr>
              <a:t>Колико кеса ће бити потребно</a:t>
            </a:r>
            <a:r>
              <a:rPr lang="bs-Latn-BA" sz="2400" b="1" dirty="0">
                <a:solidFill>
                  <a:schemeClr val="bg1"/>
                </a:solidFill>
              </a:rPr>
              <a:t>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FE22C9-A818-4C1B-9C96-9E1C39358DE1}"/>
              </a:ext>
            </a:extLst>
          </p:cNvPr>
          <p:cNvSpPr txBox="1"/>
          <p:nvPr/>
        </p:nvSpPr>
        <p:spPr>
          <a:xfrm>
            <a:off x="1507328" y="2662737"/>
            <a:ext cx="988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60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B496D4-2121-47C6-B5D2-FE5AB3CBB968}"/>
              </a:ext>
            </a:extLst>
          </p:cNvPr>
          <p:cNvCxnSpPr>
            <a:cxnSpLocks/>
          </p:cNvCxnSpPr>
          <p:nvPr/>
        </p:nvCxnSpPr>
        <p:spPr>
          <a:xfrm flipH="1">
            <a:off x="2341629" y="2824979"/>
            <a:ext cx="24354" cy="18857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1F3FC6E-1469-4EFC-8109-E5B3181E900C}"/>
              </a:ext>
            </a:extLst>
          </p:cNvPr>
          <p:cNvSpPr txBox="1"/>
          <p:nvPr/>
        </p:nvSpPr>
        <p:spPr>
          <a:xfrm>
            <a:off x="971552" y="3125549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48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910B1CC-3DE8-4D9D-9301-0B7DA7AF888A}"/>
              </a:ext>
            </a:extLst>
          </p:cNvPr>
          <p:cNvSpPr txBox="1"/>
          <p:nvPr/>
        </p:nvSpPr>
        <p:spPr>
          <a:xfrm>
            <a:off x="691891" y="2662737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96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D71687-5499-429D-B7ED-951D5C230B6D}"/>
              </a:ext>
            </a:extLst>
          </p:cNvPr>
          <p:cNvSpPr txBox="1"/>
          <p:nvPr/>
        </p:nvSpPr>
        <p:spPr>
          <a:xfrm>
            <a:off x="2290173" y="2662737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8834D7-48FF-45B9-B998-F637A933F9C0}"/>
              </a:ext>
            </a:extLst>
          </p:cNvPr>
          <p:cNvSpPr txBox="1"/>
          <p:nvPr/>
        </p:nvSpPr>
        <p:spPr>
          <a:xfrm>
            <a:off x="1626705" y="3117366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732301-FCF2-4806-9489-7DD3DC1C16D5}"/>
              </a:ext>
            </a:extLst>
          </p:cNvPr>
          <p:cNvSpPr txBox="1"/>
          <p:nvPr/>
        </p:nvSpPr>
        <p:spPr>
          <a:xfrm>
            <a:off x="2324374" y="3154162"/>
            <a:ext cx="660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AA8C8D-3836-4757-926D-999688176535}"/>
              </a:ext>
            </a:extLst>
          </p:cNvPr>
          <p:cNvSpPr txBox="1"/>
          <p:nvPr/>
        </p:nvSpPr>
        <p:spPr>
          <a:xfrm>
            <a:off x="971552" y="3647358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24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C02C8F-6B69-49E3-9EFE-D019448272D2}"/>
              </a:ext>
            </a:extLst>
          </p:cNvPr>
          <p:cNvSpPr txBox="1"/>
          <p:nvPr/>
        </p:nvSpPr>
        <p:spPr>
          <a:xfrm>
            <a:off x="1673098" y="3621115"/>
            <a:ext cx="668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15</a:t>
            </a:r>
            <a:endParaRPr lang="en-US" sz="3200" b="1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B8D8CA1-A104-4B2C-A0A3-C5B47B43E955}"/>
              </a:ext>
            </a:extLst>
          </p:cNvPr>
          <p:cNvCxnSpPr>
            <a:cxnSpLocks/>
          </p:cNvCxnSpPr>
          <p:nvPr/>
        </p:nvCxnSpPr>
        <p:spPr>
          <a:xfrm>
            <a:off x="813193" y="4205890"/>
            <a:ext cx="2934559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Left Brace 17">
            <a:extLst>
              <a:ext uri="{FF2B5EF4-FFF2-40B4-BE49-F238E27FC236}">
                <a16:creationId xmlns:a16="http://schemas.microsoft.com/office/drawing/2014/main" id="{CB847BAC-E6E3-4B49-93E8-B4E060D0E465}"/>
              </a:ext>
            </a:extLst>
          </p:cNvPr>
          <p:cNvSpPr/>
          <p:nvPr/>
        </p:nvSpPr>
        <p:spPr>
          <a:xfrm rot="10800000">
            <a:off x="2752250" y="2744714"/>
            <a:ext cx="418757" cy="1282661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1111B7-742E-4437-848E-E5734851B1DF}"/>
              </a:ext>
            </a:extLst>
          </p:cNvPr>
          <p:cNvSpPr txBox="1"/>
          <p:nvPr/>
        </p:nvSpPr>
        <p:spPr>
          <a:xfrm>
            <a:off x="3156966" y="3045446"/>
            <a:ext cx="3145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800" b="1" dirty="0">
                <a:solidFill>
                  <a:schemeClr val="bg1"/>
                </a:solidFill>
              </a:rPr>
              <a:t>NZD</a:t>
            </a:r>
            <a:r>
              <a:rPr lang="bs-Latn-BA" sz="2000" b="1" dirty="0">
                <a:solidFill>
                  <a:schemeClr val="bg1"/>
                </a:solidFill>
              </a:rPr>
              <a:t>(</a:t>
            </a:r>
            <a:r>
              <a:rPr lang="sr-Cyrl-RS" sz="2000" b="1" dirty="0">
                <a:solidFill>
                  <a:schemeClr val="bg1"/>
                </a:solidFill>
              </a:rPr>
              <a:t>96</a:t>
            </a:r>
            <a:r>
              <a:rPr lang="bs-Latn-BA" sz="2000" b="1" dirty="0">
                <a:solidFill>
                  <a:schemeClr val="bg1"/>
                </a:solidFill>
              </a:rPr>
              <a:t>,</a:t>
            </a:r>
            <a:r>
              <a:rPr lang="sr-Cyrl-RS" sz="2000" b="1" dirty="0">
                <a:solidFill>
                  <a:schemeClr val="bg1"/>
                </a:solidFill>
              </a:rPr>
              <a:t>60</a:t>
            </a:r>
            <a:r>
              <a:rPr lang="bs-Latn-BA" sz="2000" b="1" dirty="0">
                <a:solidFill>
                  <a:schemeClr val="bg1"/>
                </a:solidFill>
              </a:rPr>
              <a:t>)=</a:t>
            </a:r>
            <a:r>
              <a:rPr lang="sr-Cyrl-RS" sz="2400" b="1" dirty="0">
                <a:solidFill>
                  <a:schemeClr val="bg1"/>
                </a:solidFill>
              </a:rPr>
              <a:t>2</a:t>
            </a:r>
            <a:r>
              <a:rPr lang="bs-Latn-BA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bs-Latn-BA" sz="20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·</a:t>
            </a:r>
            <a:r>
              <a:rPr lang="sr-Cyrl-RS" sz="24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bs-Latn-BA" sz="200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sr-Cyrl-RS" sz="28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12</a:t>
            </a:r>
            <a:r>
              <a:rPr lang="bs-Latn-BA" sz="2000" b="1" dirty="0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8116F47-1E39-47B4-8899-CA1ECC63ECCC}"/>
              </a:ext>
            </a:extLst>
          </p:cNvPr>
          <p:cNvSpPr txBox="1"/>
          <p:nvPr/>
        </p:nvSpPr>
        <p:spPr>
          <a:xfrm>
            <a:off x="2495927" y="3634485"/>
            <a:ext cx="4649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3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672459-AD41-4845-9954-81437078C19A}"/>
              </a:ext>
            </a:extLst>
          </p:cNvPr>
          <p:cNvSpPr txBox="1"/>
          <p:nvPr/>
        </p:nvSpPr>
        <p:spPr>
          <a:xfrm>
            <a:off x="967325" y="4116681"/>
            <a:ext cx="875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8</a:t>
            </a:r>
            <a:r>
              <a:rPr lang="bs-Latn-BA" sz="3200" b="1" dirty="0">
                <a:solidFill>
                  <a:schemeClr val="bg1"/>
                </a:solidFill>
              </a:rPr>
              <a:t>,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123782-4BE6-4FCC-A17F-F983568B84F6}"/>
              </a:ext>
            </a:extLst>
          </p:cNvPr>
          <p:cNvSpPr txBox="1"/>
          <p:nvPr/>
        </p:nvSpPr>
        <p:spPr>
          <a:xfrm>
            <a:off x="1650755" y="4124974"/>
            <a:ext cx="604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6201BE-4753-42A1-BDCC-CD94EAB0D344}"/>
              </a:ext>
            </a:extLst>
          </p:cNvPr>
          <p:cNvSpPr txBox="1"/>
          <p:nvPr/>
        </p:nvSpPr>
        <p:spPr>
          <a:xfrm>
            <a:off x="7217199" y="3086636"/>
            <a:ext cx="554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У једној кеси ће бити 12</a:t>
            </a:r>
            <a:r>
              <a:rPr lang="bs-Latn-BA" sz="24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kg</a:t>
            </a:r>
            <a:r>
              <a:rPr lang="sr-Cyrl-RS" sz="24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.</a:t>
            </a:r>
            <a:endParaRPr lang="en-US" sz="2400" b="1" dirty="0">
              <a:ln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079F06E-9321-4A9B-B48E-E0E7427C17D3}"/>
              </a:ext>
            </a:extLst>
          </p:cNvPr>
          <p:cNvSpPr txBox="1"/>
          <p:nvPr/>
        </p:nvSpPr>
        <p:spPr>
          <a:xfrm>
            <a:off x="4122066" y="4711405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96:12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ED4F86-B9FD-4C30-AD51-B878129EF36B}"/>
              </a:ext>
            </a:extLst>
          </p:cNvPr>
          <p:cNvSpPr txBox="1"/>
          <p:nvPr/>
        </p:nvSpPr>
        <p:spPr>
          <a:xfrm>
            <a:off x="5085148" y="4711404"/>
            <a:ext cx="74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=8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88C42BB-585A-43DE-9132-31C7BDD991CF}"/>
              </a:ext>
            </a:extLst>
          </p:cNvPr>
          <p:cNvSpPr txBox="1"/>
          <p:nvPr/>
        </p:nvSpPr>
        <p:spPr>
          <a:xfrm>
            <a:off x="4122066" y="5316795"/>
            <a:ext cx="1229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60:12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B559EC1-057E-4D25-B461-599EFD9726DD}"/>
              </a:ext>
            </a:extLst>
          </p:cNvPr>
          <p:cNvSpPr txBox="1"/>
          <p:nvPr/>
        </p:nvSpPr>
        <p:spPr>
          <a:xfrm>
            <a:off x="5085148" y="5316794"/>
            <a:ext cx="74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bg1"/>
                </a:solidFill>
              </a:rPr>
              <a:t>=5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9" name="Left Brace 28">
            <a:extLst>
              <a:ext uri="{FF2B5EF4-FFF2-40B4-BE49-F238E27FC236}">
                <a16:creationId xmlns:a16="http://schemas.microsoft.com/office/drawing/2014/main" id="{F641428D-F7E7-470A-A34F-0FA4F8625E07}"/>
              </a:ext>
            </a:extLst>
          </p:cNvPr>
          <p:cNvSpPr/>
          <p:nvPr/>
        </p:nvSpPr>
        <p:spPr>
          <a:xfrm rot="10800000">
            <a:off x="5700701" y="4693113"/>
            <a:ext cx="418757" cy="1282661"/>
          </a:xfrm>
          <a:prstGeom prst="lef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899FC9-8C85-452E-8F7C-201684EF0074}"/>
              </a:ext>
            </a:extLst>
          </p:cNvPr>
          <p:cNvSpPr txBox="1"/>
          <p:nvPr/>
        </p:nvSpPr>
        <p:spPr>
          <a:xfrm>
            <a:off x="6224422" y="5103611"/>
            <a:ext cx="554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Cyrl-RS" sz="2400" b="1" dirty="0">
                <a:ln>
                  <a:solidFill>
                    <a:srgbClr val="FFFF00"/>
                  </a:solidFill>
                </a:ln>
                <a:solidFill>
                  <a:schemeClr val="bg1"/>
                </a:solidFill>
              </a:rPr>
              <a:t>Потребно је 5+8=13 кеса.</a:t>
            </a:r>
            <a:endParaRPr lang="en-US" sz="2400" b="1" dirty="0">
              <a:ln>
                <a:solidFill>
                  <a:srgbClr val="FFFF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B5F8508-F19B-4FEC-85BA-D664283C5C79}"/>
              </a:ext>
            </a:extLst>
          </p:cNvPr>
          <p:cNvSpPr/>
          <p:nvPr/>
        </p:nvSpPr>
        <p:spPr>
          <a:xfrm>
            <a:off x="1086237" y="4226945"/>
            <a:ext cx="514287" cy="493433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9C77972-E92D-4E7C-9F94-94F2400E323F}"/>
              </a:ext>
            </a:extLst>
          </p:cNvPr>
          <p:cNvSpPr/>
          <p:nvPr/>
        </p:nvSpPr>
        <p:spPr>
          <a:xfrm>
            <a:off x="1709975" y="4242449"/>
            <a:ext cx="514287" cy="493433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84273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 animBg="1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0" grpId="0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8">
            <a:extLst>
              <a:ext uri="{FF2B5EF4-FFF2-40B4-BE49-F238E27FC236}">
                <a16:creationId xmlns:a16="http://schemas.microsoft.com/office/drawing/2014/main" id="{284AE29E-C6E6-4B38-986B-FDB7044C6C8B}"/>
              </a:ext>
            </a:extLst>
          </p:cNvPr>
          <p:cNvSpPr/>
          <p:nvPr/>
        </p:nvSpPr>
        <p:spPr>
          <a:xfrm>
            <a:off x="8885353" y="525407"/>
            <a:ext cx="3360481" cy="3280316"/>
          </a:xfrm>
          <a:prstGeom prst="cloud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5E71D-7227-4B1E-AFE9-75639450A1DF}"/>
              </a:ext>
            </a:extLst>
          </p:cNvPr>
          <p:cNvSpPr txBox="1"/>
          <p:nvPr/>
        </p:nvSpPr>
        <p:spPr>
          <a:xfrm>
            <a:off x="868259" y="101409"/>
            <a:ext cx="9612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ЕУКЛИДОВ АЛГОРИТАМ И НАЈВЕЋИ ЗАЈЕДНИЧКИ ДЈЕЛИЛАЦ</a:t>
            </a:r>
            <a:r>
              <a:rPr lang="bs-Latn-BA" sz="2800" b="1" dirty="0">
                <a:solidFill>
                  <a:srgbClr val="FFFF00"/>
                </a:solidFill>
                <a:latin typeface="Mistral" panose="03090702030407020403" pitchFamily="66" charset="0"/>
              </a:rPr>
              <a:t>  (NZD)</a:t>
            </a:r>
            <a:endParaRPr lang="en-US" sz="2800" b="1" dirty="0">
              <a:solidFill>
                <a:srgbClr val="FFFF00"/>
              </a:solidFill>
              <a:latin typeface="Mistral" panose="03090702030407020403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DF6539-E568-437D-8D7C-93BBCAEB4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751" y="829330"/>
            <a:ext cx="1354107" cy="16040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A5C657A-31E1-47FB-8238-DDED54CC27C0}"/>
              </a:ext>
            </a:extLst>
          </p:cNvPr>
          <p:cNvSpPr txBox="1"/>
          <p:nvPr/>
        </p:nvSpPr>
        <p:spPr>
          <a:xfrm>
            <a:off x="9090351" y="2385925"/>
            <a:ext cx="305298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rgbClr val="2E471D"/>
                </a:solidFill>
              </a:rPr>
              <a:t>Еуклид (330 - 275. п.н.е) </a:t>
            </a:r>
          </a:p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rgbClr val="2E471D"/>
                </a:solidFill>
              </a:rPr>
              <a:t>је био познати </a:t>
            </a:r>
          </a:p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rgbClr val="2E471D"/>
                </a:solidFill>
              </a:rPr>
              <a:t>грчки математичар</a:t>
            </a:r>
          </a:p>
          <a:p>
            <a:pPr algn="ctr"/>
            <a:r>
              <a:rPr lang="ru-RU" dirty="0">
                <a:ln>
                  <a:solidFill>
                    <a:sysClr val="windowText" lastClr="000000"/>
                  </a:solidFill>
                </a:ln>
                <a:solidFill>
                  <a:srgbClr val="2E471D"/>
                </a:solidFill>
              </a:rPr>
              <a:t> из Атине.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2E471D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564D67-B690-4547-A8A8-2B2653500E4A}"/>
              </a:ext>
            </a:extLst>
          </p:cNvPr>
          <p:cNvSpPr txBox="1"/>
          <p:nvPr/>
        </p:nvSpPr>
        <p:spPr>
          <a:xfrm>
            <a:off x="3772469" y="1067493"/>
            <a:ext cx="521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</a:rPr>
              <a:t>1. Одузми мањи број од већег.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E1E87E8-C7DE-46F6-A9F9-9AC9E62EF9D6}"/>
              </a:ext>
            </a:extLst>
          </p:cNvPr>
          <p:cNvSpPr txBox="1"/>
          <p:nvPr/>
        </p:nvSpPr>
        <p:spPr>
          <a:xfrm>
            <a:off x="576039" y="1556938"/>
            <a:ext cx="1844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462-132=330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710BF0-B4EA-4F96-AC01-FA32D8D46A67}"/>
              </a:ext>
            </a:extLst>
          </p:cNvPr>
          <p:cNvSpPr txBox="1"/>
          <p:nvPr/>
        </p:nvSpPr>
        <p:spPr>
          <a:xfrm>
            <a:off x="3911463" y="1726565"/>
            <a:ext cx="521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>
                <a:solidFill>
                  <a:srgbClr val="FFFF00"/>
                </a:solidFill>
              </a:rPr>
              <a:t>2. Упореди разлику и умањилац.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4274B2-53BD-411B-852D-F936362D72E2}"/>
              </a:ext>
            </a:extLst>
          </p:cNvPr>
          <p:cNvSpPr txBox="1"/>
          <p:nvPr/>
        </p:nvSpPr>
        <p:spPr>
          <a:xfrm>
            <a:off x="534863" y="2584599"/>
            <a:ext cx="1844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330-132=198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2EF827-176A-4BDD-802F-4FCB3407A225}"/>
              </a:ext>
            </a:extLst>
          </p:cNvPr>
          <p:cNvSpPr txBox="1"/>
          <p:nvPr/>
        </p:nvSpPr>
        <p:spPr>
          <a:xfrm>
            <a:off x="488294" y="3703045"/>
            <a:ext cx="1844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198-132=66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10216B-9B01-408B-BCFC-C809DD396B84}"/>
              </a:ext>
            </a:extLst>
          </p:cNvPr>
          <p:cNvSpPr txBox="1"/>
          <p:nvPr/>
        </p:nvSpPr>
        <p:spPr>
          <a:xfrm>
            <a:off x="488293" y="4718913"/>
            <a:ext cx="1844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132-66=66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0873D2-26A4-4077-BC06-604802605EE4}"/>
              </a:ext>
            </a:extLst>
          </p:cNvPr>
          <p:cNvSpPr txBox="1"/>
          <p:nvPr/>
        </p:nvSpPr>
        <p:spPr>
          <a:xfrm>
            <a:off x="3669971" y="2353766"/>
            <a:ext cx="521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</a:rPr>
              <a:t>3. Ако је резултат једнак нули, стани.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B6ED4C-3C6A-4853-86EA-407189DC214C}"/>
              </a:ext>
            </a:extLst>
          </p:cNvPr>
          <p:cNvSpPr txBox="1"/>
          <p:nvPr/>
        </p:nvSpPr>
        <p:spPr>
          <a:xfrm>
            <a:off x="3711147" y="3729998"/>
            <a:ext cx="521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bg1"/>
                </a:solidFill>
              </a:rPr>
              <a:t>5. Ако је нова разлика већа од нуле, понови корак 1.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11C0BDD-C17F-4234-87E0-2FE3C332F839}"/>
              </a:ext>
            </a:extLst>
          </p:cNvPr>
          <p:cNvSpPr txBox="1"/>
          <p:nvPr/>
        </p:nvSpPr>
        <p:spPr>
          <a:xfrm>
            <a:off x="564290" y="999578"/>
            <a:ext cx="17680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bs-Latn-BA" sz="2400" dirty="0">
                <a:solidFill>
                  <a:schemeClr val="bg1"/>
                </a:solidFill>
              </a:rPr>
              <a:t>NZD</a:t>
            </a:r>
            <a:r>
              <a:rPr lang="bs-Latn-BA" sz="1800" dirty="0">
                <a:solidFill>
                  <a:schemeClr val="bg1"/>
                </a:solidFill>
              </a:rPr>
              <a:t>(</a:t>
            </a:r>
            <a:r>
              <a:rPr lang="sr-Cyrl-RS" sz="1800" dirty="0">
                <a:solidFill>
                  <a:schemeClr val="bg1"/>
                </a:solidFill>
              </a:rPr>
              <a:t>462</a:t>
            </a:r>
            <a:r>
              <a:rPr lang="bs-Latn-BA" sz="1800" dirty="0">
                <a:solidFill>
                  <a:schemeClr val="bg1"/>
                </a:solidFill>
              </a:rPr>
              <a:t>,</a:t>
            </a:r>
            <a:r>
              <a:rPr lang="sr-Cyrl-RS" sz="1800" dirty="0">
                <a:solidFill>
                  <a:schemeClr val="bg1"/>
                </a:solidFill>
              </a:rPr>
              <a:t>132</a:t>
            </a:r>
            <a:r>
              <a:rPr lang="bs-Latn-BA" sz="1800" dirty="0">
                <a:solidFill>
                  <a:schemeClr val="bg1"/>
                </a:solidFill>
              </a:rPr>
              <a:t>)=</a:t>
            </a: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07B53F7-B957-4EBC-957E-EBAE6148E5CE}"/>
              </a:ext>
            </a:extLst>
          </p:cNvPr>
          <p:cNvGrpSpPr/>
          <p:nvPr/>
        </p:nvGrpSpPr>
        <p:grpSpPr>
          <a:xfrm>
            <a:off x="627288" y="2018603"/>
            <a:ext cx="1844061" cy="461665"/>
            <a:chOff x="567805" y="1973031"/>
            <a:chExt cx="1844061" cy="461665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4A1AE0F-660D-4431-9D24-BB66E20889F0}"/>
                </a:ext>
              </a:extLst>
            </p:cNvPr>
            <p:cNvSpPr txBox="1"/>
            <p:nvPr/>
          </p:nvSpPr>
          <p:spPr>
            <a:xfrm>
              <a:off x="567805" y="1973031"/>
              <a:ext cx="1844061" cy="46166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r-Cyrl-RS" sz="2400" dirty="0">
                  <a:solidFill>
                    <a:schemeClr val="bg1"/>
                  </a:solidFill>
                </a:rPr>
                <a:t>132=330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E2B12E-37B8-4592-B7D8-0143EB83B12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29064" y="2076370"/>
              <a:ext cx="85458" cy="26997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FB38B04-02A0-490E-A427-254290067085}"/>
              </a:ext>
            </a:extLst>
          </p:cNvPr>
          <p:cNvGrpSpPr/>
          <p:nvPr/>
        </p:nvGrpSpPr>
        <p:grpSpPr>
          <a:xfrm>
            <a:off x="576039" y="3171818"/>
            <a:ext cx="1844061" cy="461665"/>
            <a:chOff x="567805" y="1973031"/>
            <a:chExt cx="1844061" cy="46166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0A6247E-D00E-44DB-BEF4-3F6B6828861D}"/>
                </a:ext>
              </a:extLst>
            </p:cNvPr>
            <p:cNvSpPr txBox="1"/>
            <p:nvPr/>
          </p:nvSpPr>
          <p:spPr>
            <a:xfrm>
              <a:off x="567805" y="1973031"/>
              <a:ext cx="1844061" cy="46166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r-Cyrl-RS" sz="2400" dirty="0">
                  <a:solidFill>
                    <a:schemeClr val="bg1"/>
                  </a:solidFill>
                </a:rPr>
                <a:t>198=132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728D3D-7F78-425F-B8D0-093D39386F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41666" y="2068878"/>
              <a:ext cx="85458" cy="26997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3AF9F71-4C4F-4BC7-AEB2-A4E39A75EBB2}"/>
              </a:ext>
            </a:extLst>
          </p:cNvPr>
          <p:cNvGrpSpPr/>
          <p:nvPr/>
        </p:nvGrpSpPr>
        <p:grpSpPr>
          <a:xfrm>
            <a:off x="576039" y="4170330"/>
            <a:ext cx="1844061" cy="461665"/>
            <a:chOff x="567805" y="1973031"/>
            <a:chExt cx="1844061" cy="461665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4E810C2-C64E-4F5C-A8A4-769A60299AFC}"/>
                </a:ext>
              </a:extLst>
            </p:cNvPr>
            <p:cNvSpPr txBox="1"/>
            <p:nvPr/>
          </p:nvSpPr>
          <p:spPr>
            <a:xfrm>
              <a:off x="567805" y="1973031"/>
              <a:ext cx="1844061" cy="461665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r-Cyrl-RS" sz="2400" dirty="0">
                  <a:solidFill>
                    <a:schemeClr val="bg1"/>
                  </a:solidFill>
                </a:rPr>
                <a:t>132=66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A9A0CF4-2A76-4E0D-8F6D-FCDE89F191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3042" y="2093726"/>
              <a:ext cx="85458" cy="26997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8C88D34-F4C6-46CB-81EF-EDAAE8541E1E}"/>
              </a:ext>
            </a:extLst>
          </p:cNvPr>
          <p:cNvSpPr txBox="1"/>
          <p:nvPr/>
        </p:nvSpPr>
        <p:spPr>
          <a:xfrm>
            <a:off x="736121" y="5316054"/>
            <a:ext cx="1006884" cy="46166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>
                <a:solidFill>
                  <a:schemeClr val="bg1"/>
                </a:solidFill>
              </a:rPr>
              <a:t>66=66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881385E-C2DA-4358-94DC-53754C1EACE2}"/>
              </a:ext>
            </a:extLst>
          </p:cNvPr>
          <p:cNvSpPr txBox="1"/>
          <p:nvPr/>
        </p:nvSpPr>
        <p:spPr>
          <a:xfrm>
            <a:off x="719030" y="6016043"/>
            <a:ext cx="1985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66-66=0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DE9815-592F-46F4-96F1-4A9BBE03E74E}"/>
              </a:ext>
            </a:extLst>
          </p:cNvPr>
          <p:cNvSpPr txBox="1"/>
          <p:nvPr/>
        </p:nvSpPr>
        <p:spPr>
          <a:xfrm>
            <a:off x="2644588" y="5085460"/>
            <a:ext cx="925072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</a:rPr>
              <a:t>Како то да алгоритам заиста даје добро рјешење? 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</a:rPr>
              <a:t>Разлог томе лежи у особинама операције одузимања и множења: 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</a:rPr>
              <a:t>- Највећи заједнички дјелилац два броја ће бити и НЗД разлике та два броја и мањег броја.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0322F7-5990-4E90-8DE5-A29B2EFE4223}"/>
              </a:ext>
            </a:extLst>
          </p:cNvPr>
          <p:cNvSpPr txBox="1"/>
          <p:nvPr/>
        </p:nvSpPr>
        <p:spPr>
          <a:xfrm>
            <a:off x="2124906" y="987710"/>
            <a:ext cx="51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solidFill>
                  <a:schemeClr val="bg1"/>
                </a:solidFill>
              </a:rPr>
              <a:t>66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4F97EEE-90C6-4743-822D-6C633A076C57}"/>
              </a:ext>
            </a:extLst>
          </p:cNvPr>
          <p:cNvSpPr txBox="1"/>
          <p:nvPr/>
        </p:nvSpPr>
        <p:spPr>
          <a:xfrm>
            <a:off x="3631430" y="3060882"/>
            <a:ext cx="5215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rgbClr val="FFFF00"/>
                </a:solidFill>
              </a:rPr>
              <a:t>4. Испиши резултат као </a:t>
            </a:r>
            <a:r>
              <a:rPr lang="bs-Latn-BA" sz="2400" b="1" dirty="0">
                <a:solidFill>
                  <a:srgbClr val="FFFF00"/>
                </a:solidFill>
              </a:rPr>
              <a:t>NZD.</a:t>
            </a:r>
            <a:r>
              <a:rPr lang="sr-Cyrl-RS" sz="2400" b="1" dirty="0">
                <a:solidFill>
                  <a:srgbClr val="FFFF00"/>
                </a:solidFill>
              </a:rPr>
              <a:t>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03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33" grpId="0" animBg="1"/>
      <p:bldP spid="34" grpId="0"/>
      <p:bldP spid="36" grpId="0"/>
      <p:bldP spid="37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998</TotalTime>
  <Words>729</Words>
  <Application>Microsoft Office PowerPoint</Application>
  <PresentationFormat>Widescreen</PresentationFormat>
  <Paragraphs>193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Mistral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Stana Kujundžić</dc:creator>
  <cp:lastModifiedBy>Stana Kujundžić</cp:lastModifiedBy>
  <cp:revision>66</cp:revision>
  <dcterms:created xsi:type="dcterms:W3CDTF">2021-01-12T13:46:17Z</dcterms:created>
  <dcterms:modified xsi:type="dcterms:W3CDTF">2021-01-13T19:45:14Z</dcterms:modified>
</cp:coreProperties>
</file>