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43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27931-8932-40B9-85DA-4EE8EDE44273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15990-3597-4362-8A5D-8AE1F8506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3656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15990-3597-4362-8A5D-8AE1F850618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8150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B261-1D45-4169-8143-656200C04DDB}" type="datetimeFigureOut">
              <a:rPr lang="sr-Latn-RS" smtClean="0"/>
              <a:pPr/>
              <a:t>17.1.2021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5384-804E-4473-BD3E-33E8D5E56AF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6447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B261-1D45-4169-8143-656200C04DDB}" type="datetimeFigureOut">
              <a:rPr lang="sr-Latn-RS" smtClean="0"/>
              <a:pPr/>
              <a:t>17.1.2021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5384-804E-4473-BD3E-33E8D5E56AF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791410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B261-1D45-4169-8143-656200C04DDB}" type="datetimeFigureOut">
              <a:rPr lang="sr-Latn-RS" smtClean="0"/>
              <a:pPr/>
              <a:t>17.1.2021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5384-804E-4473-BD3E-33E8D5E56AF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45645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B261-1D45-4169-8143-656200C04DDB}" type="datetimeFigureOut">
              <a:rPr lang="sr-Latn-RS" smtClean="0"/>
              <a:pPr/>
              <a:t>17.1.2021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5384-804E-4473-BD3E-33E8D5E56AF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251115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B261-1D45-4169-8143-656200C04DDB}" type="datetimeFigureOut">
              <a:rPr lang="sr-Latn-RS" smtClean="0"/>
              <a:pPr/>
              <a:t>17.1.2021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5384-804E-4473-BD3E-33E8D5E56AF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67145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B261-1D45-4169-8143-656200C04DDB}" type="datetimeFigureOut">
              <a:rPr lang="sr-Latn-RS" smtClean="0"/>
              <a:pPr/>
              <a:t>17.1.2021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5384-804E-4473-BD3E-33E8D5E56AF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64967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B261-1D45-4169-8143-656200C04DDB}" type="datetimeFigureOut">
              <a:rPr lang="sr-Latn-RS" smtClean="0"/>
              <a:pPr/>
              <a:t>17.1.2021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5384-804E-4473-BD3E-33E8D5E56AF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72722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B261-1D45-4169-8143-656200C04DDB}" type="datetimeFigureOut">
              <a:rPr lang="sr-Latn-RS" smtClean="0"/>
              <a:pPr/>
              <a:t>17.1.2021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5384-804E-4473-BD3E-33E8D5E56AF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98474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B261-1D45-4169-8143-656200C04DDB}" type="datetimeFigureOut">
              <a:rPr lang="sr-Latn-RS" smtClean="0"/>
              <a:pPr/>
              <a:t>17.1.2021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5384-804E-4473-BD3E-33E8D5E56AF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10052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B261-1D45-4169-8143-656200C04DDB}" type="datetimeFigureOut">
              <a:rPr lang="sr-Latn-RS" smtClean="0"/>
              <a:pPr/>
              <a:t>17.1.2021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5384-804E-4473-BD3E-33E8D5E56AF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1745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B261-1D45-4169-8143-656200C04DDB}" type="datetimeFigureOut">
              <a:rPr lang="sr-Latn-RS" smtClean="0"/>
              <a:pPr/>
              <a:t>17.1.2021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5384-804E-4473-BD3E-33E8D5E56AF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651443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8B261-1D45-4169-8143-656200C04DDB}" type="datetimeFigureOut">
              <a:rPr lang="sr-Latn-RS" smtClean="0"/>
              <a:pPr/>
              <a:t>17.1.2021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15384-804E-4473-BD3E-33E8D5E56AF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6800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9720" y="3728719"/>
            <a:ext cx="9144000" cy="1620203"/>
          </a:xfrm>
        </p:spPr>
        <p:txBody>
          <a:bodyPr>
            <a:normAutofit/>
          </a:bodyPr>
          <a:lstStyle/>
          <a:p>
            <a:r>
              <a:rPr lang="sr-Cyrl-RS" sz="4400" b="1" dirty="0" smtClean="0">
                <a:latin typeface="+mn-lt"/>
              </a:rPr>
              <a:t>Множење и дијељење бројем </a:t>
            </a:r>
            <a:r>
              <a:rPr lang="sr-Cyrl-RS" sz="4400" b="1" dirty="0">
                <a:latin typeface="+mn-lt"/>
              </a:rPr>
              <a:t>5</a:t>
            </a:r>
            <a:r>
              <a:rPr lang="sr-Cyrl-RS" sz="4400" b="1" dirty="0" smtClean="0">
                <a:latin typeface="+mn-lt"/>
              </a:rPr>
              <a:t> </a:t>
            </a:r>
            <a:br>
              <a:rPr lang="sr-Cyrl-RS" sz="4400" b="1" dirty="0" smtClean="0">
                <a:latin typeface="+mn-lt"/>
              </a:rPr>
            </a:br>
            <a:r>
              <a:rPr lang="sr-Cyrl-RS" sz="4400" b="1" dirty="0" smtClean="0">
                <a:latin typeface="+mn-lt"/>
              </a:rPr>
              <a:t>и бројем 10 </a:t>
            </a:r>
            <a:endParaRPr lang="sr-Latn-RS" sz="44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sr-Latn-RS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589280"/>
            <a:ext cx="5882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МАТЕМАТИКА</a:t>
            </a:r>
            <a:r>
              <a:rPr lang="sr-Cyrl-BA" sz="6000" dirty="0" smtClean="0"/>
              <a:t> </a:t>
            </a:r>
          </a:p>
          <a:p>
            <a:pPr algn="r"/>
            <a:r>
              <a:rPr lang="sr-Cyrl-BA" sz="6000" dirty="0" smtClean="0"/>
              <a:t>3.разред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3569035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100" dirty="0" smtClean="0"/>
              <a:t/>
            </a:r>
            <a:br>
              <a:rPr lang="sr-Cyrl-RS" sz="3100" dirty="0" smtClean="0"/>
            </a:br>
            <a:r>
              <a:rPr lang="sr-Cyrl-RS" sz="3100" dirty="0" smtClean="0"/>
              <a:t/>
            </a:r>
            <a:br>
              <a:rPr lang="sr-Cyrl-RS" sz="3100" dirty="0" smtClean="0"/>
            </a:br>
            <a:r>
              <a:rPr lang="sr-Latn-RS" sz="3100" dirty="0" smtClean="0"/>
              <a:t>9. </a:t>
            </a:r>
            <a:r>
              <a:rPr lang="sr-Cyrl-RS" sz="3100" dirty="0" smtClean="0"/>
              <a:t>Задатак</a:t>
            </a:r>
            <a:br>
              <a:rPr lang="sr-Cyrl-RS" sz="3100" dirty="0" smtClean="0"/>
            </a:br>
            <a:r>
              <a:rPr lang="sr-Cyrl-RS" sz="3100" dirty="0"/>
              <a:t/>
            </a:r>
            <a:br>
              <a:rPr lang="sr-Cyrl-RS" sz="3100" dirty="0"/>
            </a:br>
            <a:r>
              <a:rPr lang="sr-Cyrl-RS" sz="3100" dirty="0" smtClean="0"/>
              <a:t>Сања има 8 година, а њена мајка је 5 пута старија од ње. Колико година има Сањина мајка? </a:t>
            </a:r>
            <a:r>
              <a:rPr lang="sr-Cyrl-RS" dirty="0" smtClean="0"/>
              <a:t/>
            </a:r>
            <a:br>
              <a:rPr lang="sr-Cyrl-RS" dirty="0" smtClean="0"/>
            </a:b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5662"/>
            <a:ext cx="10515600" cy="4811301"/>
          </a:xfrm>
        </p:spPr>
        <p:txBody>
          <a:bodyPr/>
          <a:lstStyle/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Рачунамо:</a:t>
            </a:r>
          </a:p>
          <a:p>
            <a:pPr marL="0" indent="0">
              <a:buNone/>
            </a:pPr>
            <a:r>
              <a:rPr lang="sr-Cyrl-RS" dirty="0" smtClean="0"/>
              <a:t>Одговор:</a:t>
            </a:r>
            <a:endParaRPr lang="sr-Latn-R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4571" y="1869241"/>
            <a:ext cx="4346369" cy="44484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1280" y="2903912"/>
            <a:ext cx="206248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sr-Cyrl-RS" sz="2800" dirty="0" smtClean="0">
                <a:solidFill>
                  <a:srgbClr val="FF0000"/>
                </a:solidFill>
              </a:rPr>
              <a:t>8  5 </a:t>
            </a:r>
            <a:r>
              <a:rPr lang="sr-Cyrl-RS" sz="2800" dirty="0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7120" y="3384043"/>
            <a:ext cx="4827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prstClr val="black"/>
                </a:solidFill>
              </a:rPr>
              <a:t>Сањина мајка има 40 година.</a:t>
            </a:r>
            <a:endParaRPr lang="en-US" dirty="0"/>
          </a:p>
        </p:txBody>
      </p:sp>
      <p:sp>
        <p:nvSpPr>
          <p:cNvPr id="7" name="Flowchart: Connector 6"/>
          <p:cNvSpPr/>
          <p:nvPr/>
        </p:nvSpPr>
        <p:spPr>
          <a:xfrm flipH="1" flipV="1">
            <a:off x="2931161" y="3093721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5349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/>
              <a:t>10. Задатак</a:t>
            </a:r>
            <a:r>
              <a:rPr lang="sr-Latn-RS" sz="2800" dirty="0"/>
              <a:t/>
            </a:r>
            <a:br>
              <a:rPr lang="sr-Latn-RS" sz="2800" dirty="0"/>
            </a:br>
            <a:r>
              <a:rPr lang="sr-Cyrl-RS" sz="2800" dirty="0" smtClean="0"/>
              <a:t> На 5 полица има укупно 30 књига. По колико књига има на свакој полици, ако су књиге једнако распоређене?</a:t>
            </a:r>
            <a:endParaRPr lang="sr-Latn-R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 smtClean="0"/>
              <a:t>Рачунамо: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 smtClean="0"/>
              <a:t>Одговор :</a:t>
            </a:r>
            <a:endParaRPr lang="sr-Latn-R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4249" y="1690687"/>
            <a:ext cx="2211050" cy="43063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80640" y="2715330"/>
            <a:ext cx="255016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sr-Cyrl-RS" sz="2800" dirty="0">
                <a:solidFill>
                  <a:srgbClr val="FF0000"/>
                </a:solidFill>
              </a:rPr>
              <a:t>30 : 5 =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3738880"/>
            <a:ext cx="5588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sr-Cyrl-RS" sz="2800" dirty="0">
                <a:solidFill>
                  <a:prstClr val="black"/>
                </a:solidFill>
              </a:rPr>
              <a:t>На свакој полици има по 6 књига.</a:t>
            </a:r>
            <a:endParaRPr lang="sr-Latn-R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31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2800" dirty="0" smtClean="0"/>
              <a:t>Задатак за самосталан рад: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Ријешити 5. и 7. задатак у Радном листу на страни 37.</a:t>
            </a:r>
          </a:p>
          <a:p>
            <a:pPr marL="0" indent="0" algn="ctr">
              <a:buNone/>
            </a:pPr>
            <a:endParaRPr lang="sr-Cyrl-BA" dirty="0"/>
          </a:p>
          <a:p>
            <a:pPr marL="0" indent="0" algn="ctr">
              <a:buNone/>
            </a:pPr>
            <a:endParaRPr lang="sr-Cyrl-BA" dirty="0" smtClean="0"/>
          </a:p>
        </p:txBody>
      </p:sp>
    </p:spTree>
    <p:extLst>
      <p:ext uri="{BB962C8B-B14F-4D97-AF65-F5344CB8AC3E}">
        <p14:creationId xmlns:p14="http://schemas.microsoft.com/office/powerpoint/2010/main" xmlns="" val="32716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800" dirty="0" smtClean="0">
                <a:latin typeface="+mn-lt"/>
              </a:rPr>
              <a:t>Да поновимо: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sr-Cyrl-BA" dirty="0" smtClean="0"/>
              <a:t>МНОЖЕЊЕ</a:t>
            </a:r>
          </a:p>
          <a:p>
            <a:pPr marL="0" indent="0">
              <a:buNone/>
            </a:pPr>
            <a:r>
              <a:rPr lang="sr-Cyrl-BA" sz="2400" dirty="0" smtClean="0"/>
              <a:t>  </a:t>
            </a:r>
            <a:r>
              <a:rPr lang="sr-Cyrl-BA" dirty="0" smtClean="0"/>
              <a:t>чиниоци</a:t>
            </a:r>
          </a:p>
          <a:p>
            <a:pPr marL="0" indent="0">
              <a:buNone/>
            </a:pPr>
            <a:r>
              <a:rPr lang="sr-Cyrl-BA" dirty="0" smtClean="0"/>
              <a:t>    5     4     =   20</a:t>
            </a:r>
          </a:p>
          <a:p>
            <a:pPr marL="0" indent="0">
              <a:buNone/>
            </a:pPr>
            <a:r>
              <a:rPr lang="sr-Cyrl-BA" dirty="0" smtClean="0"/>
              <a:t> производ      производ   </a:t>
            </a:r>
          </a:p>
          <a:p>
            <a:pPr marL="0" indent="0">
              <a:buNone/>
            </a:pPr>
            <a:r>
              <a:rPr lang="sr-Cyrl-BA" dirty="0" smtClean="0"/>
              <a:t>Бројеви 5 и 4 називају се чиниоци.</a:t>
            </a:r>
          </a:p>
          <a:p>
            <a:pPr marL="0" indent="0">
              <a:buNone/>
            </a:pPr>
            <a:r>
              <a:rPr lang="sr-Cyrl-BA" dirty="0" smtClean="0"/>
              <a:t>Израз 5  4 је производ бројева 5 и 4.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sr-Cyrl-BA" dirty="0" smtClean="0"/>
              <a:t>ДИЈЕЉЕЊЕ</a:t>
            </a:r>
          </a:p>
          <a:p>
            <a:pPr marL="0" indent="0">
              <a:buNone/>
            </a:pPr>
            <a:r>
              <a:rPr lang="sr-Cyrl-BA" dirty="0"/>
              <a:t>д</a:t>
            </a:r>
            <a:r>
              <a:rPr lang="sr-Cyrl-BA" dirty="0" smtClean="0"/>
              <a:t>јељеник      дјелилац</a:t>
            </a:r>
          </a:p>
          <a:p>
            <a:pPr marL="0" indent="0">
              <a:buNone/>
            </a:pPr>
            <a:r>
              <a:rPr lang="sr-Cyrl-BA" dirty="0" smtClean="0"/>
              <a:t>       10    :    5    =    2</a:t>
            </a:r>
          </a:p>
          <a:p>
            <a:pPr marL="0" indent="0">
              <a:buNone/>
            </a:pPr>
            <a:r>
              <a:rPr lang="sr-Cyrl-BA" dirty="0" smtClean="0"/>
              <a:t>     количник          количник</a:t>
            </a:r>
          </a:p>
          <a:p>
            <a:pPr marL="0" indent="0">
              <a:buNone/>
            </a:pPr>
            <a:r>
              <a:rPr lang="sr-Cyrl-BA" dirty="0" smtClean="0"/>
              <a:t>Број 10 је дјељеник.Број 5 је дјелилац.</a:t>
            </a:r>
          </a:p>
          <a:p>
            <a:pPr marL="0" indent="0">
              <a:buNone/>
            </a:pPr>
            <a:r>
              <a:rPr lang="sr-Cyrl-BA" dirty="0" smtClean="0"/>
              <a:t>Израз 10 : 5 је количник бројева 10 и 5.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280160" y="2661920"/>
            <a:ext cx="132080" cy="2235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1828800" y="2661920"/>
            <a:ext cx="101600" cy="2235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010400" y="2661920"/>
            <a:ext cx="24384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016240" y="2661920"/>
            <a:ext cx="25400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883920" y="467360"/>
            <a:ext cx="5415280" cy="1168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 flipV="1">
            <a:off x="1584960" y="3042918"/>
            <a:ext cx="60960" cy="736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 flipH="1">
            <a:off x="2120899" y="4952996"/>
            <a:ext cx="45719" cy="45719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186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>
                <a:latin typeface="+mn-lt"/>
              </a:rPr>
              <a:t>1 . Задатак</a:t>
            </a:r>
            <a:br>
              <a:rPr lang="sr-Cyrl-RS" sz="2800" dirty="0" smtClean="0">
                <a:latin typeface="+mn-lt"/>
              </a:rPr>
            </a:br>
            <a:r>
              <a:rPr lang="sr-Cyrl-RS" sz="2800" dirty="0" smtClean="0">
                <a:latin typeface="+mn-lt"/>
              </a:rPr>
              <a:t>Споји задатак са резултатом.</a:t>
            </a:r>
            <a:endParaRPr lang="sr-Latn-R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8192"/>
            <a:ext cx="12192000" cy="5389808"/>
          </a:xfrm>
        </p:spPr>
        <p:txBody>
          <a:bodyPr/>
          <a:lstStyle/>
          <a:p>
            <a:pPr marL="0" indent="0">
              <a:buNone/>
            </a:pPr>
            <a:endParaRPr lang="sr-Latn-RS" dirty="0"/>
          </a:p>
        </p:txBody>
      </p:sp>
      <p:sp>
        <p:nvSpPr>
          <p:cNvPr id="5" name="Explosion 1 4"/>
          <p:cNvSpPr/>
          <p:nvPr/>
        </p:nvSpPr>
        <p:spPr>
          <a:xfrm>
            <a:off x="3515932" y="2101851"/>
            <a:ext cx="1558344" cy="118226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10  5</a:t>
            </a:r>
            <a:endParaRPr lang="sr-Latn-RS" dirty="0"/>
          </a:p>
        </p:txBody>
      </p:sp>
      <p:sp>
        <p:nvSpPr>
          <p:cNvPr id="6" name="Explosion 1 5"/>
          <p:cNvSpPr/>
          <p:nvPr/>
        </p:nvSpPr>
        <p:spPr>
          <a:xfrm>
            <a:off x="5718220" y="2101851"/>
            <a:ext cx="1489657" cy="118226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15 : 5</a:t>
            </a:r>
            <a:endParaRPr lang="sr-Latn-RS" dirty="0"/>
          </a:p>
        </p:txBody>
      </p:sp>
      <p:sp>
        <p:nvSpPr>
          <p:cNvPr id="7" name="Explosion 1 6"/>
          <p:cNvSpPr/>
          <p:nvPr/>
        </p:nvSpPr>
        <p:spPr>
          <a:xfrm>
            <a:off x="7654342" y="2101851"/>
            <a:ext cx="1489658" cy="118226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40 :10</a:t>
            </a:r>
            <a:endParaRPr lang="sr-Latn-RS" dirty="0"/>
          </a:p>
        </p:txBody>
      </p:sp>
      <p:sp>
        <p:nvSpPr>
          <p:cNvPr id="8" name="Explosion 1 7"/>
          <p:cNvSpPr/>
          <p:nvPr/>
        </p:nvSpPr>
        <p:spPr>
          <a:xfrm>
            <a:off x="9787942" y="2101851"/>
            <a:ext cx="1300768" cy="118226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30 : 5</a:t>
            </a:r>
            <a:endParaRPr lang="sr-Latn-RS" dirty="0"/>
          </a:p>
        </p:txBody>
      </p:sp>
      <p:sp>
        <p:nvSpPr>
          <p:cNvPr id="10" name="Explosion 1 9"/>
          <p:cNvSpPr/>
          <p:nvPr/>
        </p:nvSpPr>
        <p:spPr>
          <a:xfrm>
            <a:off x="3648263" y="4149576"/>
            <a:ext cx="1468191" cy="114621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35</a:t>
            </a:r>
            <a:endParaRPr lang="sr-Latn-RS" dirty="0"/>
          </a:p>
        </p:txBody>
      </p:sp>
      <p:sp>
        <p:nvSpPr>
          <p:cNvPr id="11" name="Explosion 1 10"/>
          <p:cNvSpPr/>
          <p:nvPr/>
        </p:nvSpPr>
        <p:spPr>
          <a:xfrm>
            <a:off x="5718220" y="4194841"/>
            <a:ext cx="1399503" cy="107139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4</a:t>
            </a:r>
            <a:endParaRPr lang="sr-Latn-RS" dirty="0"/>
          </a:p>
        </p:txBody>
      </p:sp>
      <p:sp>
        <p:nvSpPr>
          <p:cNvPr id="12" name="Explosion 1 11"/>
          <p:cNvSpPr/>
          <p:nvPr/>
        </p:nvSpPr>
        <p:spPr>
          <a:xfrm>
            <a:off x="7941972" y="4198513"/>
            <a:ext cx="1408089" cy="114621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3</a:t>
            </a:r>
            <a:endParaRPr lang="sr-Latn-RS" dirty="0"/>
          </a:p>
        </p:txBody>
      </p:sp>
      <p:sp>
        <p:nvSpPr>
          <p:cNvPr id="13" name="Explosion 1 12"/>
          <p:cNvSpPr/>
          <p:nvPr/>
        </p:nvSpPr>
        <p:spPr>
          <a:xfrm>
            <a:off x="9787942" y="4198513"/>
            <a:ext cx="1300768" cy="106772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6</a:t>
            </a:r>
            <a:endParaRPr lang="sr-Latn-RS" dirty="0"/>
          </a:p>
        </p:txBody>
      </p:sp>
      <p:sp>
        <p:nvSpPr>
          <p:cNvPr id="14" name="Explosion 1 13"/>
          <p:cNvSpPr/>
          <p:nvPr/>
        </p:nvSpPr>
        <p:spPr>
          <a:xfrm>
            <a:off x="1107584" y="2079195"/>
            <a:ext cx="1481070" cy="122757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7  5</a:t>
            </a:r>
            <a:endParaRPr lang="sr-Latn-RS" dirty="0"/>
          </a:p>
        </p:txBody>
      </p:sp>
      <p:sp>
        <p:nvSpPr>
          <p:cNvPr id="15" name="Explosion 1 14"/>
          <p:cNvSpPr/>
          <p:nvPr/>
        </p:nvSpPr>
        <p:spPr>
          <a:xfrm>
            <a:off x="1602346" y="3979572"/>
            <a:ext cx="1269642" cy="136516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50</a:t>
            </a:r>
            <a:endParaRPr lang="sr-Latn-R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588654" y="3168203"/>
            <a:ext cx="1416676" cy="10303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781835" y="3147341"/>
            <a:ext cx="1275010" cy="10453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937419" y="3131804"/>
            <a:ext cx="1701621" cy="10533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2"/>
          </p:cNvCxnSpPr>
          <p:nvPr/>
        </p:nvCxnSpPr>
        <p:spPr>
          <a:xfrm flipH="1">
            <a:off x="7010400" y="3284112"/>
            <a:ext cx="1229116" cy="9892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10515600" y="3115944"/>
            <a:ext cx="249401" cy="11573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owchart: Connector 3"/>
          <p:cNvSpPr/>
          <p:nvPr/>
        </p:nvSpPr>
        <p:spPr>
          <a:xfrm>
            <a:off x="1793778" y="2629192"/>
            <a:ext cx="54341" cy="6379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317963" y="2629192"/>
            <a:ext cx="45719" cy="4571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630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64" y="166722"/>
            <a:ext cx="10599249" cy="631474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551" y="1843088"/>
            <a:ext cx="10599249" cy="48024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Cyrl-RS" dirty="0" smtClean="0"/>
              <a:t> </a:t>
            </a:r>
          </a:p>
          <a:p>
            <a:pPr marL="0" indent="0">
              <a:buNone/>
            </a:pPr>
            <a:r>
              <a:rPr lang="sr-Cyrl-RS" dirty="0" smtClean="0"/>
              <a:t>3. Задатак</a:t>
            </a:r>
          </a:p>
          <a:p>
            <a:pPr marL="0" indent="0">
              <a:buNone/>
            </a:pPr>
            <a:r>
              <a:rPr lang="sr-Cyrl-RS" dirty="0" smtClean="0"/>
              <a:t>Колико је кугли сладоледа на цртежу?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 smtClean="0"/>
              <a:t>  Рачун:</a:t>
            </a:r>
          </a:p>
          <a:p>
            <a:pPr marL="0" indent="0">
              <a:buNone/>
            </a:pPr>
            <a:r>
              <a:rPr lang="sr-Cyrl-RS" dirty="0" smtClean="0"/>
              <a:t> Одговор: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710" y="3424237"/>
            <a:ext cx="390580" cy="9526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920" y="3424237"/>
            <a:ext cx="1295742" cy="1828800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4801" y="3433763"/>
            <a:ext cx="1295742" cy="1828800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8880" y="3433763"/>
            <a:ext cx="1295742" cy="1828800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2423" y="3424235"/>
            <a:ext cx="1295742" cy="1828800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6529" y="3424235"/>
            <a:ext cx="1295742" cy="1828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76450" y="5421630"/>
            <a:ext cx="231198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sr-Cyrl-RS" sz="2800" dirty="0" smtClean="0">
                <a:solidFill>
                  <a:srgbClr val="FF0000"/>
                </a:solidFill>
              </a:rPr>
              <a:t> 5 • 3 </a:t>
            </a:r>
            <a:r>
              <a:rPr lang="sr-Cyrl-RS" sz="2800" dirty="0">
                <a:solidFill>
                  <a:srgbClr val="FF0000"/>
                </a:solidFill>
              </a:rPr>
              <a:t>= 15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86056" y="5773491"/>
            <a:ext cx="608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/>
              <a:t>На цртежу је 15 кугли сладоледа.</a:t>
            </a:r>
          </a:p>
        </p:txBody>
      </p:sp>
      <p:sp>
        <p:nvSpPr>
          <p:cNvPr id="9" name="Flowchart: Connector 8"/>
          <p:cNvSpPr/>
          <p:nvPr/>
        </p:nvSpPr>
        <p:spPr>
          <a:xfrm>
            <a:off x="2408941" y="5537480"/>
            <a:ext cx="45720" cy="4571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54550" y="264160"/>
            <a:ext cx="110040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/>
              <a:t>2.</a:t>
            </a:r>
            <a:r>
              <a:rPr lang="sr-Cyrl-RS" sz="2800" dirty="0" smtClean="0"/>
              <a:t>Задатак.</a:t>
            </a:r>
          </a:p>
          <a:p>
            <a:r>
              <a:rPr lang="sr-Cyrl-RS" sz="2800" dirty="0" smtClean="0"/>
              <a:t>Израчунај и упиши одговарајући знак: &gt;,&lt; или =.</a:t>
            </a:r>
          </a:p>
          <a:p>
            <a:endParaRPr lang="sr-Cyrl-RS" sz="2800" dirty="0" smtClean="0"/>
          </a:p>
          <a:p>
            <a:r>
              <a:rPr lang="sr-Cyrl-BA" sz="2800" dirty="0" smtClean="0"/>
              <a:t> </a:t>
            </a:r>
            <a:r>
              <a:rPr lang="sr-Latn-BA" sz="2800" dirty="0">
                <a:solidFill>
                  <a:srgbClr val="1B1C20"/>
                </a:solidFill>
                <a:latin typeface="ResavskaSansCyrMedium"/>
              </a:rPr>
              <a:t>4 </a:t>
            </a:r>
            <a:r>
              <a:rPr lang="sr-Latn-BA" sz="2400" dirty="0">
                <a:solidFill>
                  <a:srgbClr val="1B1C20"/>
                </a:solidFill>
                <a:latin typeface="TimesNewRomanPSMT"/>
              </a:rPr>
              <a:t>• </a:t>
            </a:r>
            <a:r>
              <a:rPr lang="sr-Latn-BA" sz="2800" dirty="0" smtClean="0">
                <a:solidFill>
                  <a:srgbClr val="1B1C20"/>
                </a:solidFill>
                <a:latin typeface="ResavskaSansCyrMedium"/>
              </a:rPr>
              <a:t>5</a:t>
            </a:r>
            <a:r>
              <a:rPr lang="sr-Cyrl-RS" sz="2800" dirty="0" smtClean="0">
                <a:solidFill>
                  <a:srgbClr val="1B1C20"/>
                </a:solidFill>
                <a:latin typeface="ResavskaSansCyrMedium"/>
              </a:rPr>
              <a:t> ___</a:t>
            </a:r>
            <a:r>
              <a:rPr lang="sr-Latn-BA" sz="2800" dirty="0" smtClean="0">
                <a:solidFill>
                  <a:srgbClr val="1B1C20"/>
                </a:solidFill>
                <a:latin typeface="ResavskaSansCyrMedium"/>
              </a:rPr>
              <a:t>1 </a:t>
            </a:r>
            <a:r>
              <a:rPr lang="sr-Latn-BA" sz="2400" dirty="0">
                <a:solidFill>
                  <a:srgbClr val="1B1C20"/>
                </a:solidFill>
                <a:latin typeface="TimesNewRomanPSMT"/>
              </a:rPr>
              <a:t>• </a:t>
            </a:r>
            <a:r>
              <a:rPr lang="sr-Latn-BA" sz="2800" dirty="0" smtClean="0">
                <a:solidFill>
                  <a:srgbClr val="1B1C20"/>
                </a:solidFill>
                <a:latin typeface="ResavskaSansCyrMedium"/>
              </a:rPr>
              <a:t>5</a:t>
            </a:r>
            <a:r>
              <a:rPr lang="sr-Cyrl-RS" sz="2800" dirty="0" smtClean="0">
                <a:solidFill>
                  <a:srgbClr val="1B1C20"/>
                </a:solidFill>
                <a:latin typeface="ResavskaSansCyrMedium"/>
              </a:rPr>
              <a:t>    </a:t>
            </a:r>
            <a:r>
              <a:rPr lang="sr-Latn-BA" sz="2800" dirty="0" smtClean="0">
                <a:solidFill>
                  <a:srgbClr val="1B1C20"/>
                </a:solidFill>
                <a:latin typeface="ResavskaSansCyrMedium"/>
              </a:rPr>
              <a:t>2 </a:t>
            </a:r>
            <a:r>
              <a:rPr lang="sr-Latn-BA" sz="2400" dirty="0">
                <a:solidFill>
                  <a:srgbClr val="1B1C20"/>
                </a:solidFill>
                <a:latin typeface="TimesNewRomanPSMT"/>
              </a:rPr>
              <a:t>• </a:t>
            </a:r>
            <a:r>
              <a:rPr lang="sr-Latn-BA" sz="2800" dirty="0" smtClean="0">
                <a:solidFill>
                  <a:srgbClr val="1B1C20"/>
                </a:solidFill>
                <a:latin typeface="ResavskaSansCyrMedium"/>
              </a:rPr>
              <a:t>10</a:t>
            </a:r>
            <a:r>
              <a:rPr lang="sr-Cyrl-RS" sz="2800" dirty="0" smtClean="0">
                <a:solidFill>
                  <a:srgbClr val="1B1C20"/>
                </a:solidFill>
                <a:latin typeface="ResavskaSansCyrMedium"/>
              </a:rPr>
              <a:t> ___ </a:t>
            </a:r>
            <a:r>
              <a:rPr lang="sr-Latn-BA" sz="2800" dirty="0" smtClean="0">
                <a:solidFill>
                  <a:srgbClr val="1B1C20"/>
                </a:solidFill>
                <a:latin typeface="ResavskaSansCyrMedium"/>
              </a:rPr>
              <a:t>1 </a:t>
            </a:r>
            <a:r>
              <a:rPr lang="sr-Latn-BA" sz="2400" dirty="0">
                <a:solidFill>
                  <a:srgbClr val="1B1C20"/>
                </a:solidFill>
                <a:latin typeface="TimesNewRomanPSMT"/>
              </a:rPr>
              <a:t>• </a:t>
            </a:r>
            <a:r>
              <a:rPr lang="sr-Latn-BA" sz="2800" dirty="0" smtClean="0">
                <a:solidFill>
                  <a:srgbClr val="1B1C20"/>
                </a:solidFill>
                <a:latin typeface="ResavskaSansCyrMedium"/>
              </a:rPr>
              <a:t>10</a:t>
            </a:r>
            <a:r>
              <a:rPr lang="sr-Cyrl-RS" sz="2800" dirty="0" smtClean="0">
                <a:solidFill>
                  <a:srgbClr val="1B1C20"/>
                </a:solidFill>
                <a:latin typeface="ResavskaSansCyrMedium"/>
              </a:rPr>
              <a:t>   </a:t>
            </a:r>
            <a:r>
              <a:rPr lang="sr-Latn-BA" sz="2800" dirty="0" smtClean="0">
                <a:solidFill>
                  <a:srgbClr val="1B1C20"/>
                </a:solidFill>
                <a:latin typeface="ResavskaSansCyrMedium"/>
              </a:rPr>
              <a:t>3 </a:t>
            </a:r>
            <a:r>
              <a:rPr lang="sr-Latn-BA" sz="2400" dirty="0">
                <a:solidFill>
                  <a:srgbClr val="1B1C20"/>
                </a:solidFill>
                <a:latin typeface="TimesNewRomanPSMT"/>
              </a:rPr>
              <a:t>• </a:t>
            </a:r>
            <a:r>
              <a:rPr lang="sr-Latn-BA" sz="2800" dirty="0" smtClean="0">
                <a:solidFill>
                  <a:srgbClr val="1B1C20"/>
                </a:solidFill>
                <a:latin typeface="ResavskaSansCyrMedium"/>
              </a:rPr>
              <a:t>5</a:t>
            </a:r>
            <a:r>
              <a:rPr lang="sr-Cyrl-RS" sz="2800" dirty="0" smtClean="0">
                <a:solidFill>
                  <a:srgbClr val="1B1C20"/>
                </a:solidFill>
                <a:latin typeface="ResavskaSansCyrMedium"/>
              </a:rPr>
              <a:t>  ___</a:t>
            </a:r>
            <a:r>
              <a:rPr lang="sr-Latn-BA" sz="2800" dirty="0" smtClean="0">
                <a:solidFill>
                  <a:srgbClr val="1B1C20"/>
                </a:solidFill>
                <a:latin typeface="ResavskaSansCyrMedium"/>
              </a:rPr>
              <a:t>4 </a:t>
            </a:r>
            <a:r>
              <a:rPr lang="sr-Latn-BA" sz="2400" dirty="0">
                <a:solidFill>
                  <a:srgbClr val="1B1C20"/>
                </a:solidFill>
                <a:latin typeface="TimesNewRomanPSMT"/>
              </a:rPr>
              <a:t>• </a:t>
            </a:r>
            <a:r>
              <a:rPr lang="sr-Latn-BA" sz="2800" dirty="0" smtClean="0">
                <a:solidFill>
                  <a:srgbClr val="1B1C20"/>
                </a:solidFill>
                <a:latin typeface="ResavskaSansCyrMedium"/>
              </a:rPr>
              <a:t>10</a:t>
            </a:r>
            <a:r>
              <a:rPr lang="sr-Cyrl-RS" sz="2800" dirty="0" smtClean="0">
                <a:solidFill>
                  <a:srgbClr val="1B1C20"/>
                </a:solidFill>
                <a:latin typeface="ResavskaSansCyrMedium"/>
              </a:rPr>
              <a:t>   </a:t>
            </a:r>
            <a:r>
              <a:rPr lang="sr-Latn-BA" sz="2800" dirty="0" smtClean="0">
                <a:solidFill>
                  <a:srgbClr val="1B1C20"/>
                </a:solidFill>
                <a:latin typeface="ResavskaSansCyrMedium"/>
              </a:rPr>
              <a:t>1 </a:t>
            </a:r>
            <a:r>
              <a:rPr lang="sr-Latn-BA" sz="2400" dirty="0">
                <a:solidFill>
                  <a:srgbClr val="1B1C20"/>
                </a:solidFill>
                <a:latin typeface="TimesNewRomanPSMT"/>
              </a:rPr>
              <a:t>• </a:t>
            </a:r>
            <a:r>
              <a:rPr lang="sr-Latn-BA" sz="2800" dirty="0" smtClean="0">
                <a:solidFill>
                  <a:srgbClr val="1B1C20"/>
                </a:solidFill>
                <a:latin typeface="ResavskaSansCyrMedium"/>
              </a:rPr>
              <a:t>10</a:t>
            </a:r>
            <a:r>
              <a:rPr lang="sr-Cyrl-RS" sz="2800" dirty="0" smtClean="0">
                <a:solidFill>
                  <a:srgbClr val="1B1C20"/>
                </a:solidFill>
                <a:latin typeface="ResavskaSansCyrMedium"/>
              </a:rPr>
              <a:t> ___ </a:t>
            </a:r>
            <a:r>
              <a:rPr lang="sr-Latn-BA" sz="2800" dirty="0" smtClean="0">
                <a:solidFill>
                  <a:srgbClr val="1B1C20"/>
                </a:solidFill>
                <a:latin typeface="ResavskaSansCyrMedium"/>
              </a:rPr>
              <a:t>8 </a:t>
            </a:r>
            <a:r>
              <a:rPr lang="sr-Latn-BA" sz="2400" dirty="0">
                <a:solidFill>
                  <a:srgbClr val="1B1C20"/>
                </a:solidFill>
                <a:latin typeface="TimesNewRomanPSMT"/>
              </a:rPr>
              <a:t>• </a:t>
            </a:r>
            <a:r>
              <a:rPr lang="sr-Latn-BA" sz="2800" dirty="0" smtClean="0">
                <a:solidFill>
                  <a:srgbClr val="1B1C20"/>
                </a:solidFill>
                <a:latin typeface="ResavskaSansCyrMedium"/>
              </a:rPr>
              <a:t>5</a:t>
            </a:r>
            <a:endParaRPr lang="sr-Cyrl-RS" sz="2800" dirty="0" smtClean="0">
              <a:solidFill>
                <a:srgbClr val="1B1C20"/>
              </a:solidFill>
              <a:latin typeface="ResavskaSansCyrMedium"/>
            </a:endParaRPr>
          </a:p>
          <a:p>
            <a:r>
              <a:rPr lang="sr-Latn-BA" sz="2800" dirty="0" smtClean="0"/>
              <a:t> </a:t>
            </a:r>
            <a:r>
              <a:rPr lang="sr-Latn-BA" sz="2800" dirty="0"/>
              <a:t/>
            </a:r>
            <a:br>
              <a:rPr lang="sr-Latn-BA" sz="2800" dirty="0"/>
            </a:br>
            <a:endParaRPr lang="sr-Cyrl-RS" sz="2800" dirty="0" smtClean="0"/>
          </a:p>
          <a:p>
            <a:endParaRPr lang="sr-Cyrl-R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819276" y="145732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>
                <a:solidFill>
                  <a:srgbClr val="FF0000"/>
                </a:solidFill>
              </a:rPr>
              <a:t>&gt;</a:t>
            </a:r>
            <a:endParaRPr lang="sr-Latn-BA" sz="32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00563" y="148113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>
                <a:solidFill>
                  <a:srgbClr val="FF0000"/>
                </a:solidFill>
              </a:rPr>
              <a:t>&gt;</a:t>
            </a:r>
            <a:endParaRPr lang="sr-Latn-BA" sz="32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29476" y="146685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 smtClean="0">
                <a:solidFill>
                  <a:srgbClr val="FF0000"/>
                </a:solidFill>
              </a:rPr>
              <a:t>&lt;</a:t>
            </a:r>
            <a:endParaRPr lang="sr-Latn-BA" sz="32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929814" y="145256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 smtClean="0">
                <a:solidFill>
                  <a:srgbClr val="FF0000"/>
                </a:solidFill>
              </a:rPr>
              <a:t>&lt;</a:t>
            </a:r>
            <a:endParaRPr lang="sr-Latn-B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110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34" y="365125"/>
            <a:ext cx="10825766" cy="1437917"/>
          </a:xfrm>
        </p:spPr>
        <p:txBody>
          <a:bodyPr>
            <a:normAutofit fontScale="90000"/>
          </a:bodyPr>
          <a:lstStyle/>
          <a:p>
            <a:r>
              <a:rPr lang="sr-Cyrl-RS" sz="2800" b="1" dirty="0" smtClean="0"/>
              <a:t/>
            </a:r>
            <a:br>
              <a:rPr lang="sr-Cyrl-RS" sz="2800" b="1" dirty="0" smtClean="0"/>
            </a:br>
            <a:r>
              <a:rPr lang="sr-Cyrl-RS" sz="2800" b="1" dirty="0"/>
              <a:t/>
            </a:r>
            <a:br>
              <a:rPr lang="sr-Cyrl-RS" sz="2800" b="1" dirty="0"/>
            </a:br>
            <a:r>
              <a:rPr lang="sr-Cyrl-RS" sz="2800" b="1" dirty="0" smtClean="0"/>
              <a:t/>
            </a:r>
            <a:br>
              <a:rPr lang="sr-Cyrl-RS" sz="2800" b="1" dirty="0" smtClean="0"/>
            </a:br>
            <a:r>
              <a:rPr lang="sr-Cyrl-RS" sz="2800" b="1" dirty="0" smtClean="0"/>
              <a:t/>
            </a:r>
            <a:br>
              <a:rPr lang="sr-Cyrl-RS" sz="2800" b="1" dirty="0" smtClean="0"/>
            </a:br>
            <a:r>
              <a:rPr lang="sr-Cyrl-RS" sz="2800" b="1" dirty="0"/>
              <a:t/>
            </a:r>
            <a:br>
              <a:rPr lang="sr-Cyrl-RS" sz="2800" b="1" dirty="0"/>
            </a:br>
            <a:r>
              <a:rPr lang="sr-Cyrl-RS" sz="2800" b="1" dirty="0" smtClean="0"/>
              <a:t/>
            </a:r>
            <a:br>
              <a:rPr lang="sr-Cyrl-RS" sz="2800" b="1" dirty="0" smtClean="0"/>
            </a:br>
            <a:r>
              <a:rPr lang="sr-Cyrl-RS" sz="2800" b="1" dirty="0"/>
              <a:t/>
            </a:r>
            <a:br>
              <a:rPr lang="sr-Cyrl-RS" sz="2800" b="1" dirty="0"/>
            </a:br>
            <a:r>
              <a:rPr lang="sr-Cyrl-RS" sz="2800" b="1" dirty="0" smtClean="0"/>
              <a:t/>
            </a:r>
            <a:br>
              <a:rPr lang="sr-Cyrl-RS" sz="2800" b="1" dirty="0" smtClean="0"/>
            </a:br>
            <a:r>
              <a:rPr lang="sr-Cyrl-RS" sz="2800" b="1" dirty="0"/>
              <a:t/>
            </a:r>
            <a:br>
              <a:rPr lang="sr-Cyrl-RS" sz="2800" b="1" dirty="0"/>
            </a:br>
            <a:r>
              <a:rPr lang="sr-Cyrl-RS" sz="2800" b="1" dirty="0" smtClean="0"/>
              <a:t/>
            </a:r>
            <a:br>
              <a:rPr lang="sr-Cyrl-RS" sz="2800" b="1" dirty="0" smtClean="0"/>
            </a:br>
            <a:r>
              <a:rPr lang="sr-Cyrl-RS" sz="2800" b="1" dirty="0" smtClean="0"/>
              <a:t/>
            </a:r>
            <a:br>
              <a:rPr lang="sr-Cyrl-RS" sz="2800" b="1" dirty="0" smtClean="0"/>
            </a:br>
            <a:r>
              <a:rPr lang="sr-Cyrl-RS" sz="2800" b="1" dirty="0"/>
              <a:t/>
            </a:r>
            <a:br>
              <a:rPr lang="sr-Cyrl-RS" sz="2800" b="1" dirty="0"/>
            </a:br>
            <a:r>
              <a:rPr lang="sr-Cyrl-RS" sz="2800" b="1" dirty="0" smtClean="0"/>
              <a:t/>
            </a:r>
            <a:br>
              <a:rPr lang="sr-Cyrl-RS" sz="2800" b="1" dirty="0" smtClean="0"/>
            </a:br>
            <a:r>
              <a:rPr lang="sr-Cyrl-RS" sz="2800" b="1" dirty="0"/>
              <a:t/>
            </a:r>
            <a:br>
              <a:rPr lang="sr-Cyrl-RS" sz="2800" b="1" dirty="0"/>
            </a:br>
            <a:r>
              <a:rPr lang="sr-Cyrl-RS" sz="2800" b="1" dirty="0" smtClean="0"/>
              <a:t/>
            </a:r>
            <a:br>
              <a:rPr lang="sr-Cyrl-RS" sz="2800" b="1" dirty="0" smtClean="0"/>
            </a:br>
            <a:r>
              <a:rPr lang="sr-Cyrl-RS" sz="2800" b="1" dirty="0" smtClean="0"/>
              <a:t/>
            </a:r>
            <a:br>
              <a:rPr lang="sr-Cyrl-RS" sz="2800" b="1" dirty="0" smtClean="0"/>
            </a:br>
            <a:r>
              <a:rPr lang="sr-Cyrl-RS" sz="2800" b="1" dirty="0"/>
              <a:t/>
            </a:r>
            <a:br>
              <a:rPr lang="sr-Cyrl-RS" sz="2800" b="1" dirty="0"/>
            </a:br>
            <a:r>
              <a:rPr lang="sr-Cyrl-RS" sz="2800" b="1" dirty="0" smtClean="0"/>
              <a:t/>
            </a:r>
            <a:br>
              <a:rPr lang="sr-Cyrl-RS" sz="2800" b="1" dirty="0" smtClean="0"/>
            </a:br>
            <a:r>
              <a:rPr lang="sr-Cyrl-RS" sz="2800" dirty="0" smtClean="0">
                <a:latin typeface="+mn-lt"/>
              </a:rPr>
              <a:t>4. Задатак</a:t>
            </a:r>
            <a:br>
              <a:rPr lang="sr-Cyrl-RS" sz="2800" dirty="0" smtClean="0">
                <a:latin typeface="+mn-lt"/>
              </a:rPr>
            </a:br>
            <a:r>
              <a:rPr lang="sr-Cyrl-RS" sz="2800" dirty="0" smtClean="0">
                <a:latin typeface="+mn-lt"/>
              </a:rPr>
              <a:t>У  5  корпи  смо распоредили 40 јабука. Колико има јабука у свакој корпи?</a:t>
            </a:r>
            <a:br>
              <a:rPr lang="sr-Cyrl-RS" sz="2800" dirty="0" smtClean="0">
                <a:latin typeface="+mn-lt"/>
              </a:rPr>
            </a:br>
            <a:r>
              <a:rPr lang="sr-Cyrl-RS" sz="2800" b="1" dirty="0"/>
              <a:t/>
            </a:r>
            <a:br>
              <a:rPr lang="sr-Cyrl-RS" sz="2800" b="1" dirty="0"/>
            </a:br>
            <a:r>
              <a:rPr lang="sr-Cyrl-RS" sz="2800" b="1" dirty="0" smtClean="0"/>
              <a:t/>
            </a:r>
            <a:br>
              <a:rPr lang="sr-Cyrl-RS" sz="2800" b="1" dirty="0" smtClean="0"/>
            </a:br>
            <a:r>
              <a:rPr lang="sr-Cyrl-RS" sz="2800" b="1" dirty="0"/>
              <a:t/>
            </a:r>
            <a:br>
              <a:rPr lang="sr-Cyrl-RS" sz="2800" b="1" dirty="0"/>
            </a:br>
            <a:r>
              <a:rPr lang="sr-Cyrl-RS" sz="2800" b="1" dirty="0" smtClean="0"/>
              <a:t/>
            </a:r>
            <a:br>
              <a:rPr lang="sr-Cyrl-RS" sz="2800" b="1" dirty="0" smtClean="0"/>
            </a:br>
            <a:r>
              <a:rPr lang="sr-Cyrl-RS" sz="2800" b="1" dirty="0"/>
              <a:t/>
            </a:r>
            <a:br>
              <a:rPr lang="sr-Cyrl-RS" sz="2800" b="1" dirty="0"/>
            </a:br>
            <a:r>
              <a:rPr lang="sr-Cyrl-RS" sz="2800" b="1" dirty="0" smtClean="0"/>
              <a:t/>
            </a:r>
            <a:br>
              <a:rPr lang="sr-Cyrl-RS" sz="2800" b="1" dirty="0" smtClean="0"/>
            </a:br>
            <a:r>
              <a:rPr lang="sr-Cyrl-RS" sz="2800" b="1" dirty="0"/>
              <a:t/>
            </a:r>
            <a:br>
              <a:rPr lang="sr-Cyrl-RS" sz="2800" b="1" dirty="0"/>
            </a:br>
            <a:r>
              <a:rPr lang="sr-Cyrl-RS" sz="2800" b="1" dirty="0" smtClean="0"/>
              <a:t/>
            </a:r>
            <a:br>
              <a:rPr lang="sr-Cyrl-RS" sz="2800" b="1" dirty="0" smtClean="0"/>
            </a:br>
            <a:r>
              <a:rPr lang="sr-Cyrl-RS" sz="2800" dirty="0" smtClean="0">
                <a:latin typeface="+mn-lt"/>
              </a:rPr>
              <a:t>Рачунамо</a:t>
            </a:r>
            <a:r>
              <a:rPr lang="sr-Cyrl-RS" sz="2800" b="1" dirty="0" smtClean="0"/>
              <a:t> :</a:t>
            </a:r>
            <a:r>
              <a:rPr lang="sr-Cyrl-RS" sz="2800" b="1" dirty="0" smtClean="0">
                <a:solidFill>
                  <a:srgbClr val="FF0000"/>
                </a:solidFill>
              </a:rPr>
              <a:t/>
            </a:r>
            <a:br>
              <a:rPr lang="sr-Cyrl-RS" sz="2800" b="1" dirty="0" smtClean="0">
                <a:solidFill>
                  <a:srgbClr val="FF0000"/>
                </a:solidFill>
              </a:rPr>
            </a:br>
            <a:r>
              <a:rPr lang="sr-Cyrl-RS" sz="2800" b="1" dirty="0" smtClean="0"/>
              <a:t/>
            </a:r>
            <a:br>
              <a:rPr lang="sr-Cyrl-RS" sz="2800" b="1" dirty="0" smtClean="0"/>
            </a:br>
            <a:r>
              <a:rPr lang="sr-Cyrl-RS" sz="2800" b="1" dirty="0" smtClean="0"/>
              <a:t>Одговор:</a:t>
            </a:r>
            <a:r>
              <a:rPr lang="sr-Cyrl-RS" sz="2800" b="1" dirty="0"/>
              <a:t/>
            </a:r>
            <a:br>
              <a:rPr lang="sr-Cyrl-RS" sz="2800" b="1" dirty="0"/>
            </a:br>
            <a:r>
              <a:rPr lang="sr-Cyrl-RS" sz="2800" b="1" dirty="0" smtClean="0"/>
              <a:t/>
            </a:r>
            <a:br>
              <a:rPr lang="sr-Cyrl-RS" sz="2800" b="1" dirty="0" smtClean="0"/>
            </a:br>
            <a:r>
              <a:rPr lang="sr-Cyrl-RS" sz="2800" b="1" dirty="0"/>
              <a:t/>
            </a:r>
            <a:br>
              <a:rPr lang="sr-Cyrl-RS" sz="2800" b="1" dirty="0"/>
            </a:br>
            <a:r>
              <a:rPr lang="sr-Cyrl-RS" sz="2800" b="1" dirty="0" smtClean="0"/>
              <a:t/>
            </a:r>
            <a:br>
              <a:rPr lang="sr-Cyrl-RS" sz="2800" b="1" dirty="0" smtClean="0"/>
            </a:br>
            <a:r>
              <a:rPr lang="sr-Cyrl-RS" sz="2800" b="1" dirty="0"/>
              <a:t/>
            </a:r>
            <a:br>
              <a:rPr lang="sr-Cyrl-RS" sz="2800" b="1" dirty="0"/>
            </a:br>
            <a:r>
              <a:rPr lang="sr-Cyrl-RS" sz="2800" b="1" dirty="0" smtClean="0"/>
              <a:t/>
            </a:r>
            <a:br>
              <a:rPr lang="sr-Cyrl-RS" sz="2800" b="1" dirty="0" smtClean="0"/>
            </a:br>
            <a:r>
              <a:rPr lang="sr-Cyrl-RS" sz="2800" b="1" dirty="0"/>
              <a:t/>
            </a:r>
            <a:br>
              <a:rPr lang="sr-Cyrl-RS" sz="2800" b="1" dirty="0"/>
            </a:br>
            <a:endParaRPr lang="sr-Latn-RS" sz="2800" b="1" dirty="0"/>
          </a:p>
        </p:txBody>
      </p:sp>
      <p:pic>
        <p:nvPicPr>
          <p:cNvPr id="15" name="Content Placeholder 14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245" y="1944710"/>
            <a:ext cx="1895110" cy="1764406"/>
          </a:xfrm>
        </p:spPr>
      </p:pic>
      <p:pic>
        <p:nvPicPr>
          <p:cNvPr id="16" name="Content Placeholder 1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0249" y="1944710"/>
            <a:ext cx="1895110" cy="1764406"/>
          </a:xfrm>
          <a:prstGeom prst="rect">
            <a:avLst/>
          </a:prstGeom>
        </p:spPr>
      </p:pic>
      <p:pic>
        <p:nvPicPr>
          <p:cNvPr id="17" name="Content Placeholder 1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2311" y="1944710"/>
            <a:ext cx="1895110" cy="1764406"/>
          </a:xfrm>
          <a:prstGeom prst="rect">
            <a:avLst/>
          </a:prstGeom>
        </p:spPr>
      </p:pic>
      <p:pic>
        <p:nvPicPr>
          <p:cNvPr id="18" name="Content Placeholder 1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9421" y="1944710"/>
            <a:ext cx="1895110" cy="1764406"/>
          </a:xfrm>
          <a:prstGeom prst="rect">
            <a:avLst/>
          </a:prstGeom>
        </p:spPr>
      </p:pic>
      <p:pic>
        <p:nvPicPr>
          <p:cNvPr id="19" name="Content Placeholder 1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6531" y="1944710"/>
            <a:ext cx="1895110" cy="17644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599" y="4096266"/>
            <a:ext cx="2908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rgbClr val="FF0000"/>
                </a:solidFill>
              </a:rPr>
              <a:t>40 : 5 = 8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0545" y="4700270"/>
            <a:ext cx="46275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4813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7080" cy="1325563"/>
          </a:xfrm>
        </p:spPr>
        <p:txBody>
          <a:bodyPr>
            <a:normAutofit fontScale="90000"/>
          </a:bodyPr>
          <a:lstStyle/>
          <a:p>
            <a:r>
              <a:rPr lang="sr-Cyrl-RS" sz="2800" b="1" dirty="0" smtClean="0"/>
              <a:t>5</a:t>
            </a:r>
            <a:r>
              <a:rPr lang="sr-Cyrl-RS" sz="2800" b="1" dirty="0" smtClean="0"/>
              <a:t>. Задатак</a:t>
            </a:r>
            <a:br>
              <a:rPr lang="sr-Cyrl-RS" sz="2800" b="1" dirty="0" smtClean="0"/>
            </a:br>
            <a:r>
              <a:rPr lang="sr-Cyrl-RS" sz="2800" b="1" dirty="0" smtClean="0"/>
              <a:t/>
            </a:r>
            <a:br>
              <a:rPr lang="sr-Cyrl-RS" sz="2800" b="1" dirty="0" smtClean="0"/>
            </a:br>
            <a:r>
              <a:rPr lang="sr-Cyrl-RS" sz="2800" b="1" dirty="0" smtClean="0"/>
              <a:t>Мама је испекла 45 колачића. Колачиће је подијелила на </a:t>
            </a:r>
            <a:r>
              <a:rPr lang="sr-Cyrl-BA" sz="2800" b="1" dirty="0" smtClean="0"/>
              <a:t>петоро </a:t>
            </a:r>
            <a:r>
              <a:rPr lang="sr-Cyrl-RS" sz="2800" b="1" dirty="0" smtClean="0"/>
              <a:t>дјеце. </a:t>
            </a:r>
            <a:r>
              <a:rPr lang="sr-Cyrl-RS" sz="2800" b="1" dirty="0" smtClean="0"/>
              <a:t>Колико </a:t>
            </a:r>
            <a:r>
              <a:rPr lang="sr-Cyrl-RS" sz="2800" b="1" dirty="0" smtClean="0"/>
              <a:t>је </a:t>
            </a:r>
            <a:br>
              <a:rPr lang="sr-Cyrl-RS" sz="2800" b="1" dirty="0" smtClean="0"/>
            </a:br>
            <a:r>
              <a:rPr lang="sr-Cyrl-RS" sz="2800" b="1" dirty="0" smtClean="0"/>
              <a:t/>
            </a:r>
            <a:br>
              <a:rPr lang="sr-Cyrl-RS" sz="2800" b="1" dirty="0" smtClean="0"/>
            </a:br>
            <a:r>
              <a:rPr lang="sr-Cyrl-RS" sz="2800" b="1" dirty="0" smtClean="0"/>
              <a:t>колачића добило свако дијете?</a:t>
            </a:r>
            <a:br>
              <a:rPr lang="sr-Cyrl-RS" sz="2800" b="1" dirty="0" smtClean="0"/>
            </a:br>
            <a:endParaRPr lang="sr-Latn-R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6523"/>
            <a:ext cx="10515600" cy="48504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 smtClean="0"/>
              <a:t>Рачунамо:   </a:t>
            </a:r>
            <a:endParaRPr lang="sr-Cyrl-R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Одговор: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5168" y="1906072"/>
            <a:ext cx="4815812" cy="30909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0160" y="4527944"/>
            <a:ext cx="186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rgbClr val="FF0000"/>
                </a:solidFill>
              </a:rPr>
              <a:t>45 : 5 = 9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5435600"/>
            <a:ext cx="610616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sr-Cyrl-RS" sz="2800" dirty="0">
                <a:solidFill>
                  <a:prstClr val="black"/>
                </a:solidFill>
              </a:rPr>
              <a:t>Свако дијете је добило по </a:t>
            </a:r>
            <a:r>
              <a:rPr lang="sr-Cyrl-RS" sz="2800" dirty="0" smtClean="0">
                <a:solidFill>
                  <a:prstClr val="black"/>
                </a:solidFill>
              </a:rPr>
              <a:t>9 </a:t>
            </a:r>
            <a:r>
              <a:rPr lang="sr-Cyrl-RS" sz="2800" dirty="0">
                <a:solidFill>
                  <a:prstClr val="black"/>
                </a:solidFill>
              </a:rPr>
              <a:t>колачића.</a:t>
            </a:r>
          </a:p>
        </p:txBody>
      </p:sp>
    </p:spTree>
    <p:extLst>
      <p:ext uri="{BB962C8B-B14F-4D97-AF65-F5344CB8AC3E}">
        <p14:creationId xmlns:p14="http://schemas.microsoft.com/office/powerpoint/2010/main" xmlns="" val="159969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100" b="1" dirty="0" smtClean="0"/>
              <a:t/>
            </a:r>
            <a:br>
              <a:rPr lang="sr-Cyrl-RS" sz="3100" b="1" dirty="0" smtClean="0"/>
            </a:br>
            <a:r>
              <a:rPr lang="sr-Cyrl-RS" sz="3100" b="1" dirty="0" smtClean="0"/>
              <a:t>6. Задатак </a:t>
            </a:r>
            <a:br>
              <a:rPr lang="sr-Cyrl-RS" sz="3100" b="1" dirty="0" smtClean="0"/>
            </a:br>
            <a:r>
              <a:rPr lang="sr-Cyrl-RS" sz="3100" b="1" dirty="0" smtClean="0"/>
              <a:t>Матија има 5 џепова. У сваком џепу има по 6 КМ. Колико Матија има укупно конвертибилних марака</a:t>
            </a:r>
            <a:r>
              <a:rPr lang="sr-Cyrl-RS" b="1" dirty="0" smtClean="0"/>
              <a:t>?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Рачунамо:    </a:t>
            </a:r>
          </a:p>
          <a:p>
            <a:pPr marL="0" indent="0">
              <a:buNone/>
            </a:pPr>
            <a:r>
              <a:rPr lang="sr-Cyrl-RS" dirty="0" smtClean="0"/>
              <a:t>Одговор:</a:t>
            </a:r>
            <a:endParaRPr lang="sr-Latn-R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0348" y="2520847"/>
            <a:ext cx="3303683" cy="34227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2720" y="2280781"/>
            <a:ext cx="26924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sr-Cyrl-RS" sz="2800" dirty="0">
                <a:solidFill>
                  <a:srgbClr val="FF0000"/>
                </a:solidFill>
              </a:rPr>
              <a:t>5 </a:t>
            </a:r>
            <a:r>
              <a:rPr lang="sr-Cyrl-RS" sz="2800" dirty="0" smtClean="0">
                <a:solidFill>
                  <a:srgbClr val="FF0000"/>
                </a:solidFill>
              </a:rPr>
              <a:t>6 </a:t>
            </a:r>
            <a:r>
              <a:rPr lang="sr-Cyrl-RS" sz="2800" dirty="0">
                <a:solidFill>
                  <a:srgbClr val="FF0000"/>
                </a:solidFill>
              </a:rPr>
              <a:t>= 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7440" y="2879697"/>
            <a:ext cx="449072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sr-Cyrl-RS" sz="2800" dirty="0">
                <a:solidFill>
                  <a:prstClr val="black"/>
                </a:solidFill>
              </a:rPr>
              <a:t>Матија укупно има </a:t>
            </a:r>
            <a:r>
              <a:rPr lang="sr-Cyrl-RS" sz="2800" dirty="0" smtClean="0">
                <a:solidFill>
                  <a:prstClr val="black"/>
                </a:solidFill>
              </a:rPr>
              <a:t>30 КМ.</a:t>
            </a:r>
            <a:endParaRPr lang="sr-Latn-RS" sz="2800" dirty="0">
              <a:solidFill>
                <a:prstClr val="black"/>
              </a:solidFill>
            </a:endParaRPr>
          </a:p>
        </p:txBody>
      </p:sp>
      <p:sp>
        <p:nvSpPr>
          <p:cNvPr id="5" name="Flowchart: Connector 4"/>
          <p:cNvSpPr/>
          <p:nvPr/>
        </p:nvSpPr>
        <p:spPr>
          <a:xfrm flipH="1" flipV="1">
            <a:off x="2997201" y="2468881"/>
            <a:ext cx="45719" cy="5196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243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2800" b="1" dirty="0" smtClean="0"/>
              <a:t>7. Задатак</a:t>
            </a:r>
            <a:br>
              <a:rPr lang="sr-Cyrl-RS" sz="2800" b="1" dirty="0" smtClean="0"/>
            </a:br>
            <a:r>
              <a:rPr lang="sr-Cyrl-RS" sz="2800" b="1" dirty="0" smtClean="0"/>
              <a:t/>
            </a:r>
            <a:br>
              <a:rPr lang="sr-Cyrl-RS" sz="2800" b="1" dirty="0" smtClean="0"/>
            </a:br>
            <a:r>
              <a:rPr lang="sr-Cyrl-RS" sz="2800" b="1" dirty="0" smtClean="0"/>
              <a:t>Марко има 90 кликера, а његов друг Давид има 10 пута мање  кликера од њега. Колико кликера има Давид?</a:t>
            </a:r>
            <a:endParaRPr lang="sr-Latn-R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 smtClean="0"/>
              <a:t>Рачунамо:</a:t>
            </a:r>
          </a:p>
          <a:p>
            <a:pPr marL="0" indent="0">
              <a:buNone/>
            </a:pPr>
            <a:r>
              <a:rPr lang="sr-Cyrl-RS" dirty="0" smtClean="0"/>
              <a:t>Одговор: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2011" y="1690688"/>
            <a:ext cx="5081789" cy="4486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1120" y="2164080"/>
            <a:ext cx="209296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sr-Cyrl-RS" sz="2800" dirty="0">
                <a:solidFill>
                  <a:srgbClr val="FF0000"/>
                </a:solidFill>
              </a:rPr>
              <a:t>90 : 10 = 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8240" y="2654371"/>
            <a:ext cx="354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prstClr val="black"/>
                </a:solidFill>
              </a:rPr>
              <a:t>Давид има 9 кликера.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616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b="1" dirty="0" smtClean="0"/>
              <a:t>8. Задатак</a:t>
            </a:r>
            <a:br>
              <a:rPr lang="sr-Cyrl-RS" sz="2800" b="1" dirty="0" smtClean="0"/>
            </a:br>
            <a:r>
              <a:rPr lang="sr-Cyrl-RS" sz="2800" b="1" dirty="0" smtClean="0"/>
              <a:t>Саша и Милан </a:t>
            </a:r>
            <a:r>
              <a:rPr lang="sr-Cyrl-RS" sz="2800" b="1" dirty="0" err="1" smtClean="0"/>
              <a:t>рјешавали</a:t>
            </a:r>
            <a:r>
              <a:rPr lang="sr-Cyrl-RS" sz="2800" b="1" dirty="0" smtClean="0"/>
              <a:t> су задатке.</a:t>
            </a:r>
            <a:br>
              <a:rPr lang="sr-Cyrl-RS" sz="2800" b="1" dirty="0" smtClean="0"/>
            </a:br>
            <a:endParaRPr lang="sr-Latn-R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840" y="1277727"/>
            <a:ext cx="10515600" cy="4889076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/>
              <a:t>Саша је </a:t>
            </a:r>
            <a:r>
              <a:rPr lang="sr-Cyrl-RS" dirty="0" err="1" smtClean="0"/>
              <a:t>ријешио</a:t>
            </a:r>
            <a:r>
              <a:rPr lang="sr-Cyrl-RS" dirty="0" smtClean="0"/>
              <a:t> 5 пута по 4 задатка, а Милан 3 пута по 10 задатака. </a:t>
            </a:r>
          </a:p>
          <a:p>
            <a:pPr marL="0" indent="0">
              <a:buNone/>
            </a:pPr>
            <a:r>
              <a:rPr lang="sr-Cyrl-RS" dirty="0" smtClean="0"/>
              <a:t>Ко је од њих двојице и за колико </a:t>
            </a:r>
            <a:r>
              <a:rPr lang="sr-Cyrl-RS" dirty="0" err="1" smtClean="0"/>
              <a:t>ријешио</a:t>
            </a:r>
            <a:r>
              <a:rPr lang="sr-Cyrl-RS" dirty="0" smtClean="0"/>
              <a:t> више задатака?</a:t>
            </a:r>
          </a:p>
          <a:p>
            <a:pPr marL="0" indent="0">
              <a:buNone/>
            </a:pPr>
            <a:r>
              <a:rPr lang="sr-Cyrl-RS" dirty="0"/>
              <a:t> </a:t>
            </a: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 smtClean="0"/>
              <a:t>Рачунамо:</a:t>
            </a:r>
          </a:p>
          <a:p>
            <a:pPr marL="0" indent="0">
              <a:buNone/>
            </a:pPr>
            <a:r>
              <a:rPr lang="sr-Cyrl-RS" dirty="0" smtClean="0"/>
              <a:t>Саша: </a:t>
            </a:r>
          </a:p>
          <a:p>
            <a:pPr marL="0" indent="0">
              <a:buNone/>
            </a:pPr>
            <a:r>
              <a:rPr lang="sr-Cyrl-RS" dirty="0" smtClean="0"/>
              <a:t>Милан:                                              </a:t>
            </a:r>
            <a:r>
              <a:rPr lang="sr-Cyrl-RS" sz="1200" dirty="0" smtClean="0"/>
              <a:t>Саша                                                                                          Милан                                                                                     </a:t>
            </a:r>
          </a:p>
          <a:p>
            <a:pPr marL="0" indent="0">
              <a:buNone/>
            </a:pPr>
            <a:r>
              <a:rPr lang="sr-Cyrl-RS" dirty="0" smtClean="0"/>
              <a:t>Одговор: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260" y="2305317"/>
            <a:ext cx="2946819" cy="2150773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6265" y="2446986"/>
            <a:ext cx="2924873" cy="2009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0880" y="3850640"/>
            <a:ext cx="188976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sr-Cyrl-RS" sz="2800" dirty="0">
                <a:solidFill>
                  <a:srgbClr val="FF0000"/>
                </a:solidFill>
              </a:rPr>
              <a:t>5 </a:t>
            </a:r>
            <a:r>
              <a:rPr lang="sr-Cyrl-RS" sz="2800" dirty="0" smtClean="0">
                <a:solidFill>
                  <a:srgbClr val="FF0000"/>
                </a:solidFill>
              </a:rPr>
              <a:t>  4 </a:t>
            </a:r>
            <a:r>
              <a:rPr lang="sr-Cyrl-RS" sz="2800" dirty="0">
                <a:solidFill>
                  <a:srgbClr val="FF0000"/>
                </a:solidFill>
              </a:rPr>
              <a:t>=  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4940" y="4330771"/>
            <a:ext cx="230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0000"/>
                </a:solidFill>
              </a:rPr>
              <a:t>3  10 </a:t>
            </a:r>
            <a:r>
              <a:rPr lang="sr-Cyrl-RS" sz="2800" dirty="0">
                <a:solidFill>
                  <a:srgbClr val="FF0000"/>
                </a:solidFill>
              </a:rPr>
              <a:t>= 30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6640" y="4884471"/>
            <a:ext cx="7366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sr-Cyrl-RS" sz="2800" dirty="0">
                <a:solidFill>
                  <a:prstClr val="black"/>
                </a:solidFill>
              </a:rPr>
              <a:t>Милан је  10 задатака ријешио више од Саше.</a:t>
            </a:r>
          </a:p>
        </p:txBody>
      </p:sp>
      <p:sp>
        <p:nvSpPr>
          <p:cNvPr id="7" name="Flowchart: Connector 6"/>
          <p:cNvSpPr/>
          <p:nvPr/>
        </p:nvSpPr>
        <p:spPr>
          <a:xfrm flipH="1">
            <a:off x="2313940" y="4043750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2415539" y="4569521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73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337</Words>
  <Application>Microsoft Office PowerPoint</Application>
  <PresentationFormat>Custom</PresentationFormat>
  <Paragraphs>108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Множење и дијељење бројем 5  и бројем 10 </vt:lpstr>
      <vt:lpstr>Да поновимо:</vt:lpstr>
      <vt:lpstr>1 . Задатак Споји задатак са резултатом.</vt:lpstr>
      <vt:lpstr>  </vt:lpstr>
      <vt:lpstr>                  4. Задатак У  5  корпи  смо распоредили 40 јабука. Колико има јабука у свакој корпи?         Рачунамо :  Одговор:       </vt:lpstr>
      <vt:lpstr>5. Задатак  Мама је испекла 45 колачића. Колачиће је подијелила на петоро дјеце. Колико је   колачића добило свако дијете? </vt:lpstr>
      <vt:lpstr> 6. Задатак  Матија има 5 џепова. У сваком џепу има по 6 КМ. Колико Матија има укупно конвертибилних марака?</vt:lpstr>
      <vt:lpstr>7. Задатак  Марко има 90 кликера, а његов друг Давид има 10 пута мање  кликера од њега. Колико кликера има Давид?</vt:lpstr>
      <vt:lpstr>8. Задатак Саша и Милан рјешавали су задатке. </vt:lpstr>
      <vt:lpstr>  9. Задатак  Сања има 8 година, а њена мајка је 5 пута старија од ње. Колико година има Сањина мајка?  </vt:lpstr>
      <vt:lpstr>10. Задатак  На 5 полица има укупно 30 књига. По колико књига има на свакој полици, ако су књиге једнако распоређене?</vt:lpstr>
      <vt:lpstr>Задатак за самосталан рад: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Множење и дијељење бројем 10 и бројем 5</dc:title>
  <dc:creator>PC</dc:creator>
  <cp:lastModifiedBy>Laptop 002</cp:lastModifiedBy>
  <cp:revision>50</cp:revision>
  <dcterms:created xsi:type="dcterms:W3CDTF">2021-01-13T21:39:57Z</dcterms:created>
  <dcterms:modified xsi:type="dcterms:W3CDTF">2021-01-17T11:36:30Z</dcterms:modified>
</cp:coreProperties>
</file>