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4" r:id="rId4"/>
    <p:sldId id="262" r:id="rId5"/>
    <p:sldId id="267" r:id="rId6"/>
    <p:sldId id="269" r:id="rId7"/>
    <p:sldId id="270" r:id="rId8"/>
    <p:sldId id="268" r:id="rId9"/>
  </p:sldIdLst>
  <p:sldSz cx="9144000" cy="5143500" type="screen16x9"/>
  <p:notesSz cx="6858000" cy="9144000"/>
  <p:defaultTextStyle>
    <a:defPPr>
      <a:defRPr lang="sr-Latn-RS"/>
    </a:defPPr>
    <a:lvl1pPr marL="0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44" indent="0" algn="ctr">
              <a:buNone/>
              <a:defRPr sz="1500"/>
            </a:lvl2pPr>
            <a:lvl3pPr marL="685089" indent="0" algn="ctr">
              <a:buNone/>
              <a:defRPr sz="1300"/>
            </a:lvl3pPr>
            <a:lvl4pPr marL="1027633" indent="0" algn="ctr">
              <a:buNone/>
              <a:defRPr sz="1200"/>
            </a:lvl4pPr>
            <a:lvl5pPr marL="1370178" indent="0" algn="ctr">
              <a:buNone/>
              <a:defRPr sz="1200"/>
            </a:lvl5pPr>
            <a:lvl6pPr marL="1712722" indent="0" algn="ctr">
              <a:buNone/>
              <a:defRPr sz="1200"/>
            </a:lvl6pPr>
            <a:lvl7pPr marL="2055266" indent="0" algn="ctr">
              <a:buNone/>
              <a:defRPr sz="1200"/>
            </a:lvl7pPr>
            <a:lvl8pPr marL="2397811" indent="0" algn="ctr">
              <a:buNone/>
              <a:defRPr sz="1200"/>
            </a:lvl8pPr>
            <a:lvl9pPr marL="2740355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8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7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7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32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6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90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11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44" indent="0">
              <a:buNone/>
              <a:defRPr sz="1500" b="1"/>
            </a:lvl2pPr>
            <a:lvl3pPr marL="685089" indent="0">
              <a:buNone/>
              <a:defRPr sz="1300" b="1"/>
            </a:lvl3pPr>
            <a:lvl4pPr marL="1027633" indent="0">
              <a:buNone/>
              <a:defRPr sz="1200" b="1"/>
            </a:lvl4pPr>
            <a:lvl5pPr marL="1370178" indent="0">
              <a:buNone/>
              <a:defRPr sz="1200" b="1"/>
            </a:lvl5pPr>
            <a:lvl6pPr marL="1712722" indent="0">
              <a:buNone/>
              <a:defRPr sz="1200" b="1"/>
            </a:lvl6pPr>
            <a:lvl7pPr marL="2055266" indent="0">
              <a:buNone/>
              <a:defRPr sz="1200" b="1"/>
            </a:lvl7pPr>
            <a:lvl8pPr marL="2397811" indent="0">
              <a:buNone/>
              <a:defRPr sz="1200" b="1"/>
            </a:lvl8pPr>
            <a:lvl9pPr marL="2740355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44" indent="0">
              <a:buNone/>
              <a:defRPr sz="1500" b="1"/>
            </a:lvl2pPr>
            <a:lvl3pPr marL="685089" indent="0">
              <a:buNone/>
              <a:defRPr sz="1300" b="1"/>
            </a:lvl3pPr>
            <a:lvl4pPr marL="1027633" indent="0">
              <a:buNone/>
              <a:defRPr sz="1200" b="1"/>
            </a:lvl4pPr>
            <a:lvl5pPr marL="1370178" indent="0">
              <a:buNone/>
              <a:defRPr sz="1200" b="1"/>
            </a:lvl5pPr>
            <a:lvl6pPr marL="1712722" indent="0">
              <a:buNone/>
              <a:defRPr sz="1200" b="1"/>
            </a:lvl6pPr>
            <a:lvl7pPr marL="2055266" indent="0">
              <a:buNone/>
              <a:defRPr sz="1200" b="1"/>
            </a:lvl7pPr>
            <a:lvl8pPr marL="2397811" indent="0">
              <a:buNone/>
              <a:defRPr sz="1200" b="1"/>
            </a:lvl8pPr>
            <a:lvl9pPr marL="2740355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20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0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70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44" indent="0">
              <a:buNone/>
              <a:defRPr sz="1000"/>
            </a:lvl2pPr>
            <a:lvl3pPr marL="685089" indent="0">
              <a:buNone/>
              <a:defRPr sz="900"/>
            </a:lvl3pPr>
            <a:lvl4pPr marL="1027633" indent="0">
              <a:buNone/>
              <a:defRPr sz="700"/>
            </a:lvl4pPr>
            <a:lvl5pPr marL="1370178" indent="0">
              <a:buNone/>
              <a:defRPr sz="700"/>
            </a:lvl5pPr>
            <a:lvl6pPr marL="1712722" indent="0">
              <a:buNone/>
              <a:defRPr sz="700"/>
            </a:lvl6pPr>
            <a:lvl7pPr marL="2055266" indent="0">
              <a:buNone/>
              <a:defRPr sz="700"/>
            </a:lvl7pPr>
            <a:lvl8pPr marL="2397811" indent="0">
              <a:buNone/>
              <a:defRPr sz="700"/>
            </a:lvl8pPr>
            <a:lvl9pPr marL="2740355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51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44" indent="0">
              <a:buNone/>
              <a:defRPr sz="2100"/>
            </a:lvl2pPr>
            <a:lvl3pPr marL="685089" indent="0">
              <a:buNone/>
              <a:defRPr sz="1800"/>
            </a:lvl3pPr>
            <a:lvl4pPr marL="1027633" indent="0">
              <a:buNone/>
              <a:defRPr sz="1500"/>
            </a:lvl4pPr>
            <a:lvl5pPr marL="1370178" indent="0">
              <a:buNone/>
              <a:defRPr sz="1500"/>
            </a:lvl5pPr>
            <a:lvl6pPr marL="1712722" indent="0">
              <a:buNone/>
              <a:defRPr sz="1500"/>
            </a:lvl6pPr>
            <a:lvl7pPr marL="2055266" indent="0">
              <a:buNone/>
              <a:defRPr sz="1500"/>
            </a:lvl7pPr>
            <a:lvl8pPr marL="2397811" indent="0">
              <a:buNone/>
              <a:defRPr sz="1500"/>
            </a:lvl8pPr>
            <a:lvl9pPr marL="2740355" indent="0">
              <a:buNone/>
              <a:defRPr sz="1500"/>
            </a:lvl9pPr>
          </a:lstStyle>
          <a:p>
            <a:r>
              <a:rPr lang="sr-Latn-RS"/>
              <a:t>Kliknite na ikonu da dodate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44" indent="0">
              <a:buNone/>
              <a:defRPr sz="1000"/>
            </a:lvl2pPr>
            <a:lvl3pPr marL="685089" indent="0">
              <a:buNone/>
              <a:defRPr sz="900"/>
            </a:lvl3pPr>
            <a:lvl4pPr marL="1027633" indent="0">
              <a:buNone/>
              <a:defRPr sz="700"/>
            </a:lvl4pPr>
            <a:lvl5pPr marL="1370178" indent="0">
              <a:buNone/>
              <a:defRPr sz="700"/>
            </a:lvl5pPr>
            <a:lvl6pPr marL="1712722" indent="0">
              <a:buNone/>
              <a:defRPr sz="700"/>
            </a:lvl6pPr>
            <a:lvl7pPr marL="2055266" indent="0">
              <a:buNone/>
              <a:defRPr sz="700"/>
            </a:lvl7pPr>
            <a:lvl8pPr marL="2397811" indent="0">
              <a:buNone/>
              <a:defRPr sz="700"/>
            </a:lvl8pPr>
            <a:lvl9pPr marL="2740355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62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519634" y="-2314"/>
            <a:ext cx="994583" cy="448202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681" tIns="34340" rIns="68681" bIns="34340" rtlCol="0" anchor="ctr">
            <a:noAutofit/>
          </a:bodyPr>
          <a:lstStyle/>
          <a:p>
            <a:pPr algn="ctr"/>
            <a:endParaRPr sz="13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7829442" y="4629151"/>
            <a:ext cx="1111576" cy="509522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681" tIns="34340" rIns="68681" bIns="34340" rtlCol="0" anchor="ctr">
            <a:noAutofit/>
          </a:bodyPr>
          <a:lstStyle/>
          <a:p>
            <a:pPr algn="ctr"/>
            <a:endParaRPr sz="13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5983015" y="3897883"/>
            <a:ext cx="3158700" cy="1245617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681" tIns="34340" rIns="68681" bIns="34340" rtlCol="0" anchor="ctr">
            <a:noAutofit/>
          </a:bodyPr>
          <a:lstStyle/>
          <a:p>
            <a:pPr algn="ctr"/>
            <a:endParaRPr lang="en-US" sz="1300" dirty="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8138" y="11383"/>
            <a:ext cx="1649213" cy="2498441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6457950" y="2457451"/>
            <a:ext cx="2646945" cy="268604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00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l">
              <a:defRPr lang="en-US" sz="700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D9A1C094-DBCB-4ACA-890C-247C46E0BCEA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lang="en-US" sz="700" kern="1200" cap="all" spc="15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4767264"/>
            <a:ext cx="1085850" cy="273844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lang="en-US" sz="700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C554EDC8-94A7-4A2D-A801-7B5004AFD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089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273" indent="-171273" algn="l" defTabSz="685089" rtl="0" eaLnBrk="1" latinLnBrk="0" hangingPunct="1">
        <a:lnSpc>
          <a:spcPct val="110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3817" indent="-171273" algn="l" defTabSz="685089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6361" indent="-171273" algn="l" defTabSz="685089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198906" indent="-171273" algn="l" defTabSz="685089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541450" indent="-171273" algn="l" defTabSz="685089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883995" indent="-171273" algn="l" defTabSz="68508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39" indent="-171273" algn="l" defTabSz="68508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083" indent="-171273" algn="l" defTabSz="68508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28" indent="-171273" algn="l" defTabSz="68508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44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89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33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78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22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66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811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55" algn="l" defTabSz="6850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644" y="843558"/>
            <a:ext cx="7772400" cy="1620180"/>
          </a:xfrm>
        </p:spPr>
        <p:txBody>
          <a:bodyPr>
            <a:normAutofit/>
          </a:bodyPr>
          <a:lstStyle/>
          <a:p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НАГЛАС И У СЕБИ</a:t>
            </a:r>
            <a:r>
              <a:rPr lang="en-US" sz="3000" b="1" dirty="0"/>
              <a:t/>
            </a:r>
            <a:br>
              <a:rPr lang="en-US" sz="3000" b="1" dirty="0"/>
            </a:br>
            <a:endParaRPr lang="en-US" sz="3000" b="1" dirty="0"/>
          </a:p>
        </p:txBody>
      </p:sp>
      <p:pic>
        <p:nvPicPr>
          <p:cNvPr id="4" name="Picture 3" descr="oie_transparent - 2020-05-25T173436.8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843" y="2571750"/>
            <a:ext cx="4864333" cy="27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6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F3D37382-63A9-40DA-BE2D-D313478F28D2}"/>
              </a:ext>
            </a:extLst>
          </p:cNvPr>
          <p:cNvSpPr txBox="1"/>
          <p:nvPr/>
        </p:nvSpPr>
        <p:spPr>
          <a:xfrm>
            <a:off x="809274" y="1399575"/>
            <a:ext cx="7796151" cy="1741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pPr marL="257552" indent="-257552" algn="just">
              <a:lnSpc>
                <a:spcPct val="115000"/>
              </a:lnSpc>
              <a:spcBef>
                <a:spcPts val="214"/>
              </a:spcBef>
              <a:spcAft>
                <a:spcPts val="751"/>
              </a:spcAft>
              <a:buFont typeface="Arial" pitchFamily="34" charset="0"/>
              <a:buChar char="•"/>
            </a:pPr>
            <a:r>
              <a:rPr lang="sr-Cyrl-B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брзина читања у себи је 3 до 5 пута већа од брзине читања наглас,</a:t>
            </a:r>
          </a:p>
          <a:p>
            <a:pPr marL="257552" indent="-257552" algn="just">
              <a:lnSpc>
                <a:spcPct val="115000"/>
              </a:lnSpc>
              <a:spcBef>
                <a:spcPts val="214"/>
              </a:spcBef>
              <a:spcAft>
                <a:spcPts val="751"/>
              </a:spcAft>
              <a:buFont typeface="Arial" pitchFamily="34" charset="0"/>
              <a:buChar char="•"/>
            </a:pPr>
            <a:r>
              <a:rPr lang="sr-Cyrl-B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читање у себи је ментална активност која се одвија без већег замарања,</a:t>
            </a:r>
          </a:p>
          <a:p>
            <a:pPr marL="257552" indent="-257552" algn="just">
              <a:lnSpc>
                <a:spcPct val="115000"/>
              </a:lnSpc>
              <a:spcBef>
                <a:spcPts val="214"/>
              </a:spcBef>
              <a:spcAft>
                <a:spcPts val="751"/>
              </a:spcAft>
              <a:buFont typeface="Arial" pitchFamily="34" charset="0"/>
              <a:buChar char="•"/>
            </a:pPr>
            <a:r>
              <a:rPr lang="sr-Cyrl-B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смисао читања у себи нема без разумијевања смисла прочитаног,</a:t>
            </a:r>
          </a:p>
          <a:p>
            <a:pPr marL="257552" indent="-257552" algn="just">
              <a:lnSpc>
                <a:spcPct val="115000"/>
              </a:lnSpc>
              <a:spcBef>
                <a:spcPts val="214"/>
              </a:spcBef>
              <a:spcAft>
                <a:spcPts val="751"/>
              </a:spcAft>
              <a:buFont typeface="Arial" pitchFamily="34" charset="0"/>
              <a:buChar char="•"/>
            </a:pPr>
            <a:r>
              <a:rPr lang="sr-Cyrl-B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читању у себи утрошак енергије је мањи него у читању наглас.</a:t>
            </a:r>
            <a:endParaRPr lang="sr-Latn-BA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95691CD8-5A86-46E8-9701-CBCDA87A11D4}"/>
              </a:ext>
            </a:extLst>
          </p:cNvPr>
          <p:cNvSpPr txBox="1"/>
          <p:nvPr/>
        </p:nvSpPr>
        <p:spPr>
          <a:xfrm>
            <a:off x="809275" y="303498"/>
            <a:ext cx="7525451" cy="7064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214"/>
              </a:spcBef>
              <a:spcAft>
                <a:spcPts val="751"/>
              </a:spcAft>
              <a:defRPr/>
            </a:pPr>
            <a:r>
              <a:rPr lang="sr-Cyrl-R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Читање у себи </a:t>
            </a:r>
            <a:r>
              <a:rPr lang="sr-Cyrl-R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не разликује од читања наглас само у одсутношћу гласа, него постоје и друге разлике:</a:t>
            </a:r>
            <a:endParaRPr lang="sr-Latn-B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1059582"/>
            <a:ext cx="8712968" cy="4482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/>
              <a:t>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је мисаони процес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мисли о томе што читаш.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 добро читање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 изговарај сваки глас у ријечи и сваку ријеч у реченици;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Подизањем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спуштањем гласа;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Успореним или убрзаним говором;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Поштуј знакове интерпункције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 нагласи одређене ријечи у реченици.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4014" y="2589438"/>
            <a:ext cx="702212" cy="1620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736721" y="2892070"/>
            <a:ext cx="593932" cy="1620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29546" y="2645487"/>
            <a:ext cx="2688504" cy="392516"/>
          </a:xfrm>
          <a:prstGeom prst="rect">
            <a:avLst/>
          </a:prstGeom>
        </p:spPr>
        <p:txBody>
          <a:bodyPr wrap="none" lIns="68681" tIns="34340" rIns="68681" bIns="34340">
            <a:spAutoFit/>
          </a:bodyPr>
          <a:lstStyle/>
          <a:p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дочаравамо 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осјећања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1293" y="4312354"/>
            <a:ext cx="5492165" cy="346249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sr-Cyrl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ПРАВИЛА ВАЖЕ И ЗА ГОВОР.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3662" y="519522"/>
            <a:ext cx="4222915" cy="530915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Усавршавамо читање</a:t>
            </a:r>
            <a:endParaRPr lang="sr-Latn-RS" sz="27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01E83FB-64C6-4FF9-844C-3D96A139FA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918" y="57590"/>
            <a:ext cx="176015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 ЧИТАЊЕ УЧИМО И СЛУШАЈУЋИ ДРУГЕ КАКО ЧИТАЈУ</a:t>
            </a:r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lusaj.png"/>
          <p:cNvPicPr>
            <a:picLocks noChangeAspect="1"/>
          </p:cNvPicPr>
          <p:nvPr/>
        </p:nvPicPr>
        <p:blipFill>
          <a:blip r:embed="rId2" cstate="print"/>
          <a:srcRect r="274" b="11171"/>
          <a:stretch>
            <a:fillRect/>
          </a:stretch>
        </p:blipFill>
        <p:spPr>
          <a:xfrm flipH="1">
            <a:off x="4030600" y="1653648"/>
            <a:ext cx="2003178" cy="30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4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746CC2B-8180-435A-82D2-88878B0FA4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157" y="1545636"/>
            <a:ext cx="2005211" cy="2500313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5F152405-A27D-4DE9-8DF1-5CC6B5348FA5}"/>
              </a:ext>
            </a:extLst>
          </p:cNvPr>
          <p:cNvSpPr txBox="1"/>
          <p:nvPr/>
        </p:nvSpPr>
        <p:spPr>
          <a:xfrm>
            <a:off x="1486024" y="735546"/>
            <a:ext cx="2436297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И ЈАРАЦ</a:t>
            </a: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31A00033-9CA3-402A-A41E-C8C923BCB957}"/>
              </a:ext>
            </a:extLst>
          </p:cNvPr>
          <p:cNvSpPr txBox="1"/>
          <p:nvPr/>
        </p:nvSpPr>
        <p:spPr>
          <a:xfrm>
            <a:off x="349085" y="1430215"/>
            <a:ext cx="6171953" cy="297773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паде у бунар па је била принуђена да чека не знајући како да изађе. Кад јарац, нагнан жеђу, дође до истог бунара и опази лисицу, стаде је испитивати да ли је вода добра. Она сакри своју невољу и поче хвалити воду говорећи како је дивна и подстичући га да сиђе. Он сиђе, јер је био жедан, а када је угасио жеђ, стаде с лисицом премишљати како да изиђу из бунара. Лисица рече како је измислила нешто корисно да се обоје спасу: </a:t>
            </a:r>
            <a:endParaRPr lang="sr-Latn-B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2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B0C359A1-0D71-41F0-B1A4-E739F80F3F0F}"/>
              </a:ext>
            </a:extLst>
          </p:cNvPr>
          <p:cNvSpPr txBox="1"/>
          <p:nvPr/>
        </p:nvSpPr>
        <p:spPr>
          <a:xfrm>
            <a:off x="294858" y="681975"/>
            <a:ext cx="6875772" cy="297783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marL="343403" indent="-343403" algn="just">
              <a:buFontTx/>
              <a:buChar char="-"/>
            </a:pPr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Упри предње ноге о зид и примакни рогове, па кад се ја</a:t>
            </a:r>
          </a:p>
          <a:p>
            <a:pPr algn="just"/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попнем горе </a:t>
            </a:r>
            <a:r>
              <a:rPr lang="sr-Cyrl-B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преко</a:t>
            </a:r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твојих леђа, извући ћу послије и тебе. </a:t>
            </a:r>
          </a:p>
          <a:p>
            <a:pPr algn="just"/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Послије дугог наговарања јарац пристане, она скочи на његова плећа, стане на његове рогове, искочи из бунара и поче се удаљавати. Кад је јарац прекори што крши обећање, она се окрене и рекне:</a:t>
            </a:r>
          </a:p>
          <a:p>
            <a:pPr marL="343403" indent="-343403" algn="just">
              <a:buFontTx/>
              <a:buChar char="-"/>
            </a:pPr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Драговићу мој, да си имао толико памети колико длака</a:t>
            </a:r>
          </a:p>
          <a:p>
            <a:pPr algn="just"/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бради, ти не би ни сишао у бунар прије него што</a:t>
            </a:r>
          </a:p>
          <a:p>
            <a:pPr algn="just"/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размислиш како ћеш изаћи.</a:t>
            </a:r>
            <a:endParaRPr lang="sr-Latn-B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385CE4D-495C-4328-B6F7-1EB5A293D2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0269" y="2247714"/>
            <a:ext cx="1732652" cy="2162744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ABBD5032-5F74-4CF9-BC1F-890B8F6CB7A7}"/>
              </a:ext>
            </a:extLst>
          </p:cNvPr>
          <p:cNvSpPr txBox="1"/>
          <p:nvPr/>
        </p:nvSpPr>
        <p:spPr>
          <a:xfrm>
            <a:off x="5925498" y="3921900"/>
            <a:ext cx="920379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sr-Cyrl-B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Езоп</a:t>
            </a:r>
            <a:endParaRPr lang="sr-Latn-B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25" y="627534"/>
            <a:ext cx="7092332" cy="416277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Задатак за самосталан рад ученика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ти у с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би причу „Д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к и птиц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a”, 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oja 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зи у</a:t>
            </a:r>
          </a:p>
          <a:p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Букв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ру н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 47.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BA" sz="2100" dirty="0" smtClean="0">
                <a:latin typeface="Times New Roman" pitchFamily="18" charset="0"/>
                <a:cs typeface="Times New Roman" pitchFamily="18" charset="0"/>
              </a:rPr>
              <a:t>ни.</a:t>
            </a:r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3225" y="2247714"/>
            <a:ext cx="6009533" cy="392415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Погледај анимирани филм „Три прасета“.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27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5">
  <a:themeElements>
    <a:clrScheme name="AnalogousFromLightSeedLeftStep">
      <a:dk1>
        <a:srgbClr val="000000"/>
      </a:dk1>
      <a:lt1>
        <a:srgbClr val="FFFFFF"/>
      </a:lt1>
      <a:dk2>
        <a:srgbClr val="3A2441"/>
      </a:dk2>
      <a:lt2>
        <a:srgbClr val="E2E5E8"/>
      </a:lt2>
      <a:accent1>
        <a:srgbClr val="BC9B83"/>
      </a:accent1>
      <a:accent2>
        <a:srgbClr val="BA7F7F"/>
      </a:accent2>
      <a:accent3>
        <a:srgbClr val="C594A8"/>
      </a:accent3>
      <a:accent4>
        <a:srgbClr val="BA7FAF"/>
      </a:accent4>
      <a:accent5>
        <a:srgbClr val="BB96C6"/>
      </a:accent5>
      <a:accent6>
        <a:srgbClr val="937FBA"/>
      </a:accent6>
      <a:hlink>
        <a:srgbClr val="5A86A6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5" id="{9EEF1F3C-E44D-4775-85A2-F5E1F7514C9A}" vid="{E0FD6903-F637-44B3-8BC5-B95DB7E346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Tema5</Template>
  <TotalTime>1069</TotalTime>
  <Words>395</Words>
  <Application>Microsoft Office PowerPoint</Application>
  <PresentationFormat>On-screen Show (16:9)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Tema5</vt:lpstr>
      <vt:lpstr>ЧИТАЊЕ НАГЛАС И У СЕБИ </vt:lpstr>
      <vt:lpstr>Slide 2</vt:lpstr>
      <vt:lpstr>Slide 3</vt:lpstr>
      <vt:lpstr>ПРАВИЛНО ЧИТАЊЕ УЧИМО И СЛУШАЈУЋИ ДРУГЕ КАКО ЧИТАЈУ. 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ČITANJE I PISANJE LATINICE:</dc:title>
  <dc:creator>WINDOWS 10</dc:creator>
  <cp:lastModifiedBy>Trulex</cp:lastModifiedBy>
  <cp:revision>45</cp:revision>
  <dcterms:created xsi:type="dcterms:W3CDTF">2020-05-23T13:52:00Z</dcterms:created>
  <dcterms:modified xsi:type="dcterms:W3CDTF">2020-12-09T22:52:09Z</dcterms:modified>
</cp:coreProperties>
</file>