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4BBFC-CE98-4515-8CDB-D301695FDDFA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0E842-788A-4271-9B14-3AA91F976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14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0E842-788A-4271-9B14-3AA91F976D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39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6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33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52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38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7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24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29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2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08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80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64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54000"/>
                    </a14:imgEffect>
                    <a14:imgEffect>
                      <a14:colorTemperature colorTemp="6700"/>
                    </a14:imgEffect>
                    <a14:imgEffect>
                      <a14:saturation sat="170000"/>
                    </a14:imgEffect>
                    <a14:imgEffect>
                      <a14:brightnessContrast bright="-47000" contrast="-7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391B-6B06-4929-BC88-8B003BCF16A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1431-E2F0-49EF-B9BD-4A404DA14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0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8000" b="1" dirty="0" smtClean="0">
                <a:solidFill>
                  <a:schemeClr val="bg1">
                    <a:lumMod val="75000"/>
                  </a:schemeClr>
                </a:solidFill>
              </a:rPr>
              <a:t>ПРАВДА</a:t>
            </a:r>
            <a:endParaRPr lang="en-US" sz="8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rgbClr val="CC3300"/>
                </a:solidFill>
              </a:rPr>
              <a:t>Појам правде </a:t>
            </a:r>
            <a:r>
              <a:rPr lang="sr-Cyrl-BA" b="1" dirty="0">
                <a:solidFill>
                  <a:srgbClr val="CC3300"/>
                </a:solidFill>
              </a:rPr>
              <a:t>и </a:t>
            </a:r>
            <a:r>
              <a:rPr lang="sr-Cyrl-BA" b="1" dirty="0" smtClean="0">
                <a:solidFill>
                  <a:srgbClr val="CC3300"/>
                </a:solidFill>
              </a:rPr>
              <a:t>њен значај</a:t>
            </a:r>
            <a:endParaRPr lang="en-US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723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7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Појмови које је потребно познавати: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0" algn="ctr"/>
            <a:r>
              <a:rPr lang="sr-Cyrl-BA" dirty="0">
                <a:solidFill>
                  <a:srgbClr val="CC3300"/>
                </a:solidFill>
              </a:rPr>
              <a:t>Правда</a:t>
            </a:r>
            <a:endParaRPr lang="en-US" dirty="0">
              <a:solidFill>
                <a:srgbClr val="CC3300"/>
              </a:solidFill>
            </a:endParaRPr>
          </a:p>
          <a:p>
            <a:pPr lvl="0" algn="ctr"/>
            <a:r>
              <a:rPr lang="sr-Cyrl-BA" dirty="0">
                <a:solidFill>
                  <a:srgbClr val="CC3300"/>
                </a:solidFill>
              </a:rPr>
              <a:t>Праведност</a:t>
            </a:r>
            <a:endParaRPr lang="en-US" dirty="0">
              <a:solidFill>
                <a:srgbClr val="CC3300"/>
              </a:solidFill>
            </a:endParaRPr>
          </a:p>
          <a:p>
            <a:pPr lvl="0" algn="ctr"/>
            <a:r>
              <a:rPr lang="sr-Cyrl-BA" dirty="0">
                <a:solidFill>
                  <a:srgbClr val="CC3300"/>
                </a:solidFill>
              </a:rPr>
              <a:t>Моралност</a:t>
            </a:r>
            <a:endParaRPr lang="en-US" dirty="0">
              <a:solidFill>
                <a:srgbClr val="CC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367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8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Cyrl-BA" b="1" dirty="0">
                <a:solidFill>
                  <a:srgbClr val="CC3300"/>
                </a:solidFill>
              </a:rPr>
              <a:t>Правда</a:t>
            </a:r>
            <a:r>
              <a:rPr lang="sr-Cyrl-BA" dirty="0"/>
              <a:t> </a:t>
            </a:r>
            <a:r>
              <a:rPr lang="sr-Cyrl-BA" dirty="0" smtClean="0">
                <a:solidFill>
                  <a:schemeClr val="bg1">
                    <a:lumMod val="85000"/>
                  </a:schemeClr>
                </a:solidFill>
              </a:rPr>
              <a:t>- је </a:t>
            </a:r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концепт праведног и моралног поступања према свим особама, посебно у закону. На правду се често гледа као на стални покушај да се чини оно што је исправно.</a:t>
            </a:r>
            <a:r>
              <a:rPr lang="sr-Latn-BA" dirty="0">
                <a:solidFill>
                  <a:schemeClr val="bg1">
                    <a:lumMod val="85000"/>
                  </a:schemeClr>
                </a:solidFill>
              </a:rPr>
              <a:t> Подразумјева праведан третман у свим сферама живота</a:t>
            </a:r>
            <a:r>
              <a:rPr lang="sr-Latn-BA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sr-Cyrl-R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r>
              <a:rPr lang="sr-Cyrl-BA" dirty="0"/>
              <a:t> </a:t>
            </a:r>
            <a:endParaRPr lang="en-US" dirty="0"/>
          </a:p>
          <a:p>
            <a:pPr lvl="0"/>
            <a:r>
              <a:rPr lang="sr-Cyrl-BA" b="1" dirty="0">
                <a:solidFill>
                  <a:srgbClr val="CC3300"/>
                </a:solidFill>
              </a:rPr>
              <a:t>Праведност</a:t>
            </a:r>
            <a:r>
              <a:rPr lang="sr-Cyrl-BA" dirty="0"/>
              <a:t> </a:t>
            </a:r>
            <a:r>
              <a:rPr lang="sr-Cyrl-BA" dirty="0" smtClean="0">
                <a:solidFill>
                  <a:schemeClr val="bg1">
                    <a:lumMod val="85000"/>
                  </a:schemeClr>
                </a:solidFill>
              </a:rPr>
              <a:t>– скуп </a:t>
            </a:r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моралних начела схваћен као строго </a:t>
            </a:r>
            <a:r>
              <a:rPr lang="sr-Cyrl-BA">
                <a:solidFill>
                  <a:schemeClr val="bg1">
                    <a:lumMod val="85000"/>
                  </a:schemeClr>
                </a:solidFill>
              </a:rPr>
              <a:t>придржавање </a:t>
            </a:r>
            <a:r>
              <a:rPr lang="sr-Cyrl-BA" smtClean="0">
                <a:solidFill>
                  <a:schemeClr val="bg1">
                    <a:lumMod val="85000"/>
                  </a:schemeClr>
                </a:solidFill>
              </a:rPr>
              <a:t>норми</a:t>
            </a:r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sr-Cyrl-BA" dirty="0"/>
              <a:t> </a:t>
            </a:r>
            <a:endParaRPr lang="en-US" dirty="0"/>
          </a:p>
          <a:p>
            <a:pPr lvl="0"/>
            <a:r>
              <a:rPr lang="sr-Cyrl-BA" b="1" dirty="0" smtClean="0">
                <a:solidFill>
                  <a:srgbClr val="CC3300"/>
                </a:solidFill>
              </a:rPr>
              <a:t>Моралност</a:t>
            </a:r>
            <a:r>
              <a:rPr lang="sr-Cyrl-BA" dirty="0" smtClean="0">
                <a:solidFill>
                  <a:srgbClr val="CC3300"/>
                </a:solidFill>
              </a:rPr>
              <a:t> </a:t>
            </a:r>
            <a:r>
              <a:rPr lang="sr-Cyrl-BA" dirty="0" smtClean="0">
                <a:solidFill>
                  <a:schemeClr val="bg1">
                    <a:lumMod val="85000"/>
                  </a:schemeClr>
                </a:solidFill>
              </a:rPr>
              <a:t>- </a:t>
            </a:r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скуп неписаних правила и  обичаја који утврђују међуљудске односе и просуђују шта је добро, а шта не.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917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8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„То  није праведно!“  рекла је Драгана.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„Јесте праведно!“ рекао је Иво. „Питај Мајду!“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„Немојте мене питати,“ рекла је Мајда. „Ја не знам да ли је праведно“.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sr-Cyrl-BA" sz="1500" dirty="0" smtClean="0"/>
              <a:t>Сигурно сте се често нашли у оваквој ситуацији са својим другарима.</a:t>
            </a:r>
            <a:endParaRPr lang="sr-Latn-BA" sz="1500" dirty="0" smtClean="0"/>
          </a:p>
          <a:p>
            <a:r>
              <a:rPr lang="sr-Cyrl-BA" sz="1500" dirty="0" smtClean="0"/>
              <a:t>Како ћеш знати да ли је нешто праведно? То није лако! </a:t>
            </a:r>
          </a:p>
          <a:p>
            <a:r>
              <a:rPr lang="sr-Cyrl-BA" sz="1500" dirty="0" smtClean="0"/>
              <a:t>У наредим лекцијама ћете учити да ли је нешто праведно, како донијети праведне одлуке, како питања правде подијелити у различите категорије.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6534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8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75" y="1373187"/>
            <a:ext cx="5810250" cy="2555885"/>
          </a:xfrm>
        </p:spPr>
      </p:pic>
      <p:sp>
        <p:nvSpPr>
          <p:cNvPr id="5" name="TextBox 4"/>
          <p:cNvSpPr txBox="1"/>
          <p:nvPr/>
        </p:nvSpPr>
        <p:spPr>
          <a:xfrm>
            <a:off x="500034" y="4071948"/>
            <a:ext cx="7500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>
                    <a:lumMod val="85000"/>
                  </a:schemeClr>
                </a:solidFill>
              </a:rPr>
              <a:t>Шта нам ова слика говори о правди</a:t>
            </a:r>
            <a:r>
              <a:rPr lang="sr-Cyrl-BA" dirty="0" smtClean="0">
                <a:solidFill>
                  <a:schemeClr val="bg1">
                    <a:lumMod val="85000"/>
                  </a:schemeClr>
                </a:solidFill>
              </a:rPr>
              <a:t>? </a:t>
            </a:r>
          </a:p>
          <a:p>
            <a:r>
              <a:rPr lang="sr-Cyrl-BA" sz="1200" dirty="0" smtClean="0">
                <a:solidFill>
                  <a:schemeClr val="bg1">
                    <a:lumMod val="85000"/>
                  </a:schemeClr>
                </a:solidFill>
              </a:rPr>
              <a:t>Мач је снага њене моћи, а повез преко очију и вага представљају непристрасност</a:t>
            </a:r>
            <a:r>
              <a:rPr lang="sr-Cyrl-BA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sr-Latn-BA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sr-Cyrl-BA" sz="1200" dirty="0" smtClean="0">
                <a:solidFill>
                  <a:schemeClr val="bg1">
                    <a:lumMod val="85000"/>
                  </a:schemeClr>
                </a:solidFill>
              </a:rPr>
              <a:t>Непристрасан-објективан, реалан, исправан, истинит.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971550"/>
            <a:ext cx="421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>
                    <a:lumMod val="85000"/>
                  </a:schemeClr>
                </a:solidFill>
              </a:rPr>
              <a:t>Јустиција, богиња правде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53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8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b="1" dirty="0" smtClean="0">
                <a:solidFill>
                  <a:srgbClr val="CC3300"/>
                </a:solidFill>
              </a:rPr>
              <a:t>Домаћи задатак:</a:t>
            </a:r>
          </a:p>
          <a:p>
            <a:pPr marL="0" indent="0">
              <a:buNone/>
            </a:pP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Свака од сљедећих ситуација показује различиту врсту проблема који се тичу правде. Прочитајте и размислите о датим ситуацијама и одговорите на питања која слиједе</a:t>
            </a:r>
            <a:r>
              <a:rPr lang="sr-Cyrl-BA" sz="18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sr-Cyrl-BA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sr-Cyrl-BA" sz="1800" b="1" dirty="0">
                <a:solidFill>
                  <a:srgbClr val="CC3300"/>
                </a:solidFill>
              </a:rPr>
              <a:t>А) </a:t>
            </a:r>
            <a:r>
              <a:rPr lang="sr-Cyrl-BA" sz="1800" b="1" dirty="0" smtClean="0">
                <a:solidFill>
                  <a:srgbClr val="CC3300"/>
                </a:solidFill>
              </a:rPr>
              <a:t> </a:t>
            </a:r>
            <a:r>
              <a:rPr lang="sr-Cyrl-BA" sz="1800" dirty="0" smtClean="0">
                <a:solidFill>
                  <a:schemeClr val="bg1">
                    <a:lumMod val="85000"/>
                  </a:schemeClr>
                </a:solidFill>
              </a:rPr>
              <a:t>Претпоставите </a:t>
            </a: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да сте члан кошаркашког клуба. Тренер вас држи на клупи, а у игру уводи своје пријатеље који нису тако добри играчи као што сте ви.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sr-Cyrl-BA" sz="1800" dirty="0">
                <a:solidFill>
                  <a:srgbClr val="CC3300"/>
                </a:solidFill>
              </a:rPr>
              <a:t>Б</a:t>
            </a:r>
            <a:r>
              <a:rPr lang="sr-Cyrl-BA" sz="1800" dirty="0" smtClean="0">
                <a:solidFill>
                  <a:srgbClr val="CC3300"/>
                </a:solidFill>
              </a:rPr>
              <a:t>)  </a:t>
            </a:r>
            <a:r>
              <a:rPr lang="sr-Cyrl-BA" sz="1800" dirty="0" smtClean="0">
                <a:solidFill>
                  <a:schemeClr val="bg1">
                    <a:lumMod val="85000"/>
                  </a:schemeClr>
                </a:solidFill>
              </a:rPr>
              <a:t>Претпоставите </a:t>
            </a: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да се враћате из школе кући са пријатељем, и да вас нападну, истуку и опљачкају чланови неке банде. Потом њих ухапсе, испитају, окриве, али осуде условно на шест мјесеци, и не затворе их.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sr-Cyrl-RS" sz="1800" dirty="0">
                <a:solidFill>
                  <a:srgbClr val="CC3300"/>
                </a:solidFill>
              </a:rPr>
              <a:t>В</a:t>
            </a:r>
            <a:r>
              <a:rPr lang="sr-Cyrl-BA" sz="1800" dirty="0" smtClean="0">
                <a:solidFill>
                  <a:srgbClr val="CC3300"/>
                </a:solidFill>
              </a:rPr>
              <a:t>)   </a:t>
            </a: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Претпоставите да је неко провалио у вашу школу и уништио школску имовину. Мада ниси учествовао у провали, један од свједока је </a:t>
            </a:r>
            <a:r>
              <a:rPr lang="sr-Cyrl-BA" sz="1800" dirty="0" smtClean="0">
                <a:solidFill>
                  <a:schemeClr val="bg1">
                    <a:lumMod val="85000"/>
                  </a:schemeClr>
                </a:solidFill>
              </a:rPr>
              <a:t>рекао да </a:t>
            </a: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ти је један провалник био врло сличан. Позван си на разговор код директора и </a:t>
            </a:r>
            <a:r>
              <a:rPr lang="sr-Cyrl-BA" sz="1800" dirty="0" smtClean="0">
                <a:solidFill>
                  <a:schemeClr val="bg1">
                    <a:lumMod val="85000"/>
                  </a:schemeClr>
                </a:solidFill>
              </a:rPr>
              <a:t>испитиван </a:t>
            </a:r>
            <a:r>
              <a:rPr lang="sr-Cyrl-BA" sz="1800" dirty="0">
                <a:solidFill>
                  <a:schemeClr val="bg1">
                    <a:lumMod val="85000"/>
                  </a:schemeClr>
                </a:solidFill>
              </a:rPr>
              <a:t>о томе шта си радио тај дан и да ли си био укључен у провалу. Након тога су позвани твоји родитељи и пријатељи, који су подржали твоју причу. Директор се извинио и послао те натраг у разред.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sr-Cyrl-BA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134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>
                    <a:lumMod val="85000"/>
                  </a:schemeClr>
                </a:solidFill>
              </a:rPr>
              <a:t>ПРАВДА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3900" dirty="0" smtClean="0">
                <a:solidFill>
                  <a:srgbClr val="CC3300"/>
                </a:solidFill>
              </a:rPr>
              <a:t>Домаћа задаћа:</a:t>
            </a:r>
          </a:p>
          <a:p>
            <a:pPr lvl="0"/>
            <a:r>
              <a:rPr lang="sr-Cyrl-BA" sz="2600" b="1" dirty="0">
                <a:solidFill>
                  <a:schemeClr val="bg1">
                    <a:lumMod val="85000"/>
                  </a:schemeClr>
                </a:solidFill>
              </a:rPr>
              <a:t>Шта је праведно, а шта није у свакој од ових ситуација?</a:t>
            </a: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sr-Cyrl-BA" sz="2600" b="1" dirty="0">
                <a:solidFill>
                  <a:schemeClr val="bg1">
                    <a:lumMod val="85000"/>
                  </a:schemeClr>
                </a:solidFill>
              </a:rPr>
              <a:t>Да ли сте имали слична искуства или сте били свједок?</a:t>
            </a: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sr-Cyrl-BA" sz="2600" b="1" dirty="0">
                <a:solidFill>
                  <a:schemeClr val="bg1">
                    <a:lumMod val="85000"/>
                  </a:schemeClr>
                </a:solidFill>
              </a:rPr>
              <a:t>По  чему је свака од ових ситуација слична ономе што се догађа у вашој средини?</a:t>
            </a: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sr-Cyrl-BA" sz="2600" b="1" dirty="0">
                <a:solidFill>
                  <a:schemeClr val="bg1">
                    <a:lumMod val="85000"/>
                  </a:schemeClr>
                </a:solidFill>
              </a:rPr>
              <a:t>Које обичаје, правила или законе познајете, а који треба да омогуће правду или праведност у ситуацијама које су сличне наведеним?</a:t>
            </a: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169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/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5400" b="1" dirty="0" smtClean="0">
                <a:solidFill>
                  <a:schemeClr val="bg1">
                    <a:lumMod val="95000"/>
                  </a:schemeClr>
                </a:solidFill>
              </a:rPr>
              <a:t>ХВАЛА НА ПАЖЊИ!</a:t>
            </a:r>
            <a:endParaRPr lang="en-US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582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444</Words>
  <Application>Microsoft Office PowerPoint</Application>
  <PresentationFormat>On-screen Show (16:9)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ПРАВДА</vt:lpstr>
      <vt:lpstr>ПРАВДА</vt:lpstr>
      <vt:lpstr>ПРАВДА</vt:lpstr>
      <vt:lpstr>ПРАВДА</vt:lpstr>
      <vt:lpstr>ПРАВДА</vt:lpstr>
      <vt:lpstr>ПРАВДА</vt:lpstr>
      <vt:lpstr>ПРАВДА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ПРАВДА</dc:title>
  <dc:creator>nemanja</dc:creator>
  <cp:lastModifiedBy>Nina Ninkovic</cp:lastModifiedBy>
  <cp:revision>12</cp:revision>
  <dcterms:created xsi:type="dcterms:W3CDTF">2020-12-03T00:07:15Z</dcterms:created>
  <dcterms:modified xsi:type="dcterms:W3CDTF">2020-12-07T08:16:10Z</dcterms:modified>
</cp:coreProperties>
</file>