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8" r:id="rId3"/>
    <p:sldId id="264" r:id="rId4"/>
    <p:sldId id="268" r:id="rId5"/>
    <p:sldId id="257" r:id="rId6"/>
    <p:sldId id="267" r:id="rId7"/>
    <p:sldId id="265" r:id="rId8"/>
    <p:sldId id="266" r:id="rId9"/>
    <p:sldId id="26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DEEBD-E50B-44FE-993E-4D79B482C605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20A3B1-84E9-49E6-B6D0-7FFBB75C0F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113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20A3B1-84E9-49E6-B6D0-7FFBB75C0FD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756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11/24/2020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33600" y="2514600"/>
            <a:ext cx="510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РАТ ЗА НЕЗАВИСНОСТ И ПОСТАНАК С</a:t>
            </a:r>
            <a:r>
              <a:rPr lang="sr-Cyrl-RS" dirty="0" smtClean="0"/>
              <a:t>ЈЕДИЊЕНИХ </a:t>
            </a:r>
            <a:r>
              <a:rPr lang="ru-RU" dirty="0" smtClean="0"/>
              <a:t>АМЕРИЧИХ </a:t>
            </a:r>
            <a:r>
              <a:rPr lang="ru-RU" dirty="0" smtClean="0"/>
              <a:t>ДРЖАВА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6019800"/>
            <a:ext cx="5638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1400" dirty="0" smtClean="0"/>
              <a:t>НАСТАВНИК</a:t>
            </a:r>
          </a:p>
          <a:p>
            <a:r>
              <a:rPr lang="sr-Cyrl-RS" sz="1400" dirty="0" smtClean="0"/>
              <a:t>ДАВОР БАРДАК</a:t>
            </a:r>
            <a:r>
              <a:rPr lang="en-US" sz="1400" dirty="0" smtClean="0"/>
              <a:t> </a:t>
            </a:r>
            <a:endParaRPr lang="sr-Cyrl-RS" sz="1400" dirty="0" smtClean="0"/>
          </a:p>
          <a:p>
            <a:r>
              <a:rPr lang="sr-Cyrl-RS" sz="1400" smtClean="0"/>
              <a:t>ОШ “ЂОРЂО ПАНЗАЛОВИЋ” ОСИЊА</a:t>
            </a:r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3352800" y="1600200"/>
            <a:ext cx="266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000" dirty="0" smtClean="0"/>
              <a:t>ИСТОРИЈА</a:t>
            </a:r>
          </a:p>
          <a:p>
            <a:pPr algn="ctr"/>
            <a:r>
              <a:rPr lang="sr-Cyrl-RS" sz="2000" dirty="0" smtClean="0"/>
              <a:t>8. </a:t>
            </a:r>
            <a:r>
              <a:rPr lang="sr-Cyrl-RS" sz="2000" dirty="0" smtClean="0"/>
              <a:t>РАЗРЕД</a:t>
            </a: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914400"/>
            <a:ext cx="5410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УВОД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1905000"/>
            <a:ext cx="6705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r-Cyrl-RS" dirty="0" smtClean="0">
                <a:latin typeface="+mj-lt"/>
              </a:rPr>
              <a:t> КАКО СЕ ЗВАО ПОЗНАТИ МОРЕПЛОВАЦ И ИСТРАЖИВАЧ КОЈИ ЈЕ ОТКРИО АМЕРИЧКИ КОНТИНЕНТ?</a:t>
            </a:r>
          </a:p>
          <a:p>
            <a:pPr>
              <a:buFont typeface="Arial" pitchFamily="34" charset="0"/>
              <a:buChar char="•"/>
            </a:pPr>
            <a:endParaRPr lang="sr-Cyrl-RS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sr-Cyrl-RS" dirty="0" smtClean="0">
                <a:latin typeface="+mj-lt"/>
              </a:rPr>
              <a:t> ПО КОЈЕМ ФИРЕНТИНСКОМ ИСТРАЖИВАЧУ ЈЕ АМЕРИКА ДОБИЛА ИМЕ?</a:t>
            </a:r>
            <a:endParaRPr lang="en-US" dirty="0">
              <a:latin typeface="+mj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0" y="609600"/>
            <a:ext cx="525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+mj-lt"/>
              </a:rPr>
              <a:t>ОСНИВАЊЕ И ПОЧЕТЦИ КОЛОНИЈА </a:t>
            </a:r>
            <a:endParaRPr lang="en-US" b="1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1066800"/>
            <a:ext cx="7772400" cy="433965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just"/>
            <a:endParaRPr lang="ru-RU" sz="1600" dirty="0" smtClean="0">
              <a:latin typeface="+mj-lt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Током 17. вијека у колонизацију Америке укључују се Французи и Енглези.</a:t>
            </a:r>
          </a:p>
          <a:p>
            <a:pPr algn="just">
              <a:buFont typeface="Arial" pitchFamily="34" charset="0"/>
              <a:buChar char="•"/>
            </a:pPr>
            <a:endParaRPr lang="ru-RU" sz="1600" dirty="0" smtClean="0">
              <a:latin typeface="+mj-lt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До средине 18. вијека основано је укупно 13 </a:t>
            </a:r>
            <a:r>
              <a:rPr lang="ru-RU" sz="1600" dirty="0" smtClean="0">
                <a:latin typeface="+mj-lt"/>
              </a:rPr>
              <a:t>колонија, </a:t>
            </a:r>
            <a:r>
              <a:rPr lang="ru-RU" sz="1600" dirty="0" smtClean="0">
                <a:latin typeface="+mj-lt"/>
              </a:rPr>
              <a:t>а све су се простирале уз обалу Атланског океана.</a:t>
            </a:r>
          </a:p>
          <a:p>
            <a:pPr algn="just"/>
            <a:endParaRPr lang="ru-RU" sz="1600" dirty="0" smtClean="0">
              <a:latin typeface="+mj-lt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Енглези су 1607. године створили прву колонију Вирџинију. </a:t>
            </a:r>
          </a:p>
          <a:p>
            <a:pPr algn="just">
              <a:buFont typeface="Arial" pitchFamily="34" charset="0"/>
              <a:buChar char="•"/>
            </a:pPr>
            <a:endParaRPr lang="ru-RU" sz="1600" dirty="0" smtClean="0">
              <a:latin typeface="+mj-lt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Иако су били различитог поријекла осјећали су припадност новој домовини.</a:t>
            </a:r>
          </a:p>
          <a:p>
            <a:pPr algn="just">
              <a:buFont typeface="Arial" pitchFamily="34" charset="0"/>
              <a:buChar char="•"/>
            </a:pPr>
            <a:endParaRPr lang="ru-RU" sz="1600" dirty="0" smtClean="0">
              <a:latin typeface="+mj-lt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Досељеници су</a:t>
            </a:r>
            <a:r>
              <a:rPr lang="en-US" sz="1600" dirty="0" smtClean="0">
                <a:latin typeface="+mj-lt"/>
              </a:rPr>
              <a:t> </a:t>
            </a:r>
            <a:r>
              <a:rPr lang="sr-Cyrl-RS" sz="1600" dirty="0" smtClean="0">
                <a:latin typeface="+mj-lt"/>
              </a:rPr>
              <a:t>се брзо развијали:</a:t>
            </a:r>
          </a:p>
          <a:p>
            <a:pPr algn="just"/>
            <a:r>
              <a:rPr lang="ru-RU" sz="1600" dirty="0" smtClean="0">
                <a:latin typeface="+mj-lt"/>
              </a:rPr>
              <a:t>	 - Сјеверне колоније већином су развијале рударство, мануфактуру и 		трговину.</a:t>
            </a:r>
          </a:p>
          <a:p>
            <a:pPr algn="just"/>
            <a:r>
              <a:rPr lang="ru-RU" sz="1600" dirty="0" smtClean="0">
                <a:latin typeface="+mj-lt"/>
              </a:rPr>
              <a:t>	- У јужним колонијама стварају се велике плантаже памука и дувана. </a:t>
            </a:r>
          </a:p>
          <a:p>
            <a:pPr algn="just">
              <a:buFont typeface="Arial" pitchFamily="34" charset="0"/>
              <a:buChar char="•"/>
            </a:pPr>
            <a:endParaRPr lang="ru-RU" sz="1600" dirty="0" smtClean="0">
              <a:latin typeface="+mj-lt"/>
            </a:endParaRPr>
          </a:p>
          <a:p>
            <a:pPr algn="just"/>
            <a:endParaRPr lang="ru-RU" dirty="0" smtClean="0">
              <a:latin typeface="+mj-lt"/>
            </a:endParaRPr>
          </a:p>
          <a:p>
            <a:pPr algn="just"/>
            <a:endParaRPr lang="ru-RU" dirty="0">
              <a:latin typeface="+mj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581098449_1580741340_karta-13-kolonij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6002" y="1295400"/>
            <a:ext cx="7445997" cy="52792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2209800" y="914400"/>
            <a:ext cx="525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r-Cyrl-RS" sz="1400" dirty="0" smtClean="0"/>
              <a:t> Географски положај 13 колонија на америчком континенту.</a:t>
            </a:r>
            <a:endParaRPr lang="en-US" sz="1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7620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b="1" dirty="0" smtClean="0">
                <a:latin typeface="+mj-lt"/>
              </a:rPr>
              <a:t>ЗАОШТРАВАЊЕ ОДНОСА СА ЕНГЛЕСКОМ</a:t>
            </a:r>
            <a:endParaRPr lang="en-US" b="1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524000"/>
            <a:ext cx="8001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Пошто </a:t>
            </a:r>
            <a:r>
              <a:rPr lang="ru-RU" sz="1600" dirty="0" smtClean="0">
                <a:latin typeface="+mj-lt"/>
              </a:rPr>
              <a:t>су колоније </a:t>
            </a:r>
            <a:r>
              <a:rPr lang="ru-RU" sz="1600" dirty="0" smtClean="0">
                <a:latin typeface="+mj-lt"/>
              </a:rPr>
              <a:t>све више јачале, енглеска буржоазија се узнемирила.</a:t>
            </a:r>
          </a:p>
          <a:p>
            <a:pPr algn="just">
              <a:buFont typeface="Arial" pitchFamily="34" charset="0"/>
              <a:buChar char="•"/>
            </a:pPr>
            <a:endParaRPr lang="ru-RU" sz="1600" dirty="0" smtClean="0">
              <a:latin typeface="+mj-lt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Колоније су постале конкуренти на тржишту. </a:t>
            </a:r>
          </a:p>
          <a:p>
            <a:pPr algn="just"/>
            <a:r>
              <a:rPr lang="ru-RU" sz="1600" dirty="0" smtClean="0">
                <a:latin typeface="+mj-lt"/>
              </a:rPr>
              <a:t>	- Енглеска влада омета развој колонијама са разним порезима.</a:t>
            </a:r>
          </a:p>
          <a:p>
            <a:pPr algn="just"/>
            <a:r>
              <a:rPr lang="ru-RU" sz="1600" dirty="0" smtClean="0">
                <a:latin typeface="+mj-lt"/>
              </a:rPr>
              <a:t>	- Колонисти су одбацили нове пореске законе </a:t>
            </a:r>
          </a:p>
          <a:p>
            <a:pPr algn="just"/>
            <a:endParaRPr lang="ru-RU" sz="1600" dirty="0" smtClean="0">
              <a:latin typeface="+mj-lt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У знак одмазде, Енглези  затварају луке.</a:t>
            </a:r>
          </a:p>
          <a:p>
            <a:endParaRPr lang="ru-RU" sz="1600" dirty="0" smtClean="0">
              <a:latin typeface="+mj-lt"/>
            </a:endParaRPr>
          </a:p>
          <a:p>
            <a:endParaRPr lang="ru-RU" sz="1600" dirty="0">
              <a:latin typeface="+mj-lt"/>
            </a:endParaRPr>
          </a:p>
        </p:txBody>
      </p:sp>
      <p:pic>
        <p:nvPicPr>
          <p:cNvPr id="4" name="Picture 3" descr="Bostonska-čajank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3505200"/>
            <a:ext cx="4114800" cy="24597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3124200" y="5943600"/>
            <a:ext cx="2895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1400" dirty="0" smtClean="0">
                <a:latin typeface="+mj-lt"/>
              </a:rPr>
              <a:t>Бостонска чајанка</a:t>
            </a:r>
            <a:endParaRPr lang="en-US" sz="1400" dirty="0">
              <a:latin typeface="+mj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1905000"/>
            <a:ext cx="381000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sz="1600" dirty="0" smtClean="0">
                <a:latin typeface="+mj-lt"/>
              </a:rPr>
              <a:t>Континентални конгрес у </a:t>
            </a:r>
            <a:r>
              <a:rPr lang="ru-RU" sz="1600" dirty="0" smtClean="0">
                <a:latin typeface="+mj-lt"/>
              </a:rPr>
              <a:t>Филаделфији </a:t>
            </a:r>
            <a:r>
              <a:rPr lang="ru-RU" sz="1600" dirty="0" smtClean="0">
                <a:latin typeface="+mj-lt"/>
              </a:rPr>
              <a:t>1774. го</a:t>
            </a:r>
            <a:r>
              <a:rPr lang="sr-Cyrl-RS" sz="1600" dirty="0" smtClean="0">
                <a:latin typeface="+mj-lt"/>
              </a:rPr>
              <a:t>дине</a:t>
            </a:r>
            <a:r>
              <a:rPr lang="ru-RU" sz="1600" dirty="0" smtClean="0">
                <a:latin typeface="+mj-lt"/>
              </a:rPr>
              <a:t> </a:t>
            </a:r>
          </a:p>
          <a:p>
            <a:r>
              <a:rPr lang="ru-RU" sz="1600" dirty="0" smtClean="0">
                <a:latin typeface="+mj-lt"/>
              </a:rPr>
              <a:t>-  захтијевају представнике у енглеском парламенту. </a:t>
            </a:r>
          </a:p>
          <a:p>
            <a:endParaRPr lang="ru-RU" sz="16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Рат је трајао од 1775. до 1783. године.</a:t>
            </a:r>
            <a:endParaRPr lang="en-US" sz="1600" dirty="0">
              <a:latin typeface="+mj-lt"/>
            </a:endParaRPr>
          </a:p>
        </p:txBody>
      </p:sp>
      <p:pic>
        <p:nvPicPr>
          <p:cNvPr id="5" name="Picture 4" descr="1021px-Independence_Hall-579d716a3df78c3276b4f3b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3120" y="1371600"/>
            <a:ext cx="4457303" cy="3352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4953000" y="5486400"/>
            <a:ext cx="3276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1600" dirty="0" smtClean="0">
                <a:latin typeface="+mj-lt"/>
              </a:rPr>
              <a:t>Зграда конгреса у Филаделфији</a:t>
            </a:r>
            <a:endParaRPr lang="en-US" sz="1600" dirty="0">
              <a:latin typeface="+mj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990600"/>
            <a:ext cx="3810000" cy="457200"/>
          </a:xfrm>
        </p:spPr>
        <p:txBody>
          <a:bodyPr>
            <a:normAutofit/>
          </a:bodyPr>
          <a:lstStyle/>
          <a:p>
            <a:r>
              <a:rPr lang="sr-Cyrl-RS" sz="1800" b="1" dirty="0" smtClean="0">
                <a:solidFill>
                  <a:schemeClr val="tx1"/>
                </a:solidFill>
              </a:rPr>
              <a:t>РАТ ЗА НЕЗАВИСНОСТ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90600" y="1828800"/>
            <a:ext cx="3962400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sz="1600" dirty="0" smtClean="0">
                <a:latin typeface="+mj-lt"/>
              </a:rPr>
              <a:t>Први сукоби почели су 1775. године 	</a:t>
            </a:r>
          </a:p>
          <a:p>
            <a:r>
              <a:rPr lang="ru-RU" sz="1600" dirty="0" smtClean="0">
                <a:latin typeface="+mj-lt"/>
              </a:rPr>
              <a:t>	- командант колониста је Џорџ 	</a:t>
            </a:r>
            <a:r>
              <a:rPr lang="ru-RU" sz="1600" dirty="0" smtClean="0">
                <a:latin typeface="+mj-lt"/>
              </a:rPr>
              <a:t>Вашингтон</a:t>
            </a:r>
            <a:r>
              <a:rPr lang="ru-RU" sz="1600" dirty="0" smtClean="0">
                <a:latin typeface="+mj-lt"/>
              </a:rPr>
              <a:t>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5" name="Picture 4" descr="General_George_Washington_at_Trenton_by_John_Trumbull.jpeg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3200" y="838200"/>
            <a:ext cx="2013415" cy="2971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6324600" y="3733800"/>
            <a:ext cx="2590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1200" dirty="0" smtClean="0">
                <a:latin typeface="+mj-lt"/>
              </a:rPr>
              <a:t>Први предсједник САД.</a:t>
            </a:r>
            <a:endParaRPr lang="en-US" sz="1200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0600" y="2743200"/>
            <a:ext cx="38100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r-Cyrl-RS" dirty="0" smtClean="0"/>
              <a:t> </a:t>
            </a:r>
            <a:r>
              <a:rPr lang="sr-Cyrl-RS" sz="1600" dirty="0" smtClean="0">
                <a:latin typeface="+mj-lt"/>
              </a:rPr>
              <a:t>Колонисти су у почетку трпјели поразе али нису одустајали.</a:t>
            </a:r>
          </a:p>
          <a:p>
            <a:pPr>
              <a:buFont typeface="Arial" pitchFamily="34" charset="0"/>
              <a:buChar char="•"/>
            </a:pPr>
            <a:endParaRPr lang="sr-Cyrl-RS" sz="16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sr-Cyrl-RS" sz="1600" dirty="0" smtClean="0">
                <a:latin typeface="+mj-lt"/>
              </a:rPr>
              <a:t> Колонистима су помагале Француска и Шпанија.</a:t>
            </a:r>
          </a:p>
          <a:p>
            <a:pPr>
              <a:buFont typeface="Arial" pitchFamily="34" charset="0"/>
              <a:buChar char="•"/>
            </a:pPr>
            <a:endParaRPr lang="sr-Cyrl-RS" sz="16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sr-Cyrl-RS" sz="1600" dirty="0" smtClean="0">
                <a:latin typeface="+mj-lt"/>
              </a:rPr>
              <a:t> Одлучујућа битка била је код Јорктауна 1781. године. </a:t>
            </a:r>
          </a:p>
          <a:p>
            <a:pPr>
              <a:buFont typeface="Arial" pitchFamily="34" charset="0"/>
              <a:buChar char="•"/>
            </a:pPr>
            <a:endParaRPr lang="sr-Cyrl-RS" sz="16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sr-Cyrl-RS" sz="1600" dirty="0" smtClean="0">
                <a:latin typeface="+mj-lt"/>
              </a:rPr>
              <a:t> Енглеска је поражена и пристала да започне преговоре о миру.</a:t>
            </a:r>
            <a:endParaRPr lang="en-US" sz="1600" dirty="0">
              <a:latin typeface="+mj-lt"/>
            </a:endParaRPr>
          </a:p>
        </p:txBody>
      </p:sp>
      <p:pic>
        <p:nvPicPr>
          <p:cNvPr id="8" name="Picture 7" descr="Yorktown8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1600" y="3879348"/>
            <a:ext cx="3380232" cy="261116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Box 8"/>
          <p:cNvSpPr txBox="1"/>
          <p:nvPr/>
        </p:nvSpPr>
        <p:spPr>
          <a:xfrm>
            <a:off x="5943600" y="6400800"/>
            <a:ext cx="228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1200" dirty="0" smtClean="0">
                <a:latin typeface="+mj-lt"/>
              </a:rPr>
              <a:t>Битка код Јорктауна</a:t>
            </a:r>
            <a:endParaRPr lang="en-US" sz="1200" dirty="0">
              <a:latin typeface="+mj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685800"/>
            <a:ext cx="533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b="1" dirty="0" smtClean="0">
                <a:latin typeface="+mj-lt"/>
              </a:rPr>
              <a:t>ДЕКЛАРАЦИЈА О НЕЗАВИСНОСТИ И ПОСТАНАК САД</a:t>
            </a:r>
            <a:endParaRPr lang="en-US" b="1" dirty="0"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1143000"/>
            <a:ext cx="5486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На </a:t>
            </a:r>
            <a:r>
              <a:rPr lang="sr-Cyrl-RS" sz="1600" dirty="0" smtClean="0">
                <a:latin typeface="+mj-lt"/>
              </a:rPr>
              <a:t>другом</a:t>
            </a:r>
            <a:r>
              <a:rPr lang="ru-RU" sz="1600" dirty="0" smtClean="0">
                <a:latin typeface="+mj-lt"/>
              </a:rPr>
              <a:t> континенталном конгресу 4. јула 1776. године у Филаделфији је усвојена Декларација независности.</a:t>
            </a:r>
          </a:p>
          <a:p>
            <a:pPr>
              <a:buFont typeface="Arial" pitchFamily="34" charset="0"/>
              <a:buChar char="•"/>
            </a:pPr>
            <a:endParaRPr lang="ru-RU" sz="16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У Декларацији је истакнуто:</a:t>
            </a:r>
          </a:p>
          <a:p>
            <a:r>
              <a:rPr lang="ru-RU" sz="1600" dirty="0" smtClean="0">
                <a:latin typeface="+mj-lt"/>
              </a:rPr>
              <a:t>“ да су сви људи створени једнаки и да је њихово неотуђиво право на живот, слободу и тежња ка срећи. Да би остварили та права људи стварају државу и праведну власт. Ако је та власт штетна, они могу да је смијене, и организују нову државу”.</a:t>
            </a:r>
          </a:p>
          <a:p>
            <a:endParaRPr lang="ru-RU" sz="16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Аутор  Томас Џеферсон.</a:t>
            </a:r>
            <a:endParaRPr lang="hr-HR" sz="16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endParaRPr lang="hr-HR" sz="16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hr-HR" sz="1600" dirty="0" smtClean="0">
                <a:latin typeface="+mj-lt"/>
              </a:rPr>
              <a:t> </a:t>
            </a:r>
            <a:r>
              <a:rPr lang="ru-RU" sz="1600" dirty="0" smtClean="0">
                <a:latin typeface="+mj-lt"/>
              </a:rPr>
              <a:t>Мир је потписан у Паризу 1783. године.</a:t>
            </a:r>
          </a:p>
          <a:p>
            <a:endParaRPr lang="ru-RU" sz="16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Сједињене Америчке Државе добиле независност</a:t>
            </a:r>
            <a:r>
              <a:rPr lang="hr-HR" sz="1600" dirty="0" smtClean="0">
                <a:latin typeface="+mj-lt"/>
              </a:rPr>
              <a:t>.</a:t>
            </a:r>
          </a:p>
          <a:p>
            <a:pPr>
              <a:buFont typeface="Arial" pitchFamily="34" charset="0"/>
              <a:buChar char="•"/>
            </a:pPr>
            <a:endParaRPr lang="hr-HR" sz="16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sr-Cyrl-RS" sz="1600" dirty="0" smtClean="0">
                <a:latin typeface="+mj-lt"/>
              </a:rPr>
              <a:t> Године 1789. Сједињене Америчке Државе су добиле и свој први устав. По којем је :</a:t>
            </a:r>
          </a:p>
          <a:p>
            <a:r>
              <a:rPr lang="sr-Cyrl-RS" sz="1600" dirty="0" smtClean="0">
                <a:latin typeface="+mj-lt"/>
              </a:rPr>
              <a:t>	- држава република и</a:t>
            </a:r>
          </a:p>
          <a:p>
            <a:r>
              <a:rPr lang="sr-Cyrl-RS" sz="1600" dirty="0" smtClean="0">
                <a:latin typeface="+mj-lt"/>
              </a:rPr>
              <a:t>	- предсједник на челу државе.</a:t>
            </a:r>
            <a:endParaRPr lang="ru-RU" sz="1600" dirty="0">
              <a:latin typeface="+mj-lt"/>
            </a:endParaRPr>
          </a:p>
        </p:txBody>
      </p:sp>
      <p:pic>
        <p:nvPicPr>
          <p:cNvPr id="6" name="Picture 5" descr="Датотека:Us declaration independenc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9400" y="914400"/>
            <a:ext cx="2376957" cy="2819400"/>
          </a:xfrm>
          <a:prstGeom prst="rect">
            <a:avLst/>
          </a:prstGeom>
          <a:noFill/>
        </p:spPr>
      </p:pic>
      <p:pic>
        <p:nvPicPr>
          <p:cNvPr id="7" name="Picture 5" descr="Датотека:Declaration independenc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0" y="4038600"/>
            <a:ext cx="2941214" cy="2549525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6477000" y="3733800"/>
            <a:ext cx="2514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1200" dirty="0" smtClean="0"/>
              <a:t>Документ декларације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5715000" y="6581001"/>
            <a:ext cx="419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1200" dirty="0" smtClean="0"/>
              <a:t>Потписивање декларације</a:t>
            </a:r>
            <a:endParaRPr lang="en-US" sz="1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1219200"/>
            <a:ext cx="6019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Cyrl-RS" dirty="0" smtClean="0">
              <a:latin typeface="+mj-lt"/>
            </a:endParaRPr>
          </a:p>
          <a:p>
            <a:endParaRPr lang="sr-Cyrl-RS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sr-Cyrl-RS" sz="1600" dirty="0" smtClean="0">
                <a:latin typeface="+mj-lt"/>
              </a:rPr>
              <a:t> ПРОЧИТАТИ И АНАЛИЗИРАТИ ТЕКСТ ИЗ ИСТОРИЈСКИХ ИЗВОРА НА стр. 87</a:t>
            </a:r>
          </a:p>
          <a:p>
            <a:pPr>
              <a:buFont typeface="Arial" pitchFamily="34" charset="0"/>
              <a:buChar char="•"/>
            </a:pPr>
            <a:endParaRPr lang="sr-Cyrl-RS" sz="16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sr-Cyrl-RS" sz="1600" dirty="0" smtClean="0">
                <a:latin typeface="+mj-lt"/>
              </a:rPr>
              <a:t> ОДГОВОРИТИ НА ПИТАЊА НА </a:t>
            </a:r>
            <a:r>
              <a:rPr lang="sr-Cyrl-RS" sz="1600" smtClean="0">
                <a:latin typeface="+mj-lt"/>
              </a:rPr>
              <a:t>стр</a:t>
            </a:r>
            <a:r>
              <a:rPr lang="sr-Cyrl-RS" sz="1600" smtClean="0">
                <a:latin typeface="+mj-lt"/>
              </a:rPr>
              <a:t>. 87</a:t>
            </a:r>
            <a:endParaRPr lang="sr-Cyrl-RS" sz="1600" dirty="0" smtClean="0">
              <a:latin typeface="+mj-lt"/>
            </a:endParaRPr>
          </a:p>
          <a:p>
            <a:endParaRPr lang="sr-Cyrl-RS" sz="1600" dirty="0" smtClean="0">
              <a:latin typeface="+mj-lt"/>
            </a:endParaRPr>
          </a:p>
          <a:p>
            <a:endParaRPr lang="en-US" sz="1600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09800" y="83820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 smtClean="0"/>
              <a:t>ДОМАЋИ ЗАДАТАК</a:t>
            </a: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186</TotalTime>
  <Words>393</Words>
  <Application>Microsoft Office PowerPoint</Application>
  <PresentationFormat>On-screen Show (4:3)</PresentationFormat>
  <Paragraphs>75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Constantia</vt:lpstr>
      <vt:lpstr>Wingdings 2</vt:lpstr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РАТ ЗА НЕЗАВИСНОСТ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Spartakus</dc:creator>
  <cp:lastModifiedBy>24. Milija Marjanovic</cp:lastModifiedBy>
  <cp:revision>23</cp:revision>
  <dcterms:created xsi:type="dcterms:W3CDTF">2020-11-19T10:24:50Z</dcterms:created>
  <dcterms:modified xsi:type="dcterms:W3CDTF">2020-11-24T12:39:50Z</dcterms:modified>
</cp:coreProperties>
</file>