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A59B-52CE-4711-A610-D8865C5F6F4B}" type="datetimeFigureOut">
              <a:rPr lang="sr-Latn-CS" smtClean="0"/>
              <a:t>9.11.2020.</a:t>
            </a:fld>
            <a:endParaRPr lang="sr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9EE1-5EE8-4D9C-8CEE-7676C87EF2B7}" type="slidenum">
              <a:rPr lang="sr-Latn-BA" smtClean="0"/>
              <a:t>‹#›</a:t>
            </a:fld>
            <a:endParaRPr lang="sr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A59B-52CE-4711-A610-D8865C5F6F4B}" type="datetimeFigureOut">
              <a:rPr lang="sr-Latn-CS" smtClean="0"/>
              <a:t>9.11.2020.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9EE1-5EE8-4D9C-8CEE-7676C87EF2B7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A59B-52CE-4711-A610-D8865C5F6F4B}" type="datetimeFigureOut">
              <a:rPr lang="sr-Latn-CS" smtClean="0"/>
              <a:t>9.11.2020.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9EE1-5EE8-4D9C-8CEE-7676C87EF2B7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A59B-52CE-4711-A610-D8865C5F6F4B}" type="datetimeFigureOut">
              <a:rPr lang="sr-Latn-CS" smtClean="0"/>
              <a:t>9.11.2020.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9EE1-5EE8-4D9C-8CEE-7676C87EF2B7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A59B-52CE-4711-A610-D8865C5F6F4B}" type="datetimeFigureOut">
              <a:rPr lang="sr-Latn-CS" smtClean="0"/>
              <a:t>9.11.2020.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9EE1-5EE8-4D9C-8CEE-7676C87EF2B7}" type="slidenum">
              <a:rPr lang="sr-Latn-BA" smtClean="0"/>
              <a:t>‹#›</a:t>
            </a:fld>
            <a:endParaRPr lang="sr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A59B-52CE-4711-A610-D8865C5F6F4B}" type="datetimeFigureOut">
              <a:rPr lang="sr-Latn-CS" smtClean="0"/>
              <a:t>9.11.2020.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9EE1-5EE8-4D9C-8CEE-7676C87EF2B7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A59B-52CE-4711-A610-D8865C5F6F4B}" type="datetimeFigureOut">
              <a:rPr lang="sr-Latn-CS" smtClean="0"/>
              <a:t>9.11.2020.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9EE1-5EE8-4D9C-8CEE-7676C87EF2B7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A59B-52CE-4711-A610-D8865C5F6F4B}" type="datetimeFigureOut">
              <a:rPr lang="sr-Latn-CS" smtClean="0"/>
              <a:t>9.11.2020.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9EE1-5EE8-4D9C-8CEE-7676C87EF2B7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A59B-52CE-4711-A610-D8865C5F6F4B}" type="datetimeFigureOut">
              <a:rPr lang="sr-Latn-CS" smtClean="0"/>
              <a:t>9.11.2020.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9EE1-5EE8-4D9C-8CEE-7676C87EF2B7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A59B-52CE-4711-A610-D8865C5F6F4B}" type="datetimeFigureOut">
              <a:rPr lang="sr-Latn-CS" smtClean="0"/>
              <a:t>9.11.2020.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9EE1-5EE8-4D9C-8CEE-7676C87EF2B7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DA59B-52CE-4711-A610-D8865C5F6F4B}" type="datetimeFigureOut">
              <a:rPr lang="sr-Latn-CS" smtClean="0"/>
              <a:t>9.11.2020.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9B9EE1-5EE8-4D9C-8CEE-7676C87EF2B7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9DA59B-52CE-4711-A610-D8865C5F6F4B}" type="datetimeFigureOut">
              <a:rPr lang="sr-Latn-CS" smtClean="0"/>
              <a:t>9.11.2020.</a:t>
            </a:fld>
            <a:endParaRPr lang="sr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9B9EE1-5EE8-4D9C-8CEE-7676C87EF2B7}" type="slidenum">
              <a:rPr lang="sr-Latn-BA" smtClean="0"/>
              <a:t>‹#›</a:t>
            </a:fld>
            <a:endParaRPr lang="sr-Latn-B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851648" cy="1728192"/>
          </a:xfrm>
        </p:spPr>
        <p:txBody>
          <a:bodyPr/>
          <a:lstStyle/>
          <a:p>
            <a:r>
              <a:rPr lang="sr-Latn-BA" dirty="0" smtClean="0"/>
              <a:t>III- </a:t>
            </a:r>
            <a:r>
              <a:rPr lang="sr-Cyrl-BA" dirty="0" smtClean="0"/>
              <a:t>ЕВРОПА И СВИЈЕТ У </a:t>
            </a:r>
            <a:r>
              <a:rPr lang="sr-Latn-BA" dirty="0" smtClean="0"/>
              <a:t>XVIII  </a:t>
            </a:r>
            <a:r>
              <a:rPr lang="sr-Cyrl-BA" dirty="0" smtClean="0"/>
              <a:t>И</a:t>
            </a:r>
            <a:r>
              <a:rPr lang="sr-Latn-BA" dirty="0" smtClean="0"/>
              <a:t>  XIX</a:t>
            </a:r>
            <a:r>
              <a:rPr lang="sr-Cyrl-BA" dirty="0" smtClean="0"/>
              <a:t> ВИЈЕКУ </a:t>
            </a:r>
            <a:endParaRPr lang="sr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7854696" cy="4032448"/>
          </a:xfrm>
        </p:spPr>
        <p:txBody>
          <a:bodyPr>
            <a:normAutofit fontScale="85000" lnSpcReduction="20000"/>
          </a:bodyPr>
          <a:lstStyle/>
          <a:p>
            <a:r>
              <a:rPr lang="sr-Cyrl-BA" sz="3500" dirty="0" smtClean="0"/>
              <a:t>НОВИ ПРИВРЕДНИ И ДРУШТВЕНИ ОДНОСИ У ЗАПАДНОЈ ЕВРОПИ И СВИЈЕТУ У </a:t>
            </a:r>
            <a:r>
              <a:rPr lang="sr-Latn-BA" sz="3500" dirty="0" smtClean="0"/>
              <a:t>XVIII</a:t>
            </a:r>
            <a:r>
              <a:rPr lang="sr-Cyrl-BA" sz="3500" dirty="0" smtClean="0"/>
              <a:t> </a:t>
            </a:r>
            <a:r>
              <a:rPr lang="sr-Cyrl-BA" sz="3500" dirty="0" smtClean="0"/>
              <a:t>ВИЈЕКУ</a:t>
            </a:r>
          </a:p>
          <a:p>
            <a:endParaRPr lang="sr-Cyrl-BA" dirty="0"/>
          </a:p>
          <a:p>
            <a:endParaRPr lang="sr-Cyrl-BA" dirty="0" smtClean="0"/>
          </a:p>
          <a:p>
            <a:r>
              <a:rPr lang="sr-Cyrl-BA" dirty="0"/>
              <a:t> </a:t>
            </a:r>
          </a:p>
          <a:p>
            <a:pPr algn="l"/>
            <a:r>
              <a:rPr lang="sr-Cyrl-BA" dirty="0"/>
              <a:t>НАСТАВНИК: Љубица Моравац</a:t>
            </a:r>
          </a:p>
          <a:p>
            <a:pPr algn="l"/>
            <a:r>
              <a:rPr lang="sr-Cyrl-BA" dirty="0"/>
              <a:t>ШКОЛА: ЈУ ОШ „Никола Тесла“</a:t>
            </a:r>
          </a:p>
          <a:p>
            <a:pPr algn="l"/>
            <a:r>
              <a:rPr lang="sr-Cyrl-BA" dirty="0"/>
              <a:t>МЈЕСТО: Прњавор </a:t>
            </a:r>
          </a:p>
          <a:p>
            <a:endParaRPr lang="sr-Cyrl-BA" dirty="0"/>
          </a:p>
          <a:p>
            <a:r>
              <a:rPr lang="sr-Cyrl-BA" dirty="0" smtClean="0"/>
              <a:t> </a:t>
            </a:r>
            <a:endParaRPr lang="sr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ПРИВРЕДНИ УСПОН 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Успон привреде у </a:t>
            </a:r>
            <a:r>
              <a:rPr lang="sr-Cyrl-BA" dirty="0" smtClean="0"/>
              <a:t>18. вијеку </a:t>
            </a:r>
            <a:endParaRPr lang="sr-Cyrl-BA" dirty="0" smtClean="0"/>
          </a:p>
          <a:p>
            <a:r>
              <a:rPr lang="sr-Cyrl-BA" dirty="0" smtClean="0"/>
              <a:t>Повећање броја </a:t>
            </a:r>
            <a:r>
              <a:rPr lang="sr-Cyrl-BA" dirty="0" smtClean="0"/>
              <a:t> становника </a:t>
            </a:r>
            <a:endParaRPr lang="sr-Cyrl-BA" dirty="0"/>
          </a:p>
          <a:p>
            <a:pPr>
              <a:buFontTx/>
              <a:buChar char="-"/>
            </a:pPr>
            <a:r>
              <a:rPr lang="sr-Cyrl-BA" dirty="0" smtClean="0"/>
              <a:t>1700. године – 100 милиона  </a:t>
            </a:r>
          </a:p>
          <a:p>
            <a:pPr>
              <a:buFontTx/>
              <a:buChar char="-"/>
            </a:pPr>
            <a:r>
              <a:rPr lang="sr-Cyrl-BA" dirty="0" smtClean="0"/>
              <a:t>1800. године -  189 милона </a:t>
            </a:r>
            <a:endParaRPr lang="sr-Cyrl-BA" dirty="0" smtClean="0"/>
          </a:p>
          <a:p>
            <a:r>
              <a:rPr lang="sr-Cyrl-BA" dirty="0" smtClean="0"/>
              <a:t>Узроци – боља и квалитетнија исхрана </a:t>
            </a:r>
          </a:p>
          <a:p>
            <a:pPr marL="0" indent="0">
              <a:buNone/>
            </a:pPr>
            <a:r>
              <a:rPr lang="sr-Cyrl-BA" dirty="0"/>
              <a:t> </a:t>
            </a:r>
            <a:r>
              <a:rPr lang="sr-Cyrl-BA" dirty="0" smtClean="0"/>
              <a:t>             </a:t>
            </a:r>
            <a:r>
              <a:rPr lang="sr-Cyrl-BA" dirty="0" smtClean="0"/>
              <a:t>    - бољи </a:t>
            </a:r>
            <a:r>
              <a:rPr lang="sr-Cyrl-BA" dirty="0" smtClean="0"/>
              <a:t>хигијенски услови </a:t>
            </a:r>
            <a:r>
              <a:rPr lang="sr-Cyrl-BA" dirty="0" smtClean="0"/>
              <a:t>        </a:t>
            </a:r>
          </a:p>
          <a:p>
            <a:pPr marL="0" indent="0">
              <a:buNone/>
            </a:pPr>
            <a:r>
              <a:rPr lang="sr-Cyrl-BA" dirty="0" smtClean="0"/>
              <a:t>                  </a:t>
            </a:r>
            <a:r>
              <a:rPr lang="sr-Cyrl-BA" dirty="0" smtClean="0"/>
              <a:t>- напредак медицине </a:t>
            </a:r>
            <a:endParaRPr lang="sr-Latn-B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Привредни успон 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Унапређење пољопривреде </a:t>
            </a:r>
          </a:p>
          <a:p>
            <a:r>
              <a:rPr lang="sr-Cyrl-BA" dirty="0" smtClean="0"/>
              <a:t>Развој индустрије –</a:t>
            </a:r>
            <a:r>
              <a:rPr lang="sr-Cyrl-BA" dirty="0" smtClean="0"/>
              <a:t>Енглеска, Француска, Низоземска, </a:t>
            </a:r>
            <a:r>
              <a:rPr lang="sr-Cyrl-BA" dirty="0" smtClean="0"/>
              <a:t>Њемачка, Чешка и др.</a:t>
            </a:r>
          </a:p>
          <a:p>
            <a:r>
              <a:rPr lang="sr-Cyrl-BA" dirty="0" smtClean="0"/>
              <a:t>Банке – Амстердам </a:t>
            </a:r>
          </a:p>
          <a:p>
            <a:r>
              <a:rPr lang="sr-Cyrl-BA" dirty="0" smtClean="0"/>
              <a:t>Трговина – </a:t>
            </a:r>
            <a:r>
              <a:rPr lang="sr-Cyrl-BA" dirty="0" smtClean="0"/>
              <a:t>унутрашња и </a:t>
            </a:r>
            <a:r>
              <a:rPr lang="sr-Cyrl-BA" dirty="0" smtClean="0"/>
              <a:t>међународна </a:t>
            </a:r>
          </a:p>
          <a:p>
            <a:r>
              <a:rPr lang="sr-Cyrl-BA" dirty="0" smtClean="0"/>
              <a:t>Саобраћај – водени </a:t>
            </a:r>
            <a:r>
              <a:rPr lang="sr-Cyrl-BA" dirty="0" smtClean="0"/>
              <a:t>(поморски </a:t>
            </a:r>
            <a:r>
              <a:rPr lang="sr-Cyrl-BA" dirty="0" smtClean="0"/>
              <a:t>и ријечни) </a:t>
            </a:r>
            <a:endParaRPr lang="sr-Latn-BA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Водени саобраћај </a:t>
            </a:r>
            <a:endParaRPr lang="sr-Latn-BA" dirty="0"/>
          </a:p>
        </p:txBody>
      </p:sp>
      <p:pic>
        <p:nvPicPr>
          <p:cNvPr id="4" name="Content Placeholder 3" descr="Prvi parobrod preplovio Atlantski okean - 1819. godine | Dnevno.rs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000240"/>
            <a:ext cx="385765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Фултонов пароброд | ΙΣΤΟΡΙΑ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857364"/>
            <a:ext cx="371477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Друштвена кретања 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Сељаштво </a:t>
            </a:r>
          </a:p>
          <a:p>
            <a:r>
              <a:rPr lang="sr-Cyrl-BA" dirty="0" smtClean="0"/>
              <a:t>Феудални односи – велики порези и обавезе </a:t>
            </a:r>
          </a:p>
          <a:p>
            <a:r>
              <a:rPr lang="sr-Cyrl-BA" dirty="0" smtClean="0"/>
              <a:t>Побуне сељака </a:t>
            </a:r>
          </a:p>
          <a:p>
            <a:r>
              <a:rPr lang="sr-Cyrl-BA" dirty="0" smtClean="0"/>
              <a:t>Реформе владара </a:t>
            </a:r>
          </a:p>
          <a:p>
            <a:r>
              <a:rPr lang="sr-Cyrl-BA" dirty="0" smtClean="0"/>
              <a:t>Отпор племства </a:t>
            </a:r>
            <a:endParaRPr lang="sr-Latn-B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Сељаштво </a:t>
            </a:r>
            <a:endParaRPr lang="sr-Latn-BA" dirty="0"/>
          </a:p>
        </p:txBody>
      </p:sp>
      <p:pic>
        <p:nvPicPr>
          <p:cNvPr id="4" name="Content Placeholder 3" descr="GASTRONOMIJA U EVROPI I AMERICI TOKOM 17. VEKA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285992"/>
            <a:ext cx="3352804" cy="2495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Историја Archives - Страница 3 од 26 - Petrovgrad.or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500307"/>
            <a:ext cx="378621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Друштвена кретања 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Племство – повлашћени положај </a:t>
            </a:r>
          </a:p>
          <a:p>
            <a:r>
              <a:rPr lang="sr-Cyrl-BA" dirty="0" smtClean="0"/>
              <a:t>Грађанска класа на власти у Енглеској и Низоземској </a:t>
            </a:r>
          </a:p>
          <a:p>
            <a:r>
              <a:rPr lang="sr-Cyrl-BA" dirty="0" smtClean="0"/>
              <a:t>Сукоби интереса буржоазије и племства </a:t>
            </a:r>
          </a:p>
          <a:p>
            <a:r>
              <a:rPr lang="sr-Cyrl-BA" dirty="0" smtClean="0"/>
              <a:t>Буржоазија – плаћа </a:t>
            </a:r>
            <a:r>
              <a:rPr lang="sr-Cyrl-BA" dirty="0" smtClean="0"/>
              <a:t>порезе, </a:t>
            </a:r>
            <a:r>
              <a:rPr lang="sr-Cyrl-BA" dirty="0" smtClean="0"/>
              <a:t>а нема политички утицај </a:t>
            </a:r>
          </a:p>
          <a:p>
            <a:r>
              <a:rPr lang="sr-Cyrl-BA" dirty="0" smtClean="0"/>
              <a:t>Незадовољно сељаштво </a:t>
            </a:r>
            <a:endParaRPr lang="sr-Latn-B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ПЛЕМСТВО И ГРАЂАНСТВО</a:t>
            </a:r>
            <a:endParaRPr lang="sr-Latn-BA" dirty="0"/>
          </a:p>
        </p:txBody>
      </p:sp>
      <p:pic>
        <p:nvPicPr>
          <p:cNvPr id="4" name="Content Placeholder 3" descr="Povijest mode - mijene kroz stoljeća - Akademija Art Zagreb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85926"/>
            <a:ext cx="6572296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Galerija: Nakon plemstva dolazi mlada buržoazija, a 50-ih na more stiže i  radnička klasa str. 2 | Večernji.hr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4143380"/>
            <a:ext cx="392909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ПРОСВЈЕТИТЕЉСТВО 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000" dirty="0" smtClean="0"/>
              <a:t>Грађанска класа – идеологија </a:t>
            </a:r>
          </a:p>
          <a:p>
            <a:r>
              <a:rPr lang="sr-Cyrl-BA" sz="2000" dirty="0" smtClean="0"/>
              <a:t>Желе – хуманије друштво </a:t>
            </a:r>
          </a:p>
          <a:p>
            <a:r>
              <a:rPr lang="sr-Cyrl-BA" sz="2000" dirty="0" smtClean="0"/>
              <a:t>Отпор апсолутизму и </a:t>
            </a:r>
            <a:r>
              <a:rPr lang="sr-Cyrl-BA" sz="2000" dirty="0" smtClean="0"/>
              <a:t>цркви </a:t>
            </a:r>
            <a:endParaRPr lang="sr-Cyrl-BA" sz="2000" dirty="0" smtClean="0"/>
          </a:p>
          <a:p>
            <a:r>
              <a:rPr lang="sr-Cyrl-BA" sz="2000" dirty="0" smtClean="0"/>
              <a:t>Енциклопедисти:</a:t>
            </a:r>
            <a:r>
              <a:rPr lang="sr-Latn-BA" sz="2000" dirty="0" smtClean="0"/>
              <a:t> </a:t>
            </a:r>
            <a:r>
              <a:rPr lang="sr-Cyrl-BA" sz="2000" dirty="0" smtClean="0"/>
              <a:t> </a:t>
            </a:r>
            <a:r>
              <a:rPr lang="sr-Cyrl-BA" sz="2000" b="1" dirty="0" smtClean="0"/>
              <a:t>Дидро и Даламбер </a:t>
            </a:r>
          </a:p>
          <a:p>
            <a:r>
              <a:rPr lang="sr-Cyrl-BA" sz="2000" dirty="0" smtClean="0"/>
              <a:t>Мислиоци и писци </a:t>
            </a:r>
            <a:r>
              <a:rPr lang="sr-Cyrl-BA" sz="2000" b="1" dirty="0" smtClean="0"/>
              <a:t>–</a:t>
            </a:r>
            <a:r>
              <a:rPr lang="sr-Latn-BA" sz="2000" b="1" dirty="0" smtClean="0"/>
              <a:t> </a:t>
            </a:r>
            <a:r>
              <a:rPr lang="sr-Cyrl-BA" sz="2000" b="1" dirty="0" smtClean="0"/>
              <a:t>Волтер </a:t>
            </a:r>
            <a:r>
              <a:rPr lang="sr-Cyrl-BA" sz="2000" dirty="0" smtClean="0"/>
              <a:t>(тражи </a:t>
            </a:r>
            <a:r>
              <a:rPr lang="sr-Cyrl-BA" sz="2000" dirty="0" smtClean="0"/>
              <a:t>укидање сталежа и једнакост свих грађана пред </a:t>
            </a:r>
            <a:r>
              <a:rPr lang="sr-Cyrl-BA" sz="2000" dirty="0" smtClean="0"/>
              <a:t>законом) </a:t>
            </a:r>
            <a:endParaRPr lang="sr-Cyrl-BA" sz="2000" dirty="0" smtClean="0"/>
          </a:p>
          <a:p>
            <a:r>
              <a:rPr lang="sr-Cyrl-BA" sz="2000" b="1" dirty="0" smtClean="0"/>
              <a:t>Монтескје</a:t>
            </a:r>
            <a:r>
              <a:rPr lang="sr-Cyrl-BA" sz="2000" dirty="0" smtClean="0"/>
              <a:t> </a:t>
            </a:r>
            <a:r>
              <a:rPr lang="sr-Cyrl-BA" sz="2000" i="1" dirty="0" smtClean="0"/>
              <a:t>– Дух закона – идеална држава – парламентарна монархија </a:t>
            </a:r>
            <a:endParaRPr lang="sr-Cyrl-BA" sz="2000" dirty="0" smtClean="0"/>
          </a:p>
          <a:p>
            <a:r>
              <a:rPr lang="sr-Cyrl-BA" sz="2000" b="1" dirty="0" smtClean="0"/>
              <a:t>Жан Жак Русо </a:t>
            </a:r>
            <a:r>
              <a:rPr lang="sr-Cyrl-BA" sz="2000" dirty="0" smtClean="0"/>
              <a:t>– критикује апсолутистичку власт </a:t>
            </a:r>
          </a:p>
          <a:p>
            <a:r>
              <a:rPr lang="sr-Cyrl-BA" sz="2000" dirty="0" smtClean="0"/>
              <a:t>Просвијећени апсолутизам – владари – реформе </a:t>
            </a:r>
          </a:p>
          <a:p>
            <a:r>
              <a:rPr lang="sr-Cyrl-BA" sz="2000" dirty="0" smtClean="0"/>
              <a:t>Аустрија – царица Марија Терезија и цар Јосип </a:t>
            </a:r>
            <a:r>
              <a:rPr lang="sr-Latn-BA" sz="2000" dirty="0" smtClean="0"/>
              <a:t>II</a:t>
            </a:r>
            <a:r>
              <a:rPr lang="sr-Cyrl-BA" sz="2000" dirty="0" smtClean="0"/>
              <a:t>, </a:t>
            </a:r>
            <a:r>
              <a:rPr lang="sr-Cyrl-BA" sz="2000" dirty="0" smtClean="0"/>
              <a:t>Русија – царица Катарина</a:t>
            </a:r>
            <a:r>
              <a:rPr lang="sr-Latn-BA" sz="2000" dirty="0" smtClean="0"/>
              <a:t> II </a:t>
            </a:r>
            <a:r>
              <a:rPr lang="sr-Cyrl-BA" sz="2000" dirty="0" smtClean="0"/>
              <a:t>  и Пруска – Фридрих </a:t>
            </a:r>
            <a:r>
              <a:rPr lang="sr-Latn-BA" sz="2000" dirty="0" smtClean="0"/>
              <a:t>II</a:t>
            </a:r>
            <a:endParaRPr lang="sr-Latn-B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</TotalTime>
  <Words>241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Flow</vt:lpstr>
      <vt:lpstr>III- ЕВРОПА И СВИЈЕТ У XVIII  И  XIX ВИЈЕКУ </vt:lpstr>
      <vt:lpstr>ПРИВРЕДНИ УСПОН </vt:lpstr>
      <vt:lpstr>Привредни успон </vt:lpstr>
      <vt:lpstr>Водени саобраћај </vt:lpstr>
      <vt:lpstr>Друштвена кретања </vt:lpstr>
      <vt:lpstr>Сељаштво </vt:lpstr>
      <vt:lpstr>Друштвена кретања </vt:lpstr>
      <vt:lpstr>ПЛЕМСТВО И ГРАЂАНСТВО</vt:lpstr>
      <vt:lpstr>ПРОСВЈЕТИТЕЉСТВО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III- ЕВРОПА И СВИЈЕТ У XVIII  И  XIX ВИЈЕКУ</dc:title>
  <dc:creator>pc</dc:creator>
  <cp:lastModifiedBy>24. Milija Marjanovic</cp:lastModifiedBy>
  <cp:revision>9</cp:revision>
  <dcterms:created xsi:type="dcterms:W3CDTF">2020-11-05T20:28:51Z</dcterms:created>
  <dcterms:modified xsi:type="dcterms:W3CDTF">2020-11-09T12:12:52Z</dcterms:modified>
</cp:coreProperties>
</file>