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3"/>
  </p:notesMasterIdLst>
  <p:sldIdLst>
    <p:sldId id="256" r:id="rId2"/>
    <p:sldId id="265" r:id="rId3"/>
    <p:sldId id="264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F02A6-5893-486D-ABB2-844C4486E59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62A86-5D15-49AF-9FF7-FADC02A7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0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62A86-5D15-49AF-9FF7-FADC02A738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62A86-5D15-49AF-9FF7-FADC02A738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9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73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1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8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6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4D6750-554C-4D0F-8DF9-B99A8492B4F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2EBC6-8E58-4ED0-8969-8CBD577E4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95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.m.wikipedia.org/wiki/%D0%9A%D0%B8%D0%BD%D0%B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r.m.wikipedia.org/wiki/%D0%91%D0%BE%D0%BB%D0%B5%D1%81%D1%82" TargetMode="External"/><Relationship Id="rId2" Type="http://schemas.openxmlformats.org/officeDocument/2006/relationships/hyperlink" Target="https://sr.m.wikipedia.org/wiki/%D0%9C%D0%B5%D0%B4%D0%B8%D1%86%D0%B8%D0%BD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r.m.wikipedia.org/wiki/%D0%9A%D0%BE%D1%80%D0%B5%D0%BD" TargetMode="External"/><Relationship Id="rId3" Type="http://schemas.openxmlformats.org/officeDocument/2006/relationships/hyperlink" Target="https://sr.m.wikipedia.org/wiki/%D0%9B%D0%B8%D1%81%D1%82" TargetMode="External"/><Relationship Id="rId7" Type="http://schemas.openxmlformats.org/officeDocument/2006/relationships/hyperlink" Target="https://sr.m.wikipedia.org/wiki/%D0%A0%D0%B8%D0%B7%D0%BE%D0%BC" TargetMode="External"/><Relationship Id="rId12" Type="http://schemas.openxmlformats.org/officeDocument/2006/relationships/image" Target="../media/image12.png"/><Relationship Id="rId2" Type="http://schemas.openxmlformats.org/officeDocument/2006/relationships/hyperlink" Target="https://sr.m.wikipedia.org/wiki/%D0%A6%D0%B2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m.wikipedia.org/wiki/%D0%9F%D0%BB%D0%BE%D0%B4" TargetMode="External"/><Relationship Id="rId11" Type="http://schemas.openxmlformats.org/officeDocument/2006/relationships/hyperlink" Target="https://www.google.com/url?sa=i&amp;url=https%3A%2F%2Fwww.zdravobudi.hr%2Fclanak%2F1193%2Fljekovite-biljke-za-opustanje-i-ublazavanje-stresa&amp;psig=AOvVaw1x7eA-w3aKNPrBZ2QAf3-K&amp;ust=1588325146369000&amp;source=images&amp;cd=vfe&amp;ved=0CAIQjRxqFwoTCKjatazqj-kCFQAAAAAdAAAAABAR" TargetMode="External"/><Relationship Id="rId5" Type="http://schemas.openxmlformats.org/officeDocument/2006/relationships/hyperlink" Target="https://sr.m.wikipedia.org/w/index.php?title=%D0%9B%D0%B8%D1%81%D0%BD%D0%B8_%D0%BF%D1%83%D0%BF%D0%BE%D1%99%D0%B0%D0%BA&amp;action=edit&amp;redlink=1" TargetMode="External"/><Relationship Id="rId10" Type="http://schemas.openxmlformats.org/officeDocument/2006/relationships/hyperlink" Target="https://sr.m.wikipedia.org/wiki/%D0%9B%D1%83%D0%BA%D0%BE%D0%B2%D0%B8%D1%86%D0%B5" TargetMode="External"/><Relationship Id="rId4" Type="http://schemas.openxmlformats.org/officeDocument/2006/relationships/hyperlink" Target="https://sr.m.wikipedia.org/w/index.php?title=%D0%A6%D0%B2%D0%B5%D1%82%D0%B0%D1%9A%D0%B5&amp;action=edit&amp;redlink=1" TargetMode="External"/><Relationship Id="rId9" Type="http://schemas.openxmlformats.org/officeDocument/2006/relationships/hyperlink" Target="https://sr.m.wikipedia.org/w/index.php?title=%D0%9A%D1%80%D1%82%D0%BE%D0%BB%D0%B5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F%D1%80%D0%BE%D1%82%D0%B5%D0%B8%D0%BD" TargetMode="External"/><Relationship Id="rId13" Type="http://schemas.openxmlformats.org/officeDocument/2006/relationships/image" Target="../media/image23.jpg"/><Relationship Id="rId3" Type="http://schemas.openxmlformats.org/officeDocument/2006/relationships/hyperlink" Target="https://sr.wikipedia.org/wiki/%D0%A2%D1%80%D0%B0%D0%B2%D0%B0" TargetMode="External"/><Relationship Id="rId7" Type="http://schemas.openxmlformats.org/officeDocument/2006/relationships/hyperlink" Target="https://sr.wikipedia.org/wiki/%D0%A3%D0%B3%D1%99%D0%B5%D0%BD%D0%B8_%D1%85%D0%B8%D0%B4%D1%80%D0%B0%D1%82" TargetMode="External"/><Relationship Id="rId12" Type="http://schemas.openxmlformats.org/officeDocument/2006/relationships/hyperlink" Target="https://sr.wikipedia.org/wiki/%D0%9F%D0%B8%D1%80%D0%B8%D0%BD%D0%B0%D1%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r.wikipedia.org/wiki/%D0%9F%D1%80%D0%B5%D1%85%D1%80%D0%B0%D0%BC%D0%B1%D0%B5%D0%BD%D0%B0_%D0%B8%D0%BD%D0%B4%D1%83%D1%81%D1%82%D1%80%D0%B8%D1%98%D0%B0" TargetMode="External"/><Relationship Id="rId11" Type="http://schemas.openxmlformats.org/officeDocument/2006/relationships/hyperlink" Target="https://sr.wikipedia.org/wiki/Vitamini" TargetMode="External"/><Relationship Id="rId5" Type="http://schemas.openxmlformats.org/officeDocument/2006/relationships/hyperlink" Target="https://sr.wikipedia.org/wiki/%D0%96%D0%B8%D0%B2%D0%BE%D1%82%D0%B8%D1%9A%D0%B0" TargetMode="External"/><Relationship Id="rId15" Type="http://schemas.openxmlformats.org/officeDocument/2006/relationships/image" Target="../media/image25.jpg"/><Relationship Id="rId10" Type="http://schemas.openxmlformats.org/officeDocument/2006/relationships/hyperlink" Target="https://sr.wikipedia.org/wiki/Mineralni_nutrijent" TargetMode="External"/><Relationship Id="rId4" Type="http://schemas.openxmlformats.org/officeDocument/2006/relationships/hyperlink" Target="https://sr.wikipedia.org/wiki/%D0%89%D1%83%D0%B4%D0%B8" TargetMode="External"/><Relationship Id="rId9" Type="http://schemas.openxmlformats.org/officeDocument/2006/relationships/hyperlink" Target="https://sr.wikipedia.org/wiki/%D0%A6%D0%B5%D0%BB%D1%83%D0%BB%D0%BE%D0%B7%D0%B0" TargetMode="External"/><Relationship Id="rId1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D4C4-422D-4685-93D1-CC35C3E74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672861"/>
            <a:ext cx="10068011" cy="86142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DE85B-D0E0-47E0-8B85-34277705E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/>
              <a:t>НАСЛОВ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53515-DB8E-4080-A292-181E4FDF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5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EE780C-8037-441E-BF00-0B59D511C32B}"/>
              </a:ext>
            </a:extLst>
          </p:cNvPr>
          <p:cNvSpPr/>
          <p:nvPr/>
        </p:nvSpPr>
        <p:spPr>
          <a:xfrm>
            <a:off x="2408662" y="2397583"/>
            <a:ext cx="9420119" cy="2379797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4400" dirty="0"/>
              <a:t>ЉЕКОВИТЕ, ЈЕСТИВЕ И ОТРОВНЕ БИЉКЕ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13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8749-8FB6-4056-978E-97B0A710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79141"/>
            <a:ext cx="9404723" cy="680225"/>
          </a:xfrm>
        </p:spPr>
        <p:txBody>
          <a:bodyPr/>
          <a:lstStyle/>
          <a:p>
            <a:r>
              <a:rPr lang="sr-Cyrl-BA" dirty="0"/>
              <a:t>ОТРОВНЕ БИЉКЕ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34358-B287-4BF2-B7AD-3D3F62CC1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1092" y="1393902"/>
            <a:ext cx="4297594" cy="1087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35CCDD-9DD7-431A-9E1F-EDF614F6CF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57" y="78059"/>
            <a:ext cx="2651103" cy="177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CF270F-ACA0-4376-B0D6-B2D6BDE90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10" y="1059366"/>
            <a:ext cx="6529521" cy="572057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У природи се могу пронаћи биљке чији су дијелови, најчешће плодови, отровни!</a:t>
            </a:r>
          </a:p>
          <a:p>
            <a:r>
              <a:rPr lang="ru-RU" dirty="0"/>
              <a:t> Већина њих има горак или одбојан окус. Међутим, има и оних који га немају и ти су најопаснији (нпр. велебиље, козлац и бљушт).</a:t>
            </a:r>
          </a:p>
          <a:p>
            <a:r>
              <a:rPr lang="ru-RU" dirty="0"/>
              <a:t>Колико год је добро познавати корисне и јестиве плодове, можда још и више је потребно познавати отровне и нејестиве плодове јер они могу угрозити здравље и живот.</a:t>
            </a:r>
          </a:p>
          <a:p>
            <a:r>
              <a:rPr lang="ru-RU" dirty="0"/>
              <a:t>Неки су плодови отровни у незрелом стању, док су неки отровни само у сировом стању јер им се код повишене температуре токсичне материја распадају (нпр. црна базга, јаребика, шибиковина). </a:t>
            </a:r>
          </a:p>
          <a:p>
            <a:r>
              <a:rPr lang="ru-RU" dirty="0"/>
              <a:t>Тровања су најчешћа код дјеце, углавном због привлачних жаркоцрвених или црних боја плодова.</a:t>
            </a:r>
          </a:p>
          <a:p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2F539-63D8-4047-B7BF-8A65FCC39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12" y="5285678"/>
            <a:ext cx="2306166" cy="151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EAAF37-44C6-4DFC-8902-078B6638A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7" y="1659271"/>
            <a:ext cx="2758620" cy="178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AC8597-2711-413F-ACCA-E4974A9A6E52}"/>
              </a:ext>
            </a:extLst>
          </p:cNvPr>
          <p:cNvSpPr/>
          <p:nvPr/>
        </p:nvSpPr>
        <p:spPr>
          <a:xfrm>
            <a:off x="6119379" y="1501778"/>
            <a:ext cx="1900861" cy="307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велебиље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129064-1829-4D31-A5CB-2B88EAFD46EE}"/>
              </a:ext>
            </a:extLst>
          </p:cNvPr>
          <p:cNvSpPr/>
          <p:nvPr/>
        </p:nvSpPr>
        <p:spPr>
          <a:xfrm>
            <a:off x="9952245" y="6516537"/>
            <a:ext cx="1542322" cy="244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бршљан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8F176F-5179-4B5F-80E0-DBE8AFBBF8C5}"/>
              </a:ext>
            </a:extLst>
          </p:cNvPr>
          <p:cNvSpPr/>
          <p:nvPr/>
        </p:nvSpPr>
        <p:spPr>
          <a:xfrm>
            <a:off x="7096871" y="3171974"/>
            <a:ext cx="1579832" cy="27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бљушт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08B568-09E4-4B75-A66D-CDB946286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12" y="1685174"/>
            <a:ext cx="2503491" cy="181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B28384-EA70-4D38-B81E-015A123981F2}"/>
              </a:ext>
            </a:extLst>
          </p:cNvPr>
          <p:cNvSpPr/>
          <p:nvPr/>
        </p:nvSpPr>
        <p:spPr>
          <a:xfrm>
            <a:off x="9977966" y="3177368"/>
            <a:ext cx="1646982" cy="30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буника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C0B5A4-E9AB-4B8B-85C9-2366F92C7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15" y="5198729"/>
            <a:ext cx="2158066" cy="16185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106F5D-0E0C-4C56-8542-7D8AB8385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81" y="75511"/>
            <a:ext cx="2278566" cy="17089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F90C36-BBA0-4742-8C7B-14BB1A90DAA5}"/>
              </a:ext>
            </a:extLst>
          </p:cNvPr>
          <p:cNvSpPr/>
          <p:nvPr/>
        </p:nvSpPr>
        <p:spPr>
          <a:xfrm>
            <a:off x="9443457" y="1393902"/>
            <a:ext cx="1423770" cy="307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козлац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A2C79F-D2DE-4030-A611-686DF77BC8E0}"/>
              </a:ext>
            </a:extLst>
          </p:cNvPr>
          <p:cNvSpPr/>
          <p:nvPr/>
        </p:nvSpPr>
        <p:spPr>
          <a:xfrm>
            <a:off x="6791092" y="6478860"/>
            <a:ext cx="1529068" cy="30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ђурђевак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5CE676-96B9-4065-B241-9CC5366A57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69" y="3484026"/>
            <a:ext cx="2820290" cy="16583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68FF540-B0FF-4721-A51F-9EA6A2C3C763}"/>
              </a:ext>
            </a:extLst>
          </p:cNvPr>
          <p:cNvSpPr/>
          <p:nvPr/>
        </p:nvSpPr>
        <p:spPr>
          <a:xfrm>
            <a:off x="7026731" y="4740267"/>
            <a:ext cx="1773914" cy="39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dirty="0"/>
              <a:t>Црна базга (зова)</a:t>
            </a:r>
            <a:endParaRPr lang="en-US" sz="1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583B41D-A619-46C9-8B96-A5FBD540BB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23" y="3550271"/>
            <a:ext cx="2278566" cy="168349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EB1FCC-D88B-41BC-AEAD-2D590F0C0F02}"/>
              </a:ext>
            </a:extLst>
          </p:cNvPr>
          <p:cNvSpPr/>
          <p:nvPr/>
        </p:nvSpPr>
        <p:spPr>
          <a:xfrm>
            <a:off x="9835791" y="4893137"/>
            <a:ext cx="1734008" cy="30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шибиковина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2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B3063A-D80E-4F94-ACA0-F09F305F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862804"/>
          </a:xfrm>
        </p:spPr>
        <p:txBody>
          <a:bodyPr/>
          <a:lstStyle/>
          <a:p>
            <a:r>
              <a:rPr lang="sr-Cyrl-BA" dirty="0"/>
              <a:t>Задатак за самосталан рад-</a:t>
            </a:r>
            <a:br>
              <a:rPr lang="sr-Cyrl-BA" dirty="0"/>
            </a:br>
            <a:br>
              <a:rPr lang="sr-Cyrl-BA" dirty="0"/>
            </a:br>
            <a:r>
              <a:rPr lang="sr-Cyrl-BA" sz="3200" dirty="0"/>
              <a:t>Прочитати лекцију у уџбенику(страна122. – 125.)</a:t>
            </a:r>
            <a:br>
              <a:rPr lang="sr-Cyrl-BA" sz="3200" dirty="0"/>
            </a:br>
            <a:r>
              <a:rPr lang="sr-Cyrl-BA" sz="3200" dirty="0"/>
              <a:t>Пронаћи у кући чајеве од љековитог биља, истражити њихов састав и дјеловање.</a:t>
            </a:r>
            <a:br>
              <a:rPr lang="sr-Cyrl-BA" sz="3200" dirty="0"/>
            </a:b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62142-9503-40C9-AD1E-B56704CD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415883"/>
            <a:ext cx="8946541" cy="18325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0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5006EDF-729F-4C73-AFAD-925C696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59" y="108659"/>
            <a:ext cx="5218770" cy="1262941"/>
          </a:xfrm>
        </p:spPr>
        <p:txBody>
          <a:bodyPr>
            <a:normAutofit fontScale="90000"/>
          </a:bodyPr>
          <a:lstStyle/>
          <a:p>
            <a:r>
              <a:rPr lang="sr-Cyrl-BA" sz="2800" dirty="0"/>
              <a:t>ИСТОРИЈА УПОТРЕБЕ ЉЕКОВИТОГ, ЈЕСТИВОГ И ОТРОВНОГ БИЉА</a:t>
            </a:r>
            <a:endParaRPr lang="en-US" sz="2800" dirty="0"/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8D145DCF-1BAF-4A86-9748-2D068B3B07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r="4024"/>
          <a:stretch>
            <a:fillRect/>
          </a:stretch>
        </p:blipFill>
        <p:spPr>
          <a:xfrm>
            <a:off x="7006701" y="1310851"/>
            <a:ext cx="4224458" cy="537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854481-F23A-40E7-AF53-601592DF7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58" y="1551007"/>
            <a:ext cx="6107006" cy="51983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r-Cyrl-B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Употреба љековитих, јестивих и отровних биљака стара је као и човјечанство.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На сликама старих Египћана и Асираца била је приказана употреба многих биљака.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Најстарији</a:t>
            </a:r>
            <a:r>
              <a:rPr lang="en-US" sz="2400" dirty="0"/>
              <a:t> </a:t>
            </a:r>
            <a:r>
              <a:rPr lang="en-US" sz="2400" dirty="0" err="1"/>
              <a:t>писани</a:t>
            </a:r>
            <a:r>
              <a:rPr lang="en-US" sz="2400" dirty="0"/>
              <a:t> </a:t>
            </a:r>
            <a:r>
              <a:rPr lang="en-US" sz="2400" dirty="0" err="1"/>
              <a:t>документи</a:t>
            </a:r>
            <a:r>
              <a:rPr lang="en-US" sz="2400" dirty="0"/>
              <a:t> </a:t>
            </a:r>
            <a:r>
              <a:rPr lang="en-US" sz="2400" dirty="0" err="1"/>
              <a:t>потичу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>
                <a:hlinkClick r:id="rId3" tooltip="Кина"/>
              </a:rPr>
              <a:t>Кине</a:t>
            </a:r>
            <a:r>
              <a:rPr lang="en-US" sz="2400" dirty="0"/>
              <a:t> 3000 </a:t>
            </a:r>
            <a:r>
              <a:rPr lang="en-US" sz="2400" dirty="0" err="1"/>
              <a:t>година</a:t>
            </a:r>
            <a:r>
              <a:rPr lang="en-US" sz="2400" dirty="0"/>
              <a:t> п. н. е. </a:t>
            </a:r>
            <a:endParaRPr lang="sr-Cyrl-B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/>
              <a:t>С</a:t>
            </a:r>
            <a:r>
              <a:rPr lang="en-US" sz="2400" dirty="0" err="1"/>
              <a:t>тари</a:t>
            </a:r>
            <a:r>
              <a:rPr lang="en-US" sz="2400" dirty="0"/>
              <a:t> </a:t>
            </a:r>
            <a:r>
              <a:rPr lang="en-US" sz="2400" dirty="0" err="1"/>
              <a:t>Словени</a:t>
            </a:r>
            <a:r>
              <a:rPr lang="en-US" sz="2400" dirty="0"/>
              <a:t> </a:t>
            </a:r>
            <a:r>
              <a:rPr lang="en-US" sz="2400" dirty="0" err="1"/>
              <a:t>знали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sr-Cyrl-BA" sz="2400" dirty="0"/>
              <a:t>љ</a:t>
            </a:r>
            <a:r>
              <a:rPr lang="en-US" sz="2400" dirty="0" err="1"/>
              <a:t>ековито</a:t>
            </a:r>
            <a:r>
              <a:rPr lang="en-US" sz="2400" dirty="0"/>
              <a:t> </a:t>
            </a:r>
            <a:r>
              <a:rPr lang="en-US" sz="2400" dirty="0" err="1"/>
              <a:t>дејство</a:t>
            </a:r>
            <a:r>
              <a:rPr lang="en-US" sz="2400" dirty="0"/>
              <a:t> </a:t>
            </a:r>
            <a:r>
              <a:rPr lang="en-US" sz="2400" dirty="0" err="1"/>
              <a:t>биљака</a:t>
            </a:r>
            <a:r>
              <a:rPr lang="en-US" sz="2400" dirty="0"/>
              <a:t> </a:t>
            </a:r>
            <a:r>
              <a:rPr lang="en-US" sz="2400" dirty="0" err="1"/>
              <a:t>па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то</a:t>
            </a:r>
            <a:r>
              <a:rPr lang="en-US" sz="2400" dirty="0"/>
              <a:t> </a:t>
            </a:r>
            <a:r>
              <a:rPr lang="en-US" sz="2400" dirty="0" err="1"/>
              <a:t>искуст</a:t>
            </a:r>
            <a:r>
              <a:rPr lang="sr-Cyrl-BA" sz="2400" dirty="0"/>
              <a:t>в</a:t>
            </a:r>
            <a:r>
              <a:rPr lang="en-US" sz="2400" dirty="0"/>
              <a:t>о </a:t>
            </a:r>
            <a:r>
              <a:rPr lang="en-US" sz="2400" dirty="0" err="1"/>
              <a:t>преносило</a:t>
            </a:r>
            <a:r>
              <a:rPr lang="en-US" sz="2400" dirty="0"/>
              <a:t> </a:t>
            </a:r>
            <a:r>
              <a:rPr lang="en-US" sz="2400" dirty="0" err="1"/>
              <a:t>кроз</a:t>
            </a:r>
            <a:r>
              <a:rPr lang="en-US" sz="2400" dirty="0"/>
              <a:t> </a:t>
            </a:r>
            <a:r>
              <a:rPr lang="en-US" sz="2400" dirty="0" err="1"/>
              <a:t>народно</a:t>
            </a:r>
            <a:r>
              <a:rPr lang="en-US" sz="2400" dirty="0"/>
              <a:t> </a:t>
            </a:r>
            <a:r>
              <a:rPr lang="en-US" sz="2400" dirty="0" err="1"/>
              <a:t>памћење</a:t>
            </a:r>
            <a:r>
              <a:rPr lang="en-US" sz="2400" dirty="0"/>
              <a:t> </a:t>
            </a:r>
            <a:r>
              <a:rPr lang="en-US" sz="2400" dirty="0" err="1"/>
              <a:t>све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данас</a:t>
            </a:r>
            <a:r>
              <a:rPr lang="en-US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sr-Cyrl-BA" dirty="0"/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685DDFB-EB50-4DD5-8D3B-A4875B861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64" y="3976612"/>
            <a:ext cx="2660761" cy="1330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AE40CF-04FB-43C2-BB8F-ADA54C8BC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651" y="5174166"/>
            <a:ext cx="2321304" cy="154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786CB8-8BE5-4CAB-9712-8BECEE980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71" y="5073805"/>
            <a:ext cx="2686232" cy="16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2E2-6E75-4D18-8D56-C86182F1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ЉЕКОВИТЕ БИЉКЕ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6F077A-7221-4B82-BD38-35DC0E3684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66C30-9FD0-43F9-BB6E-EA9392843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901" y="1853248"/>
            <a:ext cx="5567899" cy="4767471"/>
          </a:xfrm>
        </p:spPr>
        <p:txBody>
          <a:bodyPr>
            <a:normAutofit lnSpcReduction="10000"/>
          </a:bodyPr>
          <a:lstStyle/>
          <a:p>
            <a:pPr fontAlgn="base"/>
            <a:r>
              <a:rPr lang="sr-Cyrl-BA" sz="2400" b="1" dirty="0"/>
              <a:t>Љ</a:t>
            </a:r>
            <a:r>
              <a:rPr lang="en-US" sz="2400" b="1" dirty="0" err="1"/>
              <a:t>ековите</a:t>
            </a:r>
            <a:r>
              <a:rPr lang="en-US" sz="2400" b="1" dirty="0"/>
              <a:t> </a:t>
            </a:r>
            <a:r>
              <a:rPr lang="en-US" sz="2400" b="1" dirty="0" err="1"/>
              <a:t>биљке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користе</a:t>
            </a:r>
            <a:r>
              <a:rPr lang="en-US" sz="2400" dirty="0"/>
              <a:t> у </a:t>
            </a:r>
            <a:r>
              <a:rPr lang="en-US" sz="2400" dirty="0" err="1"/>
              <a:t>званичној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народној</a:t>
            </a:r>
            <a:r>
              <a:rPr lang="en-US" sz="2400" dirty="0"/>
              <a:t> </a:t>
            </a:r>
            <a:r>
              <a:rPr lang="en-US" sz="2400" u="sng" dirty="0" err="1">
                <a:hlinkClick r:id="rId2" tooltip="Медицина"/>
              </a:rPr>
              <a:t>медицини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л</a:t>
            </a:r>
            <a:r>
              <a:rPr lang="sr-Cyrl-BA" sz="2400" dirty="0"/>
              <a:t>иј</a:t>
            </a:r>
            <a:r>
              <a:rPr lang="en-US" sz="2400" dirty="0" err="1"/>
              <a:t>ечење</a:t>
            </a:r>
            <a:r>
              <a:rPr lang="en-US" sz="2400" dirty="0"/>
              <a:t> </a:t>
            </a:r>
            <a:r>
              <a:rPr lang="en-US" sz="2400" u="sng" dirty="0" err="1">
                <a:hlinkClick r:id="rId3" tooltip="Болест"/>
              </a:rPr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очување</a:t>
            </a:r>
            <a:r>
              <a:rPr lang="en-US" sz="2400" dirty="0"/>
              <a:t> </a:t>
            </a:r>
            <a:r>
              <a:rPr lang="en-US" sz="2400" dirty="0" err="1"/>
              <a:t>здравља</a:t>
            </a:r>
            <a:r>
              <a:rPr lang="en-US" sz="2400" dirty="0"/>
              <a:t> </a:t>
            </a:r>
            <a:r>
              <a:rPr lang="en-US" sz="2400" dirty="0" err="1"/>
              <a:t>људи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Данас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користи</a:t>
            </a:r>
            <a:r>
              <a:rPr lang="en-US" sz="2400" dirty="0"/>
              <a:t> </a:t>
            </a:r>
            <a:r>
              <a:rPr lang="en-US" sz="2400" dirty="0" err="1"/>
              <a:t>око</a:t>
            </a:r>
            <a:r>
              <a:rPr lang="en-US" sz="2400" dirty="0"/>
              <a:t> 10.000 </a:t>
            </a:r>
            <a:r>
              <a:rPr lang="en-US" sz="2400" dirty="0" err="1"/>
              <a:t>врста</a:t>
            </a:r>
            <a:r>
              <a:rPr lang="en-US" sz="2400" dirty="0"/>
              <a:t> </a:t>
            </a:r>
            <a:r>
              <a:rPr lang="en-US" sz="2400" dirty="0" err="1"/>
              <a:t>биљака</a:t>
            </a:r>
            <a:r>
              <a:rPr lang="en-US" sz="2400" dirty="0"/>
              <a:t> </a:t>
            </a:r>
            <a:r>
              <a:rPr lang="sr-Cyrl-BA" sz="2400" dirty="0"/>
              <a:t>.</a:t>
            </a:r>
          </a:p>
          <a:p>
            <a:r>
              <a:rPr lang="sr-Cyrl-BA" sz="2400" dirty="0"/>
              <a:t>Од љековитих биљака се праве: лијекови, чајеви, тинктуре,мацерати, уља, креме, прашкови.</a:t>
            </a:r>
          </a:p>
          <a:p>
            <a:r>
              <a:rPr lang="sr-Cyrl-BA" sz="2400" dirty="0"/>
              <a:t>Лијечење биљкама зове се </a:t>
            </a:r>
            <a:r>
              <a:rPr lang="sr-Cyrl-BA" sz="2400" u="sng" dirty="0"/>
              <a:t>фитотерапија</a:t>
            </a:r>
            <a:r>
              <a:rPr lang="sr-Cyrl-BA" sz="2400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D914B-7F75-4F3D-87DF-9ECD2AFF0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61" y="1853248"/>
            <a:ext cx="5254779" cy="4318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344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16F1-7A01-441B-B096-22754C3F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736116" cy="1242267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Сакупљање</a:t>
            </a:r>
            <a:r>
              <a:rPr lang="en-US" sz="3600" b="1" dirty="0"/>
              <a:t> и </a:t>
            </a:r>
            <a:r>
              <a:rPr lang="en-US" sz="3600" b="1" dirty="0" err="1"/>
              <a:t>сушење</a:t>
            </a:r>
            <a:r>
              <a:rPr lang="en-US" sz="3600" b="1" dirty="0"/>
              <a:t> </a:t>
            </a:r>
            <a:r>
              <a:rPr lang="sr-Cyrl-BA" sz="3600" b="1" dirty="0"/>
              <a:t>љ</a:t>
            </a:r>
            <a:r>
              <a:rPr lang="en-US" sz="3600" b="1" dirty="0" err="1"/>
              <a:t>ековитог</a:t>
            </a:r>
            <a:r>
              <a:rPr lang="en-US" sz="3600" b="1" dirty="0"/>
              <a:t> </a:t>
            </a:r>
            <a:r>
              <a:rPr lang="en-US" sz="3600" b="1" dirty="0" err="1"/>
              <a:t>биља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CDD8-44C0-4C47-AFC0-0BB98048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2250993"/>
            <a:ext cx="11644131" cy="4497048"/>
          </a:xfrm>
        </p:spPr>
        <p:txBody>
          <a:bodyPr>
            <a:normAutofit/>
          </a:bodyPr>
          <a:lstStyle/>
          <a:p>
            <a:pPr lvl="0" fontAlgn="base"/>
            <a:r>
              <a:rPr lang="en-US" sz="2200" u="sng" dirty="0" err="1">
                <a:solidFill>
                  <a:srgbClr val="FFC000"/>
                </a:solidFill>
                <a:hlinkClick r:id="rId2" tooltip="Цв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цв</a:t>
            </a:r>
            <a:r>
              <a:rPr lang="sr-Cyrl-BA" sz="2200" u="sng" dirty="0">
                <a:solidFill>
                  <a:srgbClr val="FFC000"/>
                </a:solidFill>
                <a:hlinkClick r:id="rId2" tooltip="Цв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иј</a:t>
            </a:r>
            <a:r>
              <a:rPr lang="en-US" sz="2200" u="sng" dirty="0" err="1">
                <a:solidFill>
                  <a:srgbClr val="FFC000"/>
                </a:solidFill>
                <a:hlinkClick r:id="rId2" tooltip="Цв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ет</a:t>
            </a:r>
            <a:r>
              <a:rPr lang="en-US" sz="2200" dirty="0"/>
              <a:t> (</a:t>
            </a:r>
            <a:r>
              <a:rPr lang="en-US" sz="2200" dirty="0" err="1"/>
              <a:t>flos</a:t>
            </a:r>
            <a:r>
              <a:rPr lang="en-US" sz="2200" dirty="0"/>
              <a:t>)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бере</a:t>
            </a:r>
            <a:r>
              <a:rPr lang="en-US" sz="2200" dirty="0"/>
              <a:t> </a:t>
            </a:r>
            <a:r>
              <a:rPr lang="en-US" sz="2200" dirty="0" err="1"/>
              <a:t>чим</a:t>
            </a:r>
            <a:r>
              <a:rPr lang="en-US" sz="2200" dirty="0"/>
              <a:t> </a:t>
            </a:r>
            <a:r>
              <a:rPr lang="en-US" sz="2200" dirty="0" err="1"/>
              <a:t>биљка</a:t>
            </a:r>
            <a:r>
              <a:rPr lang="en-US" sz="2200" dirty="0"/>
              <a:t> </a:t>
            </a:r>
            <a:r>
              <a:rPr lang="en-US" sz="2200" dirty="0" err="1"/>
              <a:t>почне</a:t>
            </a:r>
            <a:r>
              <a:rPr lang="en-US" sz="2200" dirty="0"/>
              <a:t> </a:t>
            </a:r>
            <a:r>
              <a:rPr lang="en-US" sz="2200" dirty="0" err="1"/>
              <a:t>да</a:t>
            </a:r>
            <a:r>
              <a:rPr lang="en-US" sz="2200" dirty="0"/>
              <a:t> </a:t>
            </a:r>
            <a:r>
              <a:rPr lang="en-US" sz="2200" dirty="0" err="1"/>
              <a:t>цв</a:t>
            </a:r>
            <a:r>
              <a:rPr lang="sr-Cyrl-BA" sz="2200" dirty="0"/>
              <a:t>ј</a:t>
            </a:r>
            <a:r>
              <a:rPr lang="en-US" sz="2200" dirty="0" err="1"/>
              <a:t>ета</a:t>
            </a:r>
            <a:endParaRPr lang="en-US" sz="2200" dirty="0"/>
          </a:p>
          <a:p>
            <a:pPr lvl="0" fontAlgn="base"/>
            <a:r>
              <a:rPr lang="en-US" sz="2200" u="sng" dirty="0" err="1">
                <a:solidFill>
                  <a:srgbClr val="FFC000"/>
                </a:solidFill>
                <a:hlinkClick r:id="rId3" tooltip="Ли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лист</a:t>
            </a:r>
            <a:r>
              <a:rPr lang="en-US" sz="2200" dirty="0"/>
              <a:t> (folium) </a:t>
            </a:r>
            <a:r>
              <a:rPr lang="en-US" sz="2200" dirty="0" err="1"/>
              <a:t>бере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пред</a:t>
            </a:r>
            <a:r>
              <a:rPr lang="en-US" sz="2200" dirty="0"/>
              <a:t> </a:t>
            </a:r>
            <a:r>
              <a:rPr lang="en-US" sz="2200" dirty="0" err="1">
                <a:hlinkClick r:id="rId4" tooltip="Цветање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цв</a:t>
            </a:r>
            <a:r>
              <a:rPr lang="sr-Cyrl-BA" sz="2200" dirty="0">
                <a:hlinkClick r:id="rId4" tooltip="Цветање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ј</a:t>
            </a:r>
            <a:r>
              <a:rPr lang="en-US" sz="2200" dirty="0" err="1">
                <a:hlinkClick r:id="rId4" tooltip="Цветање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етање</a:t>
            </a:r>
            <a:r>
              <a:rPr lang="en-US" sz="2200" dirty="0"/>
              <a:t>;</a:t>
            </a:r>
          </a:p>
          <a:p>
            <a:pPr lvl="0" fontAlgn="base"/>
            <a:r>
              <a:rPr lang="en-US" sz="2200" u="sng" dirty="0" err="1">
                <a:solidFill>
                  <a:srgbClr val="FFC000"/>
                </a:solidFill>
                <a:hlinkClick r:id="rId5" tooltip="Лисни пупољак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лисни</a:t>
            </a:r>
            <a:r>
              <a:rPr lang="en-US" sz="2200" u="sng" dirty="0">
                <a:solidFill>
                  <a:srgbClr val="FFC000"/>
                </a:solidFill>
                <a:hlinkClick r:id="rId5" tooltip="Лисни пупољак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200" u="sng" dirty="0" err="1">
                <a:solidFill>
                  <a:srgbClr val="FFC000"/>
                </a:solidFill>
                <a:hlinkClick r:id="rId5" tooltip="Лисни пупољак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пупољак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gemma</a:t>
            </a:r>
            <a:r>
              <a:rPr lang="en-US" sz="2200" dirty="0"/>
              <a:t>) </a:t>
            </a:r>
            <a:r>
              <a:rPr lang="en-US" sz="2200" dirty="0" err="1"/>
              <a:t>бере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неотворен</a:t>
            </a:r>
            <a:r>
              <a:rPr lang="en-US" sz="2200" dirty="0"/>
              <a:t> у </a:t>
            </a:r>
            <a:r>
              <a:rPr lang="en-US" sz="2200" dirty="0" err="1"/>
              <a:t>рано</a:t>
            </a:r>
            <a:r>
              <a:rPr lang="en-US" sz="2200" dirty="0"/>
              <a:t> </a:t>
            </a:r>
            <a:r>
              <a:rPr lang="en-US" sz="2200" dirty="0" err="1"/>
              <a:t>пролеће</a:t>
            </a:r>
            <a:r>
              <a:rPr lang="en-US" sz="2200" dirty="0"/>
              <a:t>;</a:t>
            </a:r>
          </a:p>
          <a:p>
            <a:pPr lvl="0" fontAlgn="base"/>
            <a:r>
              <a:rPr lang="en-US" sz="2200" u="sng" dirty="0" err="1">
                <a:solidFill>
                  <a:srgbClr val="FFC000"/>
                </a:solidFill>
              </a:rPr>
              <a:t>надземни</a:t>
            </a:r>
            <a:r>
              <a:rPr lang="en-US" sz="2200" u="sng" dirty="0">
                <a:solidFill>
                  <a:srgbClr val="FFC000"/>
                </a:solidFill>
              </a:rPr>
              <a:t> д</a:t>
            </a:r>
            <a:r>
              <a:rPr lang="sr-Cyrl-BA" sz="2200" u="sng" dirty="0">
                <a:solidFill>
                  <a:srgbClr val="FFC000"/>
                </a:solidFill>
              </a:rPr>
              <a:t>и</a:t>
            </a:r>
            <a:r>
              <a:rPr lang="en-US" sz="2200" u="sng" dirty="0">
                <a:solidFill>
                  <a:srgbClr val="FFC000"/>
                </a:solidFill>
              </a:rPr>
              <a:t>о </a:t>
            </a:r>
            <a:r>
              <a:rPr lang="en-US" sz="2200" u="sng" dirty="0" err="1">
                <a:solidFill>
                  <a:srgbClr val="FFC000"/>
                </a:solidFill>
              </a:rPr>
              <a:t>биљке</a:t>
            </a:r>
            <a:r>
              <a:rPr lang="en-US" sz="2200" u="sng" dirty="0">
                <a:solidFill>
                  <a:srgbClr val="FFC00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herba</a:t>
            </a:r>
            <a:r>
              <a:rPr lang="en-US" sz="2200" dirty="0"/>
              <a:t>) </a:t>
            </a:r>
            <a:r>
              <a:rPr lang="en-US" sz="2200" dirty="0" err="1"/>
              <a:t>бере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у </a:t>
            </a:r>
            <a:r>
              <a:rPr lang="en-US" sz="2200" dirty="0" err="1"/>
              <a:t>вр</a:t>
            </a:r>
            <a:r>
              <a:rPr lang="sr-Cyrl-BA" sz="2200" dirty="0"/>
              <a:t>иј</a:t>
            </a:r>
            <a:r>
              <a:rPr lang="en-US" sz="2200" dirty="0" err="1"/>
              <a:t>еме</a:t>
            </a:r>
            <a:r>
              <a:rPr lang="en-US" sz="2200" dirty="0"/>
              <a:t> </a:t>
            </a:r>
            <a:r>
              <a:rPr lang="en-US" sz="2200" dirty="0" err="1"/>
              <a:t>цв</a:t>
            </a:r>
            <a:r>
              <a:rPr lang="sr-Cyrl-BA" sz="2200" dirty="0"/>
              <a:t>ј</a:t>
            </a:r>
            <a:r>
              <a:rPr lang="en-US" sz="2200" dirty="0" err="1"/>
              <a:t>етања</a:t>
            </a:r>
            <a:r>
              <a:rPr lang="en-US" sz="2200" dirty="0"/>
              <a:t> </a:t>
            </a:r>
            <a:r>
              <a:rPr lang="en-US" sz="2200" dirty="0" err="1"/>
              <a:t>биљке</a:t>
            </a:r>
            <a:r>
              <a:rPr lang="en-US" sz="2200" dirty="0"/>
              <a:t>;</a:t>
            </a:r>
          </a:p>
          <a:p>
            <a:pPr lvl="0" fontAlgn="base"/>
            <a:r>
              <a:rPr lang="en-US" sz="2200" u="sng" dirty="0" err="1">
                <a:solidFill>
                  <a:srgbClr val="FFC000"/>
                </a:solidFill>
                <a:hlinkClick r:id="rId6" tooltip="Пл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плод</a:t>
            </a:r>
            <a:r>
              <a:rPr lang="en-US" sz="2200" dirty="0"/>
              <a:t> (fructus)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сакупља</a:t>
            </a:r>
            <a:r>
              <a:rPr lang="en-US" sz="2200" dirty="0"/>
              <a:t> </a:t>
            </a:r>
            <a:r>
              <a:rPr lang="en-US" sz="2200" dirty="0" err="1"/>
              <a:t>пре</a:t>
            </a:r>
            <a:r>
              <a:rPr lang="en-US" sz="2200" dirty="0"/>
              <a:t> </a:t>
            </a:r>
            <a:r>
              <a:rPr lang="en-US" sz="2200" dirty="0" err="1"/>
              <a:t>него</a:t>
            </a:r>
            <a:r>
              <a:rPr lang="en-US" sz="2200" dirty="0"/>
              <a:t> </a:t>
            </a:r>
            <a:r>
              <a:rPr lang="en-US" sz="2200" dirty="0" err="1"/>
              <a:t>што</a:t>
            </a:r>
            <a:r>
              <a:rPr lang="en-US" sz="2200" dirty="0"/>
              <a:t> </a:t>
            </a:r>
            <a:r>
              <a:rPr lang="en-US" sz="2200" dirty="0" err="1"/>
              <a:t>потпуно</a:t>
            </a:r>
            <a:r>
              <a:rPr lang="en-US" sz="2200" dirty="0"/>
              <a:t> </a:t>
            </a:r>
            <a:r>
              <a:rPr lang="en-US" sz="2200" dirty="0" err="1"/>
              <a:t>сазри</a:t>
            </a:r>
            <a:r>
              <a:rPr lang="en-US" sz="2200" dirty="0"/>
              <a:t>;</a:t>
            </a:r>
          </a:p>
          <a:p>
            <a:pPr lvl="0" fontAlgn="base"/>
            <a:r>
              <a:rPr lang="en-US" sz="2200" u="sng" dirty="0">
                <a:solidFill>
                  <a:srgbClr val="FFC000"/>
                </a:solidFill>
              </a:rPr>
              <a:t>с</a:t>
            </a:r>
            <a:r>
              <a:rPr lang="sr-Cyrl-BA" sz="2200" u="sng" dirty="0">
                <a:solidFill>
                  <a:srgbClr val="FFC000"/>
                </a:solidFill>
              </a:rPr>
              <a:t>ј</a:t>
            </a:r>
            <a:r>
              <a:rPr lang="en-US" sz="2200" u="sng" dirty="0" err="1">
                <a:solidFill>
                  <a:srgbClr val="FFC000"/>
                </a:solidFill>
              </a:rPr>
              <a:t>еме</a:t>
            </a:r>
            <a:r>
              <a:rPr lang="en-US" sz="2200" u="sng" dirty="0">
                <a:solidFill>
                  <a:srgbClr val="FFC000"/>
                </a:solidFill>
              </a:rPr>
              <a:t> </a:t>
            </a:r>
            <a:r>
              <a:rPr lang="en-US" sz="2200" dirty="0"/>
              <a:t>(semen)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бере</a:t>
            </a:r>
            <a:r>
              <a:rPr lang="en-US" sz="2200" dirty="0"/>
              <a:t> </a:t>
            </a:r>
            <a:r>
              <a:rPr lang="en-US" sz="2200" dirty="0" err="1"/>
              <a:t>потпуно</a:t>
            </a:r>
            <a:r>
              <a:rPr lang="en-US" sz="2200" dirty="0"/>
              <a:t> </a:t>
            </a:r>
            <a:r>
              <a:rPr lang="en-US" sz="2200" dirty="0" err="1"/>
              <a:t>зрело</a:t>
            </a:r>
            <a:r>
              <a:rPr lang="en-US" sz="2200" dirty="0"/>
              <a:t>;</a:t>
            </a:r>
          </a:p>
          <a:p>
            <a:pPr lvl="0" fontAlgn="base"/>
            <a:r>
              <a:rPr lang="en-US" sz="2200" dirty="0" err="1"/>
              <a:t>подземни</a:t>
            </a:r>
            <a:r>
              <a:rPr lang="en-US" sz="2200" dirty="0"/>
              <a:t> </a:t>
            </a:r>
            <a:r>
              <a:rPr lang="en-US" sz="2200" dirty="0" err="1"/>
              <a:t>органи</a:t>
            </a:r>
            <a:r>
              <a:rPr lang="en-US" sz="2200" dirty="0"/>
              <a:t> (</a:t>
            </a:r>
            <a:r>
              <a:rPr lang="en-US" sz="2200" u="sng" dirty="0" err="1">
                <a:solidFill>
                  <a:srgbClr val="FFC000"/>
                </a:solidFill>
                <a:hlinkClick r:id="rId7" tooltip="Риз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ризом</a:t>
            </a:r>
            <a:r>
              <a:rPr lang="en-US" sz="2200" dirty="0">
                <a:solidFill>
                  <a:srgbClr val="FFC000"/>
                </a:solidFill>
              </a:rPr>
              <a:t>, </a:t>
            </a:r>
            <a:r>
              <a:rPr lang="en-US" sz="2200" u="sng" dirty="0" err="1">
                <a:solidFill>
                  <a:srgbClr val="FFC000"/>
                </a:solidFill>
                <a:hlinkClick r:id="rId8" tooltip="Коре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корен</a:t>
            </a:r>
            <a:r>
              <a:rPr lang="en-US" sz="2200" dirty="0">
                <a:solidFill>
                  <a:srgbClr val="FFC000"/>
                </a:solidFill>
              </a:rPr>
              <a:t>, </a:t>
            </a:r>
            <a:r>
              <a:rPr lang="en-US" sz="2200" u="sng" dirty="0" err="1">
                <a:solidFill>
                  <a:srgbClr val="FFC000"/>
                </a:solidFill>
                <a:hlinkClick r:id="rId9" tooltip="Кртоле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кртоле</a:t>
            </a:r>
            <a:r>
              <a:rPr lang="en-US" sz="2200" dirty="0">
                <a:solidFill>
                  <a:srgbClr val="FFC000"/>
                </a:solidFill>
              </a:rPr>
              <a:t>, </a:t>
            </a:r>
            <a:r>
              <a:rPr lang="en-US" sz="2200" u="sng" dirty="0" err="1">
                <a:solidFill>
                  <a:srgbClr val="FFC000"/>
                </a:solidFill>
                <a:hlinkClick r:id="rId10" tooltip="Луковиц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луковице</a:t>
            </a:r>
            <a:r>
              <a:rPr lang="en-US" sz="2200" dirty="0"/>
              <a:t>) </a:t>
            </a:r>
            <a:r>
              <a:rPr lang="en-US" sz="2200" dirty="0" err="1"/>
              <a:t>ваде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sr-Cyrl-BA" sz="2200" dirty="0"/>
              <a:t>најчешће </a:t>
            </a:r>
            <a:r>
              <a:rPr lang="en-US" sz="2200" dirty="0"/>
              <a:t>у </a:t>
            </a:r>
            <a:r>
              <a:rPr lang="en-US" sz="2200" dirty="0" err="1"/>
              <a:t>јесен</a:t>
            </a:r>
            <a:r>
              <a:rPr lang="en-US" sz="2200" dirty="0"/>
              <a:t> </a:t>
            </a:r>
            <a:r>
              <a:rPr lang="en-US" sz="2200" dirty="0" err="1"/>
              <a:t>или</a:t>
            </a:r>
            <a:r>
              <a:rPr lang="en-US" sz="2200" dirty="0"/>
              <a:t> </a:t>
            </a:r>
            <a:r>
              <a:rPr lang="en-US" sz="2200" dirty="0" err="1"/>
              <a:t>проеће</a:t>
            </a:r>
            <a:r>
              <a:rPr lang="sr-Cyrl-BA" sz="2200" dirty="0"/>
              <a:t>.</a:t>
            </a:r>
          </a:p>
          <a:p>
            <a:pPr marL="0" lvl="0" indent="0" fontAlgn="base">
              <a:buNone/>
            </a:pPr>
            <a:r>
              <a:rPr lang="sr-Cyrl-BA" sz="2400" dirty="0"/>
              <a:t>   </a:t>
            </a:r>
            <a:r>
              <a:rPr lang="sr-Cyrl-BA" sz="2400" dirty="0">
                <a:solidFill>
                  <a:srgbClr val="FFC000"/>
                </a:solidFill>
              </a:rPr>
              <a:t>С</a:t>
            </a:r>
            <a:r>
              <a:rPr lang="en-US" dirty="0" err="1">
                <a:solidFill>
                  <a:srgbClr val="FFC000"/>
                </a:solidFill>
              </a:rPr>
              <a:t>акупљање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биљака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треба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обављати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по</a:t>
            </a:r>
            <a:r>
              <a:rPr lang="en-US" dirty="0">
                <a:solidFill>
                  <a:srgbClr val="FFC000"/>
                </a:solidFill>
              </a:rPr>
              <a:t> л</a:t>
            </a:r>
            <a:r>
              <a:rPr lang="sr-Cyrl-BA" dirty="0">
                <a:solidFill>
                  <a:srgbClr val="FFC000"/>
                </a:solidFill>
              </a:rPr>
              <a:t>иј</a:t>
            </a:r>
            <a:r>
              <a:rPr lang="en-US" dirty="0" err="1">
                <a:solidFill>
                  <a:srgbClr val="FFC000"/>
                </a:solidFill>
              </a:rPr>
              <a:t>епом</a:t>
            </a:r>
            <a:r>
              <a:rPr lang="en-US" dirty="0">
                <a:solidFill>
                  <a:srgbClr val="FFC000"/>
                </a:solidFill>
              </a:rPr>
              <a:t> и </a:t>
            </a:r>
            <a:r>
              <a:rPr lang="en-US" dirty="0" err="1">
                <a:solidFill>
                  <a:srgbClr val="FFC000"/>
                </a:solidFill>
              </a:rPr>
              <a:t>сунчаном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времену</a:t>
            </a:r>
            <a:r>
              <a:rPr lang="sr-Cyrl-BA" dirty="0">
                <a:solidFill>
                  <a:srgbClr val="FFC000"/>
                </a:solidFill>
              </a:rPr>
              <a:t> а суше се у сјеновитом и провјетреном мјесту</a:t>
            </a:r>
            <a:r>
              <a:rPr lang="sr-Cyrl-BA" dirty="0"/>
              <a:t>.</a:t>
            </a:r>
            <a:r>
              <a:rPr lang="sr-Cyrl-BA" sz="2400" dirty="0"/>
              <a:t>  </a:t>
            </a:r>
          </a:p>
          <a:p>
            <a:pPr lvl="0" fontAlgn="base"/>
            <a:endParaRPr lang="sr-Cyrl-BA" sz="2400" dirty="0"/>
          </a:p>
          <a:p>
            <a:pPr marL="0" lvl="0" indent="0" fontAlgn="base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Ljekovite biljke za opuštanje i ublažavanje stresa - Zdravo budi">
            <a:hlinkClick r:id="rId11" tgtFrame="&quot;_blank&quot;"/>
            <a:extLst>
              <a:ext uri="{FF2B5EF4-FFF2-40B4-BE49-F238E27FC236}">
                <a16:creationId xmlns:a16="http://schemas.microsoft.com/office/drawing/2014/main" id="{66020747-493B-4A01-9B26-5EF41C5A58D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29" y="307752"/>
            <a:ext cx="6671971" cy="1943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9278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8031-9FAB-4314-8A71-3DC7E408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61948" cy="740462"/>
          </a:xfrm>
        </p:spPr>
        <p:txBody>
          <a:bodyPr/>
          <a:lstStyle/>
          <a:p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23DF00-88BD-43AC-8784-DE323D1DA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856005"/>
              </p:ext>
            </p:extLst>
          </p:nvPr>
        </p:nvGraphicFramePr>
        <p:xfrm>
          <a:off x="132520" y="245327"/>
          <a:ext cx="11926960" cy="64342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5489">
                  <a:extLst>
                    <a:ext uri="{9D8B030D-6E8A-4147-A177-3AD203B41FA5}">
                      <a16:colId xmlns:a16="http://schemas.microsoft.com/office/drawing/2014/main" val="2759170226"/>
                    </a:ext>
                  </a:extLst>
                </a:gridCol>
                <a:gridCol w="2677959">
                  <a:extLst>
                    <a:ext uri="{9D8B030D-6E8A-4147-A177-3AD203B41FA5}">
                      <a16:colId xmlns:a16="http://schemas.microsoft.com/office/drawing/2014/main" val="340062545"/>
                    </a:ext>
                  </a:extLst>
                </a:gridCol>
                <a:gridCol w="4683512">
                  <a:extLst>
                    <a:ext uri="{9D8B030D-6E8A-4147-A177-3AD203B41FA5}">
                      <a16:colId xmlns:a16="http://schemas.microsoft.com/office/drawing/2014/main" val="3886540711"/>
                    </a:ext>
                  </a:extLst>
                </a:gridCol>
              </a:tblGrid>
              <a:tr h="1273209"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 Биљка</a:t>
                      </a:r>
                      <a:endParaRPr lang="sr-Cyrl-BA" sz="2400" dirty="0"/>
                    </a:p>
                    <a:p>
                      <a:endParaRPr lang="sr-Cyrl-BA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Љековити дио биљке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Тегобе које лијечи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41575"/>
                  </a:ext>
                </a:extLst>
              </a:tr>
              <a:tr h="17480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400" u="sng" dirty="0"/>
                        <a:t>НАНА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400" u="sng" dirty="0"/>
                        <a:t>(МЕНТА)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врхови стабљике са листовима и цвјетовима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400" dirty="0"/>
                        <a:t>грчеви у трбуху,отежана пробава и гасови у цријевима,бронхитис,астм.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022727"/>
                  </a:ext>
                </a:extLst>
              </a:tr>
              <a:tr h="17480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5155">
                            <a:lumMod val="40000"/>
                            <a:lumOff val="60000"/>
                          </a:srgbClr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BA" sz="2400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КАМИЛИЦА</a:t>
                      </a:r>
                    </a:p>
                    <a:p>
                      <a:endParaRPr lang="sr-Cyrl-BA" sz="2400" dirty="0"/>
                    </a:p>
                    <a:p>
                      <a:endParaRPr lang="sr-Cyrl-BA" sz="2400" dirty="0"/>
                    </a:p>
                    <a:p>
                      <a:endParaRPr lang="sr-Cyrl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цвијет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стомачне тегобе,упале,дезинфекција коже,испирање усне дупље и очију.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11087"/>
                  </a:ext>
                </a:extLst>
              </a:tr>
              <a:tr h="1664966"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МАЈЧИНА</a:t>
                      </a:r>
                    </a:p>
                    <a:p>
                      <a:r>
                        <a:rPr lang="sr-Cyrl-BA" sz="2400" u="sng" dirty="0"/>
                        <a:t>ДУШИЦА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листови и цвјетови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тегобе органа за дисање и варење, нервоза,реума,упала зглоба.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675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A4F8835-2E14-4958-AD76-BDACE4B0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44" y="1861754"/>
            <a:ext cx="2523428" cy="1261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DF495-88A0-4E38-A358-34AD25DE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089" y="3523786"/>
            <a:ext cx="2523428" cy="1261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15DF4-D0D3-4BD0-A258-E48A7D9C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053757"/>
            <a:ext cx="2681517" cy="13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6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C6C6-9B98-4A36-89E6-D749DF8C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EA426-8A27-4FB8-801E-8C9AA5C6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0A0DD5-30E8-4984-B2C8-D335328ADE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8124057"/>
              </p:ext>
            </p:extLst>
          </p:nvPr>
        </p:nvGraphicFramePr>
        <p:xfrm>
          <a:off x="144318" y="82136"/>
          <a:ext cx="11903363" cy="66409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41892">
                  <a:extLst>
                    <a:ext uri="{9D8B030D-6E8A-4147-A177-3AD203B41FA5}">
                      <a16:colId xmlns:a16="http://schemas.microsoft.com/office/drawing/2014/main" val="2759170226"/>
                    </a:ext>
                  </a:extLst>
                </a:gridCol>
                <a:gridCol w="2677959">
                  <a:extLst>
                    <a:ext uri="{9D8B030D-6E8A-4147-A177-3AD203B41FA5}">
                      <a16:colId xmlns:a16="http://schemas.microsoft.com/office/drawing/2014/main" val="340062545"/>
                    </a:ext>
                  </a:extLst>
                </a:gridCol>
                <a:gridCol w="4683512">
                  <a:extLst>
                    <a:ext uri="{9D8B030D-6E8A-4147-A177-3AD203B41FA5}">
                      <a16:colId xmlns:a16="http://schemas.microsoft.com/office/drawing/2014/main" val="3886540711"/>
                    </a:ext>
                  </a:extLst>
                </a:gridCol>
              </a:tblGrid>
              <a:tr h="1298096"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 Биљка</a:t>
                      </a:r>
                      <a:endParaRPr lang="sr-Cyrl-BA" sz="2400" dirty="0"/>
                    </a:p>
                    <a:p>
                      <a:endParaRPr lang="sr-Cyrl-BA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Љековити дио биљке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Тегобе које лијечи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41575"/>
                  </a:ext>
                </a:extLst>
              </a:tr>
              <a:tr h="1782205"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ХАЈДУЧКА</a:t>
                      </a:r>
                    </a:p>
                    <a:p>
                      <a:r>
                        <a:rPr lang="sr-Cyrl-BA" sz="2400" u="sng" dirty="0"/>
                        <a:t>ТРАВА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врхови стабљике са листовима и цвјетовима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400" dirty="0"/>
                        <a:t>упала дебелог цријева,желуца и јајника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022727"/>
                  </a:ext>
                </a:extLst>
              </a:tr>
              <a:tr h="16404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E5155">
                            <a:lumMod val="40000"/>
                            <a:lumOff val="60000"/>
                          </a:srgbClr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BA" sz="2400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ЖАЛФИЈА</a:t>
                      </a:r>
                    </a:p>
                    <a:p>
                      <a:endParaRPr lang="sr-Cyrl-BA" sz="2400" dirty="0"/>
                    </a:p>
                    <a:p>
                      <a:endParaRPr lang="sr-Cyrl-BA" sz="2400" dirty="0"/>
                    </a:p>
                    <a:p>
                      <a:endParaRPr lang="sr-Cyrl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лист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упала цријева,желуца и јетре,крварење десни, испирање усне дупље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11087"/>
                  </a:ext>
                </a:extLst>
              </a:tr>
              <a:tr h="1899017">
                <a:tc>
                  <a:txBody>
                    <a:bodyPr/>
                    <a:lstStyle/>
                    <a:p>
                      <a:r>
                        <a:rPr lang="sr-Cyrl-BA" sz="2400" u="sng" dirty="0"/>
                        <a:t>ЗОВА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400" dirty="0"/>
                        <a:t>цвјетови и плодови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поспјешује знојења, помаже код упала слузокоже, олакшава измокравање и пражњење цријева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675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29876B-ADA0-44DD-963D-2348D78A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14" y="1479914"/>
            <a:ext cx="2609211" cy="1662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7260B-DFE3-4387-B1C4-80A95CA66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895" y="3289385"/>
            <a:ext cx="2530630" cy="1417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BAFC8-1E51-4080-A4F2-0FA633992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84" y="4984699"/>
            <a:ext cx="2680641" cy="15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104FA4-BDBB-460B-ABFE-75519A26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853540" cy="863126"/>
          </a:xfrm>
        </p:spPr>
        <p:txBody>
          <a:bodyPr/>
          <a:lstStyle/>
          <a:p>
            <a:r>
              <a:rPr lang="sr-Cyrl-BA" sz="4400" dirty="0"/>
              <a:t>ЈЕСТИВЕ БИЉКЕ</a:t>
            </a:r>
            <a:endParaRPr lang="en-US" sz="44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13CE24-9534-46FC-A64E-53A6731A1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668" y="691376"/>
            <a:ext cx="6332169" cy="2502726"/>
          </a:xfrm>
        </p:spPr>
        <p:txBody>
          <a:bodyPr/>
          <a:lstStyle/>
          <a:p>
            <a:r>
              <a:rPr lang="sr-Cyrl-BA" b="1" dirty="0">
                <a:solidFill>
                  <a:schemeClr val="tx2"/>
                </a:solidFill>
              </a:rPr>
              <a:t>    </a:t>
            </a:r>
            <a:r>
              <a:rPr lang="sr-Cyrl-BA" sz="3200" dirty="0">
                <a:solidFill>
                  <a:schemeClr val="tx2"/>
                </a:solidFill>
              </a:rPr>
              <a:t>ВОЋЕ И ПОВРЋЕ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chemeClr val="tx1"/>
                </a:solidFill>
              </a:rPr>
              <a:t>су богати угљеним хидратима, витаминима, минералима, ензимима, хлорифилима, каротеноидима, флавоноидима....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C4D7CC3-D029-4A26-902F-0BE4FC533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84" y="3156125"/>
            <a:ext cx="2253077" cy="229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0B6858C-980E-4124-BDED-03098E7A6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959C2A0-16B0-4E9B-9970-32C1062681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52" y="5334935"/>
            <a:ext cx="2858299" cy="152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255298-6DAA-4F40-AFA1-98A6F8F57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93" y="5429679"/>
            <a:ext cx="2625777" cy="134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78558B-4B0A-4A69-B987-86345691A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71" y="3208014"/>
            <a:ext cx="3326660" cy="207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A31F14-3773-4260-A5F9-139FFED27390}"/>
              </a:ext>
            </a:extLst>
          </p:cNvPr>
          <p:cNvSpPr/>
          <p:nvPr/>
        </p:nvSpPr>
        <p:spPr>
          <a:xfrm>
            <a:off x="304816" y="1850580"/>
            <a:ext cx="4625144" cy="40421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775F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BA" sz="2400" dirty="0">
                <a:solidFill>
                  <a:prstClr val="white"/>
                </a:solidFill>
                <a:ea typeface="+mj-ea"/>
                <a:cs typeface="+mj-cs"/>
              </a:rPr>
              <a:t>Јестиве биљке човјек користи у исхрани а по свом саставу спадају у високо  квалитетне животне намирнице.</a:t>
            </a:r>
          </a:p>
          <a:p>
            <a:pPr lvl="0">
              <a:spcBef>
                <a:spcPts val="1000"/>
              </a:spcBef>
              <a:buClr>
                <a:srgbClr val="775F55">
                  <a:lumMod val="40000"/>
                  <a:lumOff val="60000"/>
                </a:srgbClr>
              </a:buClr>
              <a:buSzPct val="80000"/>
            </a:pPr>
            <a:endParaRPr lang="sr-Cyrl-BA" sz="2400" dirty="0">
              <a:solidFill>
                <a:prstClr val="white"/>
              </a:solidFill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buClr>
                <a:srgbClr val="775F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BA" sz="2400" dirty="0">
                <a:solidFill>
                  <a:prstClr val="white"/>
                </a:solidFill>
                <a:ea typeface="+mj-ea"/>
                <a:cs typeface="+mj-cs"/>
              </a:rPr>
              <a:t>Јестиве биљке се дијеле на гајене (воће, поврће, житарице) и самоникле јестиве биљке.</a:t>
            </a:r>
          </a:p>
        </p:txBody>
      </p:sp>
    </p:spTree>
    <p:extLst>
      <p:ext uri="{BB962C8B-B14F-4D97-AF65-F5344CB8AC3E}">
        <p14:creationId xmlns:p14="http://schemas.microsoft.com/office/powerpoint/2010/main" val="423415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BAFB-D16F-4A11-AB65-516D7D8F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ЖИТАРИЦЕ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C0F2-7536-457D-87F6-D696E668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382751"/>
            <a:ext cx="5687782" cy="5022531"/>
          </a:xfrm>
        </p:spPr>
        <p:txBody>
          <a:bodyPr/>
          <a:lstStyle/>
          <a:p>
            <a:r>
              <a:rPr lang="ru-RU" sz="2200" b="1" dirty="0">
                <a:solidFill>
                  <a:schemeClr val="tx2">
                    <a:lumMod val="90000"/>
                  </a:schemeClr>
                </a:solidFill>
              </a:rPr>
              <a:t>Житарице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</a:rPr>
              <a:t> су једногодишње биљке из породице 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  <a:hlinkClick r:id="rId3" tooltip="Тра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трава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</a:rPr>
              <a:t>, које служе за исхрану 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  <a:hlinkClick r:id="rId4" tooltip="Људ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људи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</a:rPr>
              <a:t> и 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  <a:hlinkClick r:id="rId5" tooltip="Животињ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животиња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</a:rPr>
              <a:t> и као сировина у </a:t>
            </a:r>
            <a:r>
              <a:rPr lang="ru-RU" sz="2200" u="sng" dirty="0">
                <a:solidFill>
                  <a:schemeClr val="tx2">
                    <a:lumMod val="9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прехрамбеној индустри</a:t>
            </a:r>
            <a:r>
              <a:rPr lang="ru-RU" sz="2200" u="sng" dirty="0">
                <a:solidFill>
                  <a:schemeClr val="tx2">
                    <a:lumMod val="90000"/>
                  </a:schemeClr>
                </a:solidFill>
              </a:rPr>
              <a:t>ји</a:t>
            </a:r>
            <a:r>
              <a:rPr lang="ru-RU" sz="2200" u="sng" dirty="0"/>
              <a:t>.</a:t>
            </a:r>
          </a:p>
          <a:p>
            <a:r>
              <a:rPr lang="ru-RU" sz="2200" dirty="0"/>
              <a:t>Плодови житарица су богати </a:t>
            </a:r>
            <a:r>
              <a:rPr lang="ru-RU" sz="2200" dirty="0">
                <a:hlinkClick r:id="rId7" tooltip="Угљени хидрат"/>
              </a:rPr>
              <a:t>угљеним хидратима</a:t>
            </a:r>
            <a:r>
              <a:rPr lang="ru-RU" sz="2200" dirty="0"/>
              <a:t>, </a:t>
            </a:r>
            <a:r>
              <a:rPr lang="ru-RU" sz="2200" dirty="0">
                <a:hlinkClick r:id="rId8" tooltip="Протеин"/>
              </a:rPr>
              <a:t>беланчевинама</a:t>
            </a:r>
            <a:r>
              <a:rPr lang="ru-RU" sz="2200" dirty="0"/>
              <a:t>, </a:t>
            </a:r>
            <a:r>
              <a:rPr lang="ru-RU" sz="2200" dirty="0">
                <a:hlinkClick r:id="rId9" tooltip="Целулоза"/>
              </a:rPr>
              <a:t>целулозом</a:t>
            </a:r>
            <a:r>
              <a:rPr lang="ru-RU" sz="2200" dirty="0"/>
              <a:t>, </a:t>
            </a:r>
            <a:r>
              <a:rPr lang="ru-RU" sz="2200" u="sng" dirty="0">
                <a:hlinkClick r:id="rId10"/>
              </a:rPr>
              <a:t>минералним материјама</a:t>
            </a:r>
            <a:r>
              <a:rPr lang="ru-RU" sz="2200" dirty="0"/>
              <a:t> и </a:t>
            </a:r>
            <a:r>
              <a:rPr lang="ru-RU" sz="2200" dirty="0">
                <a:hlinkClick r:id="rId11" tooltip="Vitamini"/>
              </a:rPr>
              <a:t>витаминима</a:t>
            </a:r>
            <a:r>
              <a:rPr lang="ru-RU" sz="2200" dirty="0"/>
              <a:t> </a:t>
            </a:r>
            <a:r>
              <a:rPr lang="ru-RU" sz="2000" dirty="0"/>
              <a:t>а </a:t>
            </a:r>
            <a:r>
              <a:rPr lang="ru-RU" dirty="0"/>
              <a:t>конзумирање целовитих житарица битно утиче на побољшање и очување здравља.</a:t>
            </a:r>
            <a:endParaRPr lang="ru-RU" sz="2000" dirty="0"/>
          </a:p>
          <a:p>
            <a:r>
              <a:rPr lang="ru-RU" u="sng" dirty="0">
                <a:solidFill>
                  <a:srgbClr val="FFC000"/>
                </a:solidFill>
              </a:rPr>
              <a:t>Пшеница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u="sng" dirty="0">
                <a:solidFill>
                  <a:srgbClr val="FFC000"/>
                </a:solidFill>
              </a:rPr>
              <a:t>кукуруз </a:t>
            </a:r>
            <a:r>
              <a:rPr lang="ru-RU" dirty="0"/>
              <a:t>и </a:t>
            </a:r>
            <a:r>
              <a:rPr lang="ru-RU" dirty="0">
                <a:hlinkClick r:id="rId12" tooltip="Пиринач"/>
              </a:rPr>
              <a:t>пиринач</a:t>
            </a:r>
            <a:r>
              <a:rPr lang="ru-RU" dirty="0"/>
              <a:t> су највише узгајане житарице.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D3676-DA04-486F-908B-DD4B8677C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9685" y="1616869"/>
            <a:ext cx="4794198" cy="576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FB5B0B-0C6F-4628-95B9-E6EF0EE0E9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1" y="644531"/>
            <a:ext cx="3223245" cy="241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765359-9247-495F-9D85-198821CC18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186" y="2496672"/>
            <a:ext cx="3219982" cy="241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DACEE-E9CA-4962-8FD5-D7554D9D22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3" y="4500449"/>
            <a:ext cx="3347812" cy="223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29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89EC-2BB5-4BF5-B669-76D0E59E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САМОНИКЛЕ ЈЕСТИВЕ БИЉКЕ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C011BA-FB9A-46D0-AFE8-3DD867C04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3" y="1466851"/>
            <a:ext cx="3462702" cy="239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E1B92-3131-4375-897B-578662EF8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B8ABCC-1664-45D3-933C-C6A7D5EA46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13" y="1327461"/>
            <a:ext cx="2920324" cy="283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8694E-ED52-4410-BAAA-93B27CD2A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80" y="1167915"/>
            <a:ext cx="3169459" cy="205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92A2F4-0C99-4CF9-B14E-D305ACA76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" y="4037671"/>
            <a:ext cx="2337168" cy="260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0971FD-D3FA-449E-97C1-5AB45E4E7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47" y="4376739"/>
            <a:ext cx="3508917" cy="215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88F85B-F6FC-400A-8621-78CCA8BBE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03" y="3557238"/>
            <a:ext cx="2304030" cy="307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A76CEB67-F16F-473F-A826-3123D3EA5001}"/>
              </a:ext>
            </a:extLst>
          </p:cNvPr>
          <p:cNvSpPr/>
          <p:nvPr/>
        </p:nvSpPr>
        <p:spPr>
          <a:xfrm>
            <a:off x="924278" y="3474070"/>
            <a:ext cx="2397512" cy="473927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МАСЛАЧАК</a:t>
            </a:r>
            <a:endParaRPr lang="en-US" dirty="0"/>
          </a:p>
        </p:txBody>
      </p:sp>
      <p:sp>
        <p:nvSpPr>
          <p:cNvPr id="22" name="Rectangle: Single Corner Snipped 21">
            <a:extLst>
              <a:ext uri="{FF2B5EF4-FFF2-40B4-BE49-F238E27FC236}">
                <a16:creationId xmlns:a16="http://schemas.microsoft.com/office/drawing/2014/main" id="{636FD760-7B66-4970-ABD1-8133A6396420}"/>
              </a:ext>
            </a:extLst>
          </p:cNvPr>
          <p:cNvSpPr/>
          <p:nvPr/>
        </p:nvSpPr>
        <p:spPr>
          <a:xfrm>
            <a:off x="8679153" y="2955073"/>
            <a:ext cx="2397512" cy="473927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ЈАГОРЧЕВИНА</a:t>
            </a:r>
            <a:endParaRPr lang="en-US" dirty="0"/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F21A31E8-173C-4131-A9F3-0D251CE258B8}"/>
              </a:ext>
            </a:extLst>
          </p:cNvPr>
          <p:cNvSpPr/>
          <p:nvPr/>
        </p:nvSpPr>
        <p:spPr>
          <a:xfrm>
            <a:off x="920809" y="6297414"/>
            <a:ext cx="2397512" cy="47392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СРИЈЕМУШ</a:t>
            </a:r>
            <a:endParaRPr lang="en-US" dirty="0"/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FFC789F1-3926-475B-9AD9-5F046E4A9F4B}"/>
              </a:ext>
            </a:extLst>
          </p:cNvPr>
          <p:cNvSpPr/>
          <p:nvPr/>
        </p:nvSpPr>
        <p:spPr>
          <a:xfrm>
            <a:off x="4915657" y="6168318"/>
            <a:ext cx="2397512" cy="47392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ТУШТ</a:t>
            </a:r>
            <a:endParaRPr lang="en-US" dirty="0"/>
          </a:p>
        </p:txBody>
      </p:sp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id="{4CB343D9-1E9E-4B89-86EE-F8E95834CACB}"/>
              </a:ext>
            </a:extLst>
          </p:cNvPr>
          <p:cNvSpPr/>
          <p:nvPr/>
        </p:nvSpPr>
        <p:spPr>
          <a:xfrm>
            <a:off x="9118403" y="6198747"/>
            <a:ext cx="2397512" cy="47392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КИСЕЛИЦА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AB7110F-16C6-4CE1-AC8D-3DC99315E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Rectangle: Diagonal Corners Snipped 29">
            <a:extLst>
              <a:ext uri="{FF2B5EF4-FFF2-40B4-BE49-F238E27FC236}">
                <a16:creationId xmlns:a16="http://schemas.microsoft.com/office/drawing/2014/main" id="{6C4DEFD6-958B-44B8-AE0F-D6B31333E065}"/>
              </a:ext>
            </a:extLst>
          </p:cNvPr>
          <p:cNvSpPr/>
          <p:nvPr/>
        </p:nvSpPr>
        <p:spPr>
          <a:xfrm>
            <a:off x="4861842" y="3588719"/>
            <a:ext cx="2615423" cy="57626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>
                <a:solidFill>
                  <a:schemeClr val="bg1"/>
                </a:solidFill>
              </a:rPr>
              <a:t>КОПРИВА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80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422</TotalTime>
  <Words>684</Words>
  <Application>Microsoft Office PowerPoint</Application>
  <PresentationFormat>Widescreen</PresentationFormat>
  <Paragraphs>88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ИСТОРИЈА УПОТРЕБЕ ЉЕКОВИТОГ, ЈЕСТИВОГ И ОТРОВНОГ БИЉА</vt:lpstr>
      <vt:lpstr>ЉЕКОВИТЕ БИЉКЕ</vt:lpstr>
      <vt:lpstr>Сакупљање и сушење љековитог биља </vt:lpstr>
      <vt:lpstr>PowerPoint Presentation</vt:lpstr>
      <vt:lpstr>PowerPoint Presentation</vt:lpstr>
      <vt:lpstr>ЈЕСТИВЕ БИЉКЕ</vt:lpstr>
      <vt:lpstr>ЖИТАРИЦЕ</vt:lpstr>
      <vt:lpstr>САМОНИКЛЕ ЈЕСТИВЕ БИЉКЕ</vt:lpstr>
      <vt:lpstr>ОТРОВНЕ БИЉКЕ</vt:lpstr>
      <vt:lpstr>Задатак за самосталан рад-  Прочитати лекцију у уџбенику(страна122. – 125.) Пронаћи у кући чајеве од љековитог биља, истражити њихов састав и дјеловање.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ЉЕКОВИТЕ,</dc:title>
  <dc:creator>EUROMODUS - Mladen Jaric</dc:creator>
  <cp:lastModifiedBy>EUROMODUS - Mladen Jaric</cp:lastModifiedBy>
  <cp:revision>51</cp:revision>
  <dcterms:created xsi:type="dcterms:W3CDTF">2020-04-27T17:58:36Z</dcterms:created>
  <dcterms:modified xsi:type="dcterms:W3CDTF">2020-05-20T12:48:35Z</dcterms:modified>
</cp:coreProperties>
</file>