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7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0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9818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29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1453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63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27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5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2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1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9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5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8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2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1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A6703-B7C5-434B-B7FE-DFD6A3319FCB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58A5F94-E8B1-41C4-91D5-D374AA0A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079500"/>
            <a:ext cx="8915399" cy="2262781"/>
          </a:xfrm>
        </p:spPr>
        <p:txBody>
          <a:bodyPr>
            <a:normAutofit/>
          </a:bodyPr>
          <a:lstStyle/>
          <a:p>
            <a:pPr algn="ctr"/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СЛИЧНОСТ.</a:t>
            </a:r>
            <a:b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СЛИЧНОСТ ТРОУГЛОВА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2" y="3342281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sr-Cyrl-R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ОБРАДА -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75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1" y="177800"/>
            <a:ext cx="9866312" cy="1727200"/>
          </a:xfrm>
          <a:effectLst>
            <a:reflection stA="97000" endPos="65000" dist="165100" dir="5400000" sy="-100000" algn="bl" rotWithShape="0"/>
          </a:effectLst>
        </p:spPr>
        <p:txBody>
          <a:bodyPr>
            <a:normAutofit/>
          </a:bodyPr>
          <a:lstStyle/>
          <a:p>
            <a:r>
              <a:rPr lang="sr-Cyrl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sr-Cyrl-R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ЗАДАЋА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6901" y="1257300"/>
            <a:ext cx="9637712" cy="50603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sr-Cyrl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Збирка задатака:</a:t>
            </a:r>
          </a:p>
          <a:p>
            <a:pPr marL="0" indent="0" algn="ctr">
              <a:buNone/>
            </a:pPr>
            <a:r>
              <a:rPr lang="sr-Cyrl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страна 93, задатак 84.</a:t>
            </a:r>
          </a:p>
          <a:p>
            <a:pPr marL="0" indent="0" algn="ctr">
              <a:buNone/>
            </a:pPr>
            <a:r>
              <a:rPr lang="sr-Cyrl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страна 94, задатак 90.</a:t>
            </a:r>
          </a:p>
          <a:p>
            <a:pPr marL="0" indent="0" algn="ctr">
              <a:buNone/>
            </a:pPr>
            <a:r>
              <a:rPr lang="sr-Cyrl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страна 95, задатак 103. б)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25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476" y="-234636"/>
            <a:ext cx="8911687" cy="1276036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СЛИЧНОСТ</a:t>
            </a:r>
            <a:r>
              <a:rPr lang="sr-Cyrl-R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041400"/>
            <a:ext cx="10069512" cy="5905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Посматраћемо фигуре на сликама:</a:t>
            </a:r>
          </a:p>
          <a:p>
            <a:pPr marL="0" indent="0" algn="ctr">
              <a:buNone/>
            </a:pPr>
            <a:endParaRPr lang="sr-Cyrl-RS" sz="2400" b="1" dirty="0"/>
          </a:p>
          <a:p>
            <a:pPr marL="0" indent="0" algn="ctr">
              <a:buNone/>
            </a:pPr>
            <a:endParaRPr lang="sr-Cyrl-RS" sz="2400" b="1" dirty="0" smtClean="0"/>
          </a:p>
          <a:p>
            <a:pPr algn="ctr"/>
            <a:endParaRPr lang="sr-Cyrl-RS" sz="2400" b="1" dirty="0" smtClean="0"/>
          </a:p>
          <a:p>
            <a:pPr marL="0" indent="0" algn="ctr">
              <a:buNone/>
            </a:pPr>
            <a:endParaRPr lang="sr-Cyrl-RS" sz="2400" dirty="0" smtClean="0"/>
          </a:p>
          <a:p>
            <a:pPr marL="0" indent="0">
              <a:buNone/>
            </a:pPr>
            <a:endParaRPr lang="sr-Cyrl-RS" sz="2400" dirty="0"/>
          </a:p>
          <a:p>
            <a:pPr marL="0" indent="0">
              <a:buNone/>
            </a:pPr>
            <a:endParaRPr lang="sr-Cyrl-RS" sz="2400" b="1" dirty="0" smtClean="0"/>
          </a:p>
          <a:p>
            <a:pPr marL="0" indent="0" algn="just">
              <a:buNone/>
            </a:pP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свакодневном животу сусрећемо се са таквим примјерима:</a:t>
            </a:r>
            <a:endParaRPr lang="sr-Latn-R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еографска карта свијета (зидна и у атласима), фотографије исте личности у различитим величинама, пројекти неке грађевине у различитој размјери ...</a:t>
            </a:r>
            <a:endParaRPr lang="sr-Latn-R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72422" y="2163591"/>
            <a:ext cx="876300" cy="55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8800" y="3496699"/>
            <a:ext cx="558800" cy="35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4623399" y="1790700"/>
            <a:ext cx="1048004" cy="9017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842776" y="3164690"/>
            <a:ext cx="825500" cy="7115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81169" y="1778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95469" y="3177704"/>
            <a:ext cx="685800" cy="698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/>
          <p:cNvSpPr/>
          <p:nvPr/>
        </p:nvSpPr>
        <p:spPr>
          <a:xfrm>
            <a:off x="7643550" y="1476248"/>
            <a:ext cx="1216152" cy="121615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7690174" y="2998411"/>
            <a:ext cx="896270" cy="8538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3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700" y="482600"/>
            <a:ext cx="10185400" cy="637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Latn-R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sr-Cyrl-R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sr-Latn-R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sr-Cyrl-R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sr-Latn-R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</a:p>
          <a:p>
            <a:pPr marL="0" indent="0">
              <a:buNone/>
            </a:pPr>
            <a:r>
              <a:rPr lang="sr-Latn-RS" dirty="0" smtClean="0"/>
              <a:t>                                                                  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       </a:t>
            </a:r>
            <a:r>
              <a:rPr lang="sr-Latn-RS" b="1" dirty="0" smtClean="0"/>
              <a:t>O</a:t>
            </a: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                                                                                                            </a:t>
            </a:r>
            <a:endParaRPr lang="sr-Latn-RS" dirty="0"/>
          </a:p>
          <a:p>
            <a:pPr marL="0" indent="0">
              <a:buNone/>
            </a:pPr>
            <a:r>
              <a:rPr lang="sr-Latn-RS" dirty="0" smtClean="0"/>
              <a:t>                                       </a:t>
            </a:r>
            <a:r>
              <a:rPr lang="sr-Cyrl-RS" dirty="0" smtClean="0"/>
              <a:t>  </a:t>
            </a:r>
            <a:r>
              <a:rPr lang="sr-Latn-RS" dirty="0" smtClean="0"/>
              <a:t>               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Latn-RS" dirty="0" smtClean="0"/>
              <a:t>                    </a:t>
            </a:r>
            <a:r>
              <a:rPr lang="sr-Latn-RS" b="1" dirty="0" smtClean="0"/>
              <a:t>C</a:t>
            </a:r>
            <a:r>
              <a:rPr lang="sr-Latn-RS" sz="1100" b="1" dirty="0" smtClean="0"/>
              <a:t>1</a:t>
            </a:r>
            <a:endParaRPr lang="sr-Latn-RS" dirty="0" smtClean="0"/>
          </a:p>
          <a:p>
            <a:pPr marL="0" indent="0" algn="just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равни је дат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троугао АВС и тачка О. Повући ћемо правце ОА, ОВ и ОС и пресликати троугао АВС у троугао А</a:t>
            </a:r>
            <a:r>
              <a:rPr lang="sr-Cyrl-R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тако да је АВ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|| A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|| 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||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основу претходне лекције (Талесове теореме) знамо да вриједи : </a:t>
            </a:r>
          </a:p>
          <a:p>
            <a:pPr marL="0" indent="0" algn="just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ОА : ОА</a:t>
            </a:r>
            <a:r>
              <a:rPr lang="sr-Cyrl-R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ОВ : ОВ</a:t>
            </a:r>
            <a:r>
              <a:rPr lang="sr-Cyrl-R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ОС : ОС</a:t>
            </a:r>
            <a:r>
              <a:rPr lang="sr-Cyrl-R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Врло једноставно се доказује да су и одговарајуће странице троуглова АВС и А</a:t>
            </a:r>
            <a:r>
              <a:rPr lang="sr-Cyrl-R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sr-Cyrl-R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RS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пропорционалне те да су им одговарајући углови једнаки (углови са паралеленим крацима су или једнаки или суплементни).</a:t>
            </a:r>
          </a:p>
          <a:p>
            <a:pPr marL="0" indent="0" algn="just">
              <a:buNone/>
            </a:pP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Пресликавање којим се једна фигура трансформише у другу назива се СЛИЧНОСТ, ако је размјера одговарајућих дужи стална и ако су одговарајући углови једнаки. Стална размјера у датој дефиницији назива се КОЕФИЦИЈЕНТ сличности </a:t>
            </a:r>
            <a:r>
              <a:rPr lang="sr-Latn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Ако за двије фигуре постоји пресликавање које је сличност, онда ћемо за те двије фигуре рећи да су сличне. Знак за сличност фигура је</a:t>
            </a:r>
            <a:r>
              <a:rPr lang="sr-Cyrl-R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~ </a:t>
            </a:r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463800" y="2311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7"/>
          </p:cNvCxnSpPr>
          <p:nvPr/>
        </p:nvCxnSpPr>
        <p:spPr>
          <a:xfrm flipV="1">
            <a:off x="2502824" y="838200"/>
            <a:ext cx="3478876" cy="1479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509519" y="1168283"/>
            <a:ext cx="5726776" cy="1169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09519" y="2357119"/>
            <a:ext cx="4653281" cy="665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981700" y="838200"/>
            <a:ext cx="2254595" cy="33008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162800" y="1168283"/>
            <a:ext cx="1073495" cy="185431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981700" y="838200"/>
            <a:ext cx="1181100" cy="2184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18512" y="1395092"/>
            <a:ext cx="1409700" cy="2065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718512" y="1395092"/>
            <a:ext cx="831388" cy="14116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549900" y="1601639"/>
            <a:ext cx="578312" cy="12050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8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701" y="114300"/>
            <a:ext cx="9956799" cy="939800"/>
          </a:xfrm>
        </p:spPr>
        <p:txBody>
          <a:bodyPr>
            <a:normAutofit/>
          </a:bodyPr>
          <a:lstStyle/>
          <a:p>
            <a:pPr algn="ctr"/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СЛИЧНОСТ ТРОУГЛОВА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09700" y="1397000"/>
                <a:ext cx="10094912" cy="54610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sr-Cyrl-R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Основна теорема о сличности троуглова је:</a:t>
                </a:r>
              </a:p>
              <a:p>
                <a:pPr marL="0" indent="0" algn="just">
                  <a:buNone/>
                </a:pP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Два троугла су слична онда и само онда када су им одговарајуће странице пропорционалне и одговарајући углови једнаки.</a:t>
                </a:r>
              </a:p>
              <a:p>
                <a:pPr marL="0" indent="0">
                  <a:buNone/>
                </a:pP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                                 А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                          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АВ : А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sr-Cyrl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Cyrl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B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sr-Cyrl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CA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endParaRPr lang="sr-Cyrl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   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В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</a:t>
                </a:r>
                <a14:m>
                  <m:oMath xmlns:m="http://schemas.openxmlformats.org/officeDocument/2006/math">
                    <m:r>
                      <a:rPr lang="sr-Latn-R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a:rPr lang="sr-Latn-RS" sz="2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∢</m:t>
                    </m:r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ABC = </a:t>
                </a:r>
                <a14:m>
                  <m:oMath xmlns:m="http://schemas.openxmlformats.org/officeDocument/2006/math">
                    <m:r>
                      <a:rPr lang="sr-Latn-R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∢</m:t>
                    </m:r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sr-Latn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sr-Latn-RS" sz="2400" b="1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sr-Latn-R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∢</m:t>
                    </m:r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BCA = </a:t>
                </a:r>
                <a14:m>
                  <m:oMath xmlns:m="http://schemas.openxmlformats.org/officeDocument/2006/math">
                    <m:r>
                      <a:rPr lang="sr-Latn-R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∢</m:t>
                    </m:r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sr-Latn-R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RS" sz="2400" b="1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                                                                                         </m:t>
                    </m:r>
                    <m:r>
                      <a:rPr lang="sr-Latn-R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∢</m:t>
                    </m:r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CAB 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RS" sz="24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∢</m:t>
                    </m:r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sr-Latn-R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</a:p>
              <a:p>
                <a:pPr marL="0" indent="0">
                  <a:buNone/>
                </a:pP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sr-Latn-R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sr-Latn-R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ABC ~ </a:t>
                </a:r>
                <a14:m>
                  <m:oMath xmlns:m="http://schemas.openxmlformats.org/officeDocument/2006/math">
                    <m:r>
                      <a:rPr lang="sr-Latn-R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sr-Cyrl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9700" y="1397000"/>
                <a:ext cx="10094912" cy="5461000"/>
              </a:xfrm>
              <a:blipFill>
                <a:blip r:embed="rId3"/>
                <a:stretch>
                  <a:fillRect l="-1510" t="-2455" r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2806700" y="3175000"/>
            <a:ext cx="584200" cy="431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03600" y="3149600"/>
            <a:ext cx="279400" cy="11557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06700" y="3606800"/>
            <a:ext cx="876300" cy="6985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876800" y="3175000"/>
            <a:ext cx="1384300" cy="10287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76800" y="4203700"/>
            <a:ext cx="1853406" cy="1524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61100" y="3175000"/>
            <a:ext cx="469106" cy="25527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9325" y="217710"/>
            <a:ext cx="8911687" cy="1280890"/>
          </a:xfrm>
        </p:spPr>
        <p:txBody>
          <a:bodyPr/>
          <a:lstStyle/>
          <a:p>
            <a:pPr algn="ctr"/>
            <a:r>
              <a:rPr lang="sr-Cyrl-R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ТЕОРЕМЕ О СЛИЧНОСТИ ТРОУГЛОВА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7300" y="1790700"/>
                <a:ext cx="10247312" cy="412052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just">
                  <a:buNone/>
                </a:pPr>
                <a:r>
                  <a:rPr lang="sr-Cyrl-RS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Да бисмо закључили да су два троугла слична није потребно знати да су све три странице једног троугла пропорционалне одговарајућим страницама другог троугла и да су сва три угла једног троугла једнака одговарајућим угловима другог троугла. На основу сљедећих теорема може се утврдити сличност троуглова са мање података.</a:t>
                </a:r>
              </a:p>
              <a:p>
                <a:pPr marL="0" indent="0" algn="just">
                  <a:buNone/>
                </a:pPr>
                <a:endParaRPr lang="sr-Cyrl-RS" sz="2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buNone/>
                </a:pPr>
                <a:r>
                  <a:rPr lang="sr-Cyrl-RS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ПРВА ТЕОРЕМА :</a:t>
                </a:r>
              </a:p>
              <a:p>
                <a:pPr marL="0" indent="0" algn="just">
                  <a:buNone/>
                </a:pPr>
                <a:r>
                  <a:rPr lang="sr-Cyrl-RS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Ако су у два угла у једном троуглу једнака са два угла у другом троуглу, онда су та два троугла слична.</a:t>
                </a:r>
              </a:p>
              <a:p>
                <a:pPr marL="0" indent="0" algn="just">
                  <a:buNone/>
                </a:pPr>
                <a:r>
                  <a:rPr lang="sr-Latn-RS" sz="2600" b="1" dirty="0" smtClean="0">
                    <a:cs typeface="Times New Roman" panose="02020603050405020304" pitchFamily="18" charset="0"/>
                  </a:rPr>
                  <a:t> </a:t>
                </a:r>
                <a:endParaRPr lang="sr-Cyrl-RS" sz="2600" b="1" dirty="0" smtClean="0"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Cyrl-RS" sz="2600" b="1" dirty="0" smtClean="0">
                    <a:cs typeface="Times New Roman" panose="02020603050405020304" pitchFamily="18" charset="0"/>
                  </a:rPr>
                  <a:t>( </a:t>
                </a:r>
                <a14:m>
                  <m:oMath xmlns:m="http://schemas.openxmlformats.org/officeDocument/2006/math">
                    <m:r>
                      <a:rPr lang="sr-Latn-RS" sz="26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∢</m:t>
                    </m:r>
                  </m:oMath>
                </a14:m>
                <a:r>
                  <a:rPr lang="sr-Latn-RS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ABC = </a:t>
                </a:r>
                <a14:m>
                  <m:oMath xmlns:m="http://schemas.openxmlformats.org/officeDocument/2006/math">
                    <m:r>
                      <a:rPr lang="sr-Latn-RS" sz="26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∢</m:t>
                    </m:r>
                  </m:oMath>
                </a14:m>
                <a:r>
                  <a:rPr lang="sr-Latn-RS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Latn-RS" sz="17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17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17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˄   </a:t>
                </a:r>
                <a14:m>
                  <m:oMath xmlns:m="http://schemas.openxmlformats.org/officeDocument/2006/math">
                    <m:r>
                      <a:rPr lang="sr-Latn-RS" sz="26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∢</m:t>
                    </m:r>
                  </m:oMath>
                </a14:m>
                <a:r>
                  <a:rPr lang="sr-Latn-RS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BCA = </a:t>
                </a:r>
                <a14:m>
                  <m:oMath xmlns:m="http://schemas.openxmlformats.org/officeDocument/2006/math">
                    <m:r>
                      <a:rPr lang="sr-Latn-RS" sz="26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∢</m:t>
                    </m:r>
                  </m:oMath>
                </a14:m>
                <a:r>
                  <a:rPr lang="sr-Latn-RS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17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17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Latn-RS" sz="17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) </a:t>
                </a:r>
                <a:r>
                  <a:rPr lang="sr-Cyrl-RS" sz="26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⇒  </a:t>
                </a:r>
                <a:r>
                  <a:rPr lang="sr-Latn-RS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RS" sz="2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ABC ~ </a:t>
                </a:r>
                <a14:m>
                  <m:oMath xmlns:m="http://schemas.openxmlformats.org/officeDocument/2006/math">
                    <m:r>
                      <a:rPr lang="sr-Latn-RS" sz="26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</a:t>
                </a:r>
                <a:r>
                  <a:rPr lang="sr-Latn-RS" sz="17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17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17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endParaRPr lang="sr-Cyrl-R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7300" y="1790700"/>
                <a:ext cx="10247312" cy="4120522"/>
              </a:xfrm>
              <a:blipFill>
                <a:blip r:embed="rId3"/>
                <a:stretch>
                  <a:fillRect l="-892" t="-2959" r="-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354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1"/>
              <p:cNvSpPr>
                <a:spLocks noGrp="1"/>
              </p:cNvSpPr>
              <p:nvPr>
                <p:ph idx="1"/>
              </p:nvPr>
            </p:nvSpPr>
            <p:spPr>
              <a:xfrm>
                <a:off x="1979613" y="241300"/>
                <a:ext cx="10212387" cy="624840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sr-Cyrl-R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ДРУГА ТЕОРЕМА </a:t>
                </a:r>
                <a:r>
                  <a:rPr lang="sr-Cyrl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just">
                  <a:buNone/>
                </a:pPr>
                <a:r>
                  <a:rPr lang="sr-Cyrl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Ако је један угао у једном троуглу једнак са једним углом у другом троуглу и ако су им одговарајуће странице које образују ове углове пропорционалне, онда су та два троугла слична.</a:t>
                </a:r>
                <a:endParaRPr lang="sr-Cyrl-RS" sz="31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</a:t>
                </a:r>
                <a14:m>
                  <m:oMath xmlns:m="http://schemas.openxmlformats.org/officeDocument/2006/math">
                    <m:r>
                      <a:rPr lang="sr-Latn-RS" sz="28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∢</m:t>
                    </m:r>
                  </m:oMath>
                </a14:m>
                <a:r>
                  <a:rPr lang="sr-Latn-R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ABC = </a:t>
                </a:r>
                <a14:m>
                  <m:oMath xmlns:m="http://schemas.openxmlformats.org/officeDocument/2006/math">
                    <m:r>
                      <a:rPr lang="sr-Latn-RS" sz="28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∢</m:t>
                    </m:r>
                  </m:oMath>
                </a14:m>
                <a:r>
                  <a:rPr lang="sr-Latn-R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Latn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˄ АВ : А</a:t>
                </a:r>
                <a:r>
                  <a:rPr lang="sr-Cyrl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sr-Cyrl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ВС </a:t>
                </a:r>
                <a:r>
                  <a:rPr lang="sr-Cyrl-R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sr-Cyrl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sr-Cyrl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sr-Cyrl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</a:t>
                </a:r>
                <a:r>
                  <a:rPr lang="sr-Cyrl-RS" sz="26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⇒  </a:t>
                </a:r>
                <a:r>
                  <a:rPr lang="sr-Latn-RS" sz="2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R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ABC ~ </a:t>
                </a:r>
                <a14:m>
                  <m:oMath xmlns:m="http://schemas.openxmlformats.org/officeDocument/2006/math">
                    <m:r>
                      <a:rPr lang="sr-Latn-R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Latn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sr-Cyrl-RS" sz="1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sr-Cyrl-RS" sz="1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Cyrl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ТРЕЋА ТЕОРЕМА </a:t>
                </a:r>
                <a:r>
                  <a:rPr lang="sr-Cyrl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indent="0" algn="just">
                  <a:buNone/>
                </a:pPr>
                <a:r>
                  <a:rPr lang="sr-Cyrl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Ако </a:t>
                </a:r>
                <a:r>
                  <a:rPr lang="sr-Cyrl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 </a:t>
                </a:r>
                <a:r>
                  <a:rPr lang="sr-Cyrl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све странице једног троугла пропорционалне одговарајућим страницама другог троугла, онда су ти троуглови слични.</a:t>
                </a:r>
                <a:endParaRPr lang="sr-Cyrl-RS" sz="31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</a:t>
                </a:r>
                <a:r>
                  <a:rPr lang="sr-Latn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sr-Cyrl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:r>
                  <a:rPr lang="sr-Cyrl-R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sr-Cyrl-RS" sz="19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sr-Cyrl-RS" sz="19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ВС : В</a:t>
                </a:r>
                <a:r>
                  <a:rPr lang="sr-Cyrl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sr-Cyrl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СА : С</a:t>
                </a:r>
                <a:r>
                  <a:rPr lang="sr-Cyrl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</a:t>
                </a:r>
                <a:r>
                  <a:rPr lang="sr-Cyrl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</a:t>
                </a:r>
                <a:r>
                  <a:rPr lang="sr-Cyrl-RS" sz="28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⇒  </a:t>
                </a:r>
                <a:r>
                  <a:rPr lang="sr-Latn-R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R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ABC ~ </a:t>
                </a:r>
                <a14:m>
                  <m:oMath xmlns:m="http://schemas.openxmlformats.org/officeDocument/2006/math">
                    <m:r>
                      <a:rPr lang="sr-Latn-R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Latn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1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sr-Cyrl-RS" sz="1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sr-Cyrl-RS" sz="1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Cyrl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ЧЕТВРТА </a:t>
                </a:r>
                <a:r>
                  <a:rPr lang="sr-Cyrl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ТЕОРЕМА :</a:t>
                </a:r>
              </a:p>
              <a:p>
                <a:pPr marL="0" indent="0" algn="just">
                  <a:buNone/>
                </a:pPr>
                <a:r>
                  <a:rPr lang="sr-Cyrl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Ако </a:t>
                </a:r>
                <a:r>
                  <a:rPr lang="sr-Cyrl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су </a:t>
                </a:r>
                <a:r>
                  <a:rPr lang="sr-Cyrl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двије странице једног троугла пропорционалне двјема страницама другог троугла и ако су углови наспрам већих од ових страница једнаки, онда су та два троугла слична.</a:t>
                </a:r>
              </a:p>
              <a:p>
                <a:pPr marL="0" indent="0">
                  <a:buNone/>
                </a:pPr>
                <a:r>
                  <a:rPr lang="sr-Cyrl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нпр. АВ </a:t>
                </a:r>
                <a14:m>
                  <m:oMath xmlns:m="http://schemas.openxmlformats.org/officeDocument/2006/math">
                    <m:r>
                      <a:rPr lang="sr-Cyrl-RS" sz="31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&gt;</m:t>
                    </m:r>
                  </m:oMath>
                </a14:m>
                <a:r>
                  <a:rPr lang="sr-Cyrl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ВС</a:t>
                </a:r>
                <a:endParaRPr lang="sr-Cyrl-RS" sz="31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</a:t>
                </a:r>
                <a:r>
                  <a:rPr lang="sr-Latn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sr-Cyrl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А</a:t>
                </a:r>
                <a:r>
                  <a:rPr lang="sr-Cyrl-RS" sz="2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sr-Cyrl-RS" sz="2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ВС : </a:t>
                </a:r>
                <a:r>
                  <a:rPr lang="sr-Cyrl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sr-Cyrl-RS" sz="2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sr-Cyrl-RS" sz="2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˄   </a:t>
                </a:r>
                <a14:m>
                  <m:oMath xmlns:m="http://schemas.openxmlformats.org/officeDocument/2006/math">
                    <m:r>
                      <a:rPr lang="sr-Latn-RS" sz="31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∢</m:t>
                    </m:r>
                  </m:oMath>
                </a14:m>
                <a:r>
                  <a:rPr lang="sr-Latn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BCA = </a:t>
                </a:r>
                <a14:m>
                  <m:oMath xmlns:m="http://schemas.openxmlformats.org/officeDocument/2006/math">
                    <m:r>
                      <a:rPr lang="sr-Latn-RS" sz="3100" b="1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∢</m:t>
                    </m:r>
                  </m:oMath>
                </a14:m>
                <a:r>
                  <a:rPr lang="sr-Latn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2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2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Latn-RS" sz="2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31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sr-Cyrl-RS" sz="31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⇒  </a:t>
                </a:r>
                <a:r>
                  <a:rPr lang="sr-Latn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RS" sz="31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ABC ~ </a:t>
                </a:r>
                <a14:m>
                  <m:oMath xmlns:m="http://schemas.openxmlformats.org/officeDocument/2006/math">
                    <m:r>
                      <a:rPr lang="sr-Latn-RS" sz="31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</a:t>
                </a:r>
                <a:r>
                  <a:rPr lang="sr-Latn-RS" sz="2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2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3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21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endParaRPr lang="en-US" sz="31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79613" y="241300"/>
                <a:ext cx="10212387" cy="6248400"/>
              </a:xfrm>
              <a:blipFill>
                <a:blip r:embed="rId3"/>
                <a:stretch>
                  <a:fillRect l="-955" t="-1951" r="-896" b="-1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52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38300" y="0"/>
                <a:ext cx="10337800" cy="68580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sr-Cyrl-RS" sz="28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Примјер 1</a:t>
                </a:r>
              </a:p>
              <a:p>
                <a:pPr marL="0" indent="0" algn="just">
                  <a:buNone/>
                </a:pP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Троугао АВС има дужине страница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АВ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cm,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ВС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cm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СА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cm,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њему сличан троугао А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има одговарајућу станицу В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18 cm.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Израчунати друге двије странице троугла А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</a:p>
              <a:p>
                <a:pPr marL="0" indent="0">
                  <a:buNone/>
                </a:pP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endParaRPr lang="sr-Cyrl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Cyrl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                                                    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</a:t>
                </a:r>
              </a:p>
              <a:p>
                <a:pPr marL="0" indent="0">
                  <a:buNone/>
                </a:pPr>
                <a:r>
                  <a:rPr lang="sr-Cyrl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sr-Cyrl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sr-Cyrl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А                        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</a:p>
              <a:p>
                <a:pPr marL="0" indent="0">
                  <a:buNone/>
                </a:pP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А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sr-Cyrl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sr-Cyrl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ВС : В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                         AB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CA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Cyrl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  <a:p>
                <a:pPr marL="0" indent="0">
                  <a:buNone/>
                </a:pP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 cm : 18 cm = k                    A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 AB : k                     C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CA</a:t>
                </a:r>
                <a:r>
                  <a:rPr lang="en-U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32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32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sr-Latn-RS" sz="32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sr-Latn-R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3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3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sr-Latn-RS" sz="32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sr-Latn-R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18 cm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32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32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sr-Latn-RS" sz="32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 cm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32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32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sr-Latn-RS" sz="32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sr-Latn-R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A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27 cm                        C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22,5 cm   </a:t>
                </a:r>
              </a:p>
              <a:p>
                <a:pPr marL="0" indent="0">
                  <a:buNone/>
                </a:pPr>
                <a:r>
                  <a:rPr lang="sr-Latn-R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</a:t>
                </a:r>
                <a:endParaRPr lang="en-US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8300" y="0"/>
                <a:ext cx="10337800" cy="6858000"/>
              </a:xfrm>
              <a:blipFill>
                <a:blip r:embed="rId3"/>
                <a:stretch>
                  <a:fillRect l="-1061" t="-1956" r="-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H="1">
            <a:off x="2108200" y="1943100"/>
            <a:ext cx="1206500" cy="914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08200" y="2857500"/>
            <a:ext cx="17145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14700" y="1943100"/>
            <a:ext cx="508000" cy="914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096000" y="2057400"/>
            <a:ext cx="1524000" cy="1219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20000" y="2057400"/>
            <a:ext cx="711200" cy="1219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096000" y="3276600"/>
            <a:ext cx="2235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6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1" y="152401"/>
            <a:ext cx="10006012" cy="1371599"/>
          </a:xfrm>
        </p:spPr>
        <p:txBody>
          <a:bodyPr>
            <a:normAutofit/>
          </a:bodyPr>
          <a:lstStyle/>
          <a:p>
            <a:pPr algn="ctr"/>
            <a:r>
              <a:rPr lang="sr-Cyrl-R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ПРИМЈЕНА СЛИЧНОСТИ НА ПРАВОУГЛИ ТРОУГАО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638300"/>
                <a:ext cx="10133012" cy="5054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C                                         O = a + b + c       </a:t>
                </a:r>
                <a:r>
                  <a:rPr lang="sr-Latn-RS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∢ </a:t>
                </a:r>
                <a:r>
                  <a:rPr lang="sr-Latn-RS" sz="2400" b="1" dirty="0" smtClean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ACB = 90°</a:t>
                </a:r>
                <a:endParaRPr lang="sr-Latn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l-GR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P =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𝐚</m:t>
                        </m:r>
                        <m:r>
                          <a:rPr lang="sr-Latn-RS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∙</m:t>
                        </m:r>
                        <m:r>
                          <a:rPr lang="sr-Latn-RS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𝐛</m:t>
                        </m:r>
                      </m:num>
                      <m:den>
                        <m:r>
                          <a:rPr lang="sr-Latn-RS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16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16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</m:t>
                        </m:r>
                        <m:r>
                          <a:rPr lang="sr-Latn-RS" sz="1600" b="1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∙</m:t>
                        </m:r>
                        <m:r>
                          <m:rPr>
                            <m:nor/>
                          </m:rPr>
                          <a:rPr lang="sr-Latn-RS" sz="16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hc</m:t>
                        </m:r>
                        <m:r>
                          <m:rPr>
                            <m:nor/>
                          </m:rPr>
                          <a:rPr lang="en-US" sz="16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sr-Latn-RS" sz="1600" b="1" i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l-GR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l-GR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sr-Latn-RS" sz="2400" b="1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90°</a:t>
                </a:r>
                <a:endParaRPr lang="sr-Latn-R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b           h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a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c² = a² + b²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</a:p>
              <a:p>
                <a:pPr marL="0" indent="0">
                  <a:buNone/>
                </a:pP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l-GR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              q      </a:t>
                </a:r>
                <a:r>
                  <a:rPr lang="el-GR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c = p + q</a:t>
                </a:r>
                <a:endParaRPr lang="sr-Latn-R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              D                     B </a:t>
                </a:r>
              </a:p>
              <a:p>
                <a:pPr marL="0" indent="0">
                  <a:buNone/>
                </a:pP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sr-Latn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RS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ABC  ~  </a:t>
                </a:r>
                <a14:m>
                  <m:oMath xmlns:m="http://schemas.openxmlformats.org/officeDocument/2006/math">
                    <m:r>
                      <a:rPr lang="sr-Latn-R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ADC              </a:t>
                </a:r>
                <a14:m>
                  <m:oMath xmlns:m="http://schemas.openxmlformats.org/officeDocument/2006/math">
                    <m:r>
                      <a:rPr lang="sr-Latn-R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ABC  ~  </a:t>
                </a:r>
                <a:r>
                  <a:rPr lang="sr-Latn-R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Latn-R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CDB        </a:t>
                </a:r>
                <a14:m>
                  <m:oMath xmlns:m="http://schemas.openxmlformats.org/officeDocument/2006/math">
                    <m:r>
                      <a:rPr lang="sr-Latn-R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ADC  ~  </a:t>
                </a:r>
                <a14:m>
                  <m:oMath xmlns:m="http://schemas.openxmlformats.org/officeDocument/2006/math">
                    <m:r>
                      <a:rPr lang="sr-Latn-R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CDB</a:t>
                </a:r>
              </a:p>
              <a:p>
                <a:pPr marL="0" indent="0">
                  <a:buNone/>
                </a:pP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c : b = b : p                         c : a = a : q                     h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q = p : h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sr-Latn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b² = c ∙ p                            a² 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c ∙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                           h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² 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p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</a:t>
                </a:r>
              </a:p>
              <a:p>
                <a:pPr marL="0" indent="0">
                  <a:buNone/>
                </a:pP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R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sr-Latn-RS" sz="2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</m:t>
                        </m:r>
                        <m:r>
                          <a:rPr lang="sr-Latn-RS" sz="2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∙</m:t>
                        </m:r>
                        <m:r>
                          <a:rPr lang="sr-Latn-RS" sz="2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𝐩</m:t>
                        </m:r>
                      </m:e>
                    </m:rad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a 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R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sr-Latn-RS" sz="24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</m:t>
                        </m:r>
                        <m:r>
                          <a:rPr lang="sr-Latn-RS" sz="24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∙</m:t>
                        </m:r>
                        <m:r>
                          <a:rPr lang="sr-Latn-R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𝒒</m:t>
                        </m:r>
                      </m:e>
                    </m:rad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h</a:t>
                </a:r>
                <a:r>
                  <a:rPr lang="sr-Latn-RS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R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sr-Latn-RS" sz="2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𝐩</m:t>
                        </m:r>
                        <m:r>
                          <a:rPr lang="sr-Latn-RS" sz="24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∙</m:t>
                        </m:r>
                        <m:r>
                          <a:rPr lang="sr-Latn-R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𝒒</m:t>
                        </m:r>
                      </m:e>
                    </m:rad>
                  </m:oMath>
                </a14:m>
                <a:endPara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638300"/>
                <a:ext cx="10133012" cy="5054600"/>
              </a:xfrm>
              <a:blipFill>
                <a:blip r:embed="rId3"/>
                <a:stretch>
                  <a:fillRect t="-1086" b="-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 flipV="1">
            <a:off x="2044700" y="2082800"/>
            <a:ext cx="1257300" cy="1473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302000" y="2095500"/>
            <a:ext cx="1752600" cy="14351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044700" y="3530600"/>
            <a:ext cx="3009900" cy="381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314700" y="2095500"/>
            <a:ext cx="0" cy="14541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302000" y="3365500"/>
            <a:ext cx="12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429000" y="3365500"/>
            <a:ext cx="0" cy="165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997200" y="24130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V="1">
            <a:off x="3302000" y="2324100"/>
            <a:ext cx="304800" cy="317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27212" y="152400"/>
                <a:ext cx="10364788" cy="65659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sr-Cyrl-RS" sz="24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Примјер 2</a:t>
                </a:r>
              </a:p>
              <a:p>
                <a:pPr marL="0" indent="0">
                  <a:buNone/>
                </a:pP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Колики су обим и површина правоуглог троугла ако су одсјечци које гради хипотенузина висина на хипотенузи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9,8 cm </a:t>
                </a:r>
                <a:r>
                  <a:rPr lang="sr-Cyrl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 = 115,2 cm?</a:t>
                </a:r>
              </a:p>
              <a:p>
                <a:pPr marL="0" indent="0">
                  <a:buNone/>
                </a:pP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9,8 cm</a:t>
                </a:r>
              </a:p>
              <a:p>
                <a:pPr marL="0" indent="0">
                  <a:buNone/>
                </a:pPr>
                <a:r>
                  <a:rPr lang="sr-Latn-RS" sz="24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 = 115,2 cm</a:t>
                </a:r>
                <a:endParaRPr lang="sr-Latn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 , P = ?                   c = p + q                         a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R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sr-Latn-RS" sz="2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</m:t>
                        </m:r>
                        <m:r>
                          <a:rPr lang="sr-Latn-RS" sz="2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∙</m:t>
                        </m:r>
                        <m:r>
                          <a:rPr lang="sr-Latn-RS" sz="2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𝐪</m:t>
                        </m:r>
                      </m:e>
                    </m:rad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b 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RS" sz="24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sr-Latn-RS" sz="24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𝐜</m:t>
                        </m:r>
                        <m:r>
                          <a:rPr lang="sr-Latn-RS" sz="24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∙</m:t>
                        </m:r>
                        <m:r>
                          <a:rPr lang="sr-Latn-R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𝒑</m:t>
                        </m:r>
                      </m:e>
                    </m:rad>
                  </m:oMath>
                </a14:m>
                <a:endParaRPr lang="sr-Latn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 = a + b + c            c = 9,8 cm + 115,2 cm   a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R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sr-Latn-RS" sz="20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𝟏𝟐𝟓</m:t>
                        </m:r>
                        <m:r>
                          <a:rPr lang="sr-Latn-RS" sz="20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𝟏𝟏𝟓</m:t>
                        </m:r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e>
                    </m:rad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b 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R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sr-Latn-RS" sz="20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𝟏𝟐𝟓</m:t>
                        </m:r>
                        <m:r>
                          <a:rPr lang="sr-Latn-RS" sz="2000" b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∙</m:t>
                        </m:r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𝟗</m:t>
                        </m:r>
                        <m:r>
                          <a:rPr lang="sr-Latn-R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sr-Latn-RS" sz="20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</m:e>
                    </m:rad>
                  </m:oMath>
                </a14:m>
                <a:endParaRPr lang="sr-Latn-R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  <m:r>
                          <a:rPr lang="sr-Latn-R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∙</m:t>
                        </m:r>
                        <m:r>
                          <a:rPr lang="sr-Latn-R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num>
                      <m:den>
                        <m:r>
                          <a:rPr lang="sr-Latn-R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c = 125 cm                      a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R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sr-Latn-RS" sz="20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𝟏𝟒𝟒𝟎𝟎</m:t>
                        </m:r>
                      </m:e>
                    </m:rad>
                  </m:oMath>
                </a14:m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b </a:t>
                </a: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sr-Latn-RS" sz="20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sr-Latn-RS" sz="20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𝟏𝟐𝟐𝟓</m:t>
                        </m:r>
                      </m:e>
                    </m:rad>
                  </m:oMath>
                </a14:m>
                <a:endParaRPr lang="sr-Latn-R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a = 120 cm               b = 35 cm</a:t>
                </a:r>
              </a:p>
              <a:p>
                <a:pPr marL="0" indent="0">
                  <a:buNone/>
                </a:pPr>
                <a:endParaRPr lang="sr-Latn-RS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 = 120 cm + 35 cm + 125 cm                      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𝟏𝟐𝟎</m:t>
                        </m:r>
                        <m:r>
                          <a:rPr lang="sr-Latn-R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∙</m:t>
                        </m:r>
                        <m:r>
                          <a:rPr lang="sr-Latn-R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𝟑𝟓</m:t>
                        </m:r>
                      </m:num>
                      <m:den>
                        <m:r>
                          <a:rPr lang="sr-Latn-RS" sz="2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sr-Latn-R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sr-Latn-RS" sz="24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 = 280 cm</a:t>
                </a:r>
                <a:r>
                  <a:rPr lang="sr-Latn-RS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</a:t>
                </a:r>
                <a:r>
                  <a:rPr lang="sr-Latn-RS" sz="2400" b="1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2100 cm²</a:t>
                </a:r>
                <a:endParaRPr lang="en-US" sz="2400" b="1" u="sng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7212" y="152400"/>
                <a:ext cx="10364788" cy="6565900"/>
              </a:xfrm>
              <a:blipFill>
                <a:blip r:embed="rId3"/>
                <a:stretch>
                  <a:fillRect l="-941" t="-7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42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500</TotalTime>
  <Words>767</Words>
  <Application>Microsoft Office PowerPoint</Application>
  <PresentationFormat>Widescreen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Cambria Math</vt:lpstr>
      <vt:lpstr>Century Gothic</vt:lpstr>
      <vt:lpstr>Times New Roman</vt:lpstr>
      <vt:lpstr>Wingdings</vt:lpstr>
      <vt:lpstr>Wingdings 3</vt:lpstr>
      <vt:lpstr>Wisp</vt:lpstr>
      <vt:lpstr>СЛИЧНОСТ. СЛИЧНОСТ ТРОУГЛОВА</vt:lpstr>
      <vt:lpstr> СЛИЧНОСТ </vt:lpstr>
      <vt:lpstr>PowerPoint Presentation</vt:lpstr>
      <vt:lpstr>СЛИЧНОСТ ТРОУГЛОВА</vt:lpstr>
      <vt:lpstr>ТЕОРЕМЕ О СЛИЧНОСТИ ТРОУГЛОВА</vt:lpstr>
      <vt:lpstr>PowerPoint Presentation</vt:lpstr>
      <vt:lpstr>PowerPoint Presentation</vt:lpstr>
      <vt:lpstr>ПРИМЈЕНА СЛИЧНОСТИ НА ПРАВОУГЛИ ТРОУГАО</vt:lpstr>
      <vt:lpstr>PowerPoint Presentation</vt:lpstr>
      <vt:lpstr>                                   ЗАДАЋА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СЛИЧНОСТ. СЛИЧНОСТ ТРОУГЛОВА</dc:title>
  <dc:creator>Milana</dc:creator>
  <cp:lastModifiedBy>Milana</cp:lastModifiedBy>
  <cp:revision>55</cp:revision>
  <dcterms:created xsi:type="dcterms:W3CDTF">2020-05-15T07:35:05Z</dcterms:created>
  <dcterms:modified xsi:type="dcterms:W3CDTF">2020-05-18T05:56:06Z</dcterms:modified>
</cp:coreProperties>
</file>