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2" r:id="rId4"/>
    <p:sldId id="258" r:id="rId5"/>
    <p:sldId id="263" r:id="rId6"/>
    <p:sldId id="260" r:id="rId7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8" d="100"/>
          <a:sy n="68" d="100"/>
        </p:scale>
        <p:origin x="-8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70CB2-A9D5-475C-907B-7098B52DC75C}" type="datetimeFigureOut">
              <a:rPr lang="en-US"/>
              <a:pPr>
                <a:defRPr/>
              </a:pPr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E9CB7-A048-4EE7-BB92-78FB4DE75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0385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2A52D-55FD-4A20-9B6B-0808E3D01EC4}" type="datetimeFigureOut">
              <a:rPr lang="en-US"/>
              <a:pPr>
                <a:defRPr/>
              </a:pPr>
              <a:t>4/9/2020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F8DAD-A637-496D-AFF9-A35D77E8F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001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AA47D-4ED3-44ED-B6FB-157134A6C453}" type="datetimeFigureOut">
              <a:rPr lang="en-US"/>
              <a:pPr>
                <a:defRPr/>
              </a:pPr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BB884-B2C6-403E-B048-1D2676514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8034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45424-8E78-447C-8695-A9BD3D727327}" type="datetimeFigureOut">
              <a:rPr lang="en-US"/>
              <a:pPr>
                <a:defRPr/>
              </a:pPr>
              <a:t>4/9/2020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530C8-6AB1-4AA0-B4F0-EFD27FD8B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6037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F228-79E2-476B-B526-F807355462DF}" type="datetimeFigureOut">
              <a:rPr lang="en-US"/>
              <a:pPr>
                <a:defRPr/>
              </a:pPr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7D016-F82C-4E76-AB92-0B04E02B5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294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E495A-146C-4132-A239-9AA238F7FDFE}" type="datetimeFigureOut">
              <a:rPr lang="en-US"/>
              <a:pPr>
                <a:defRPr/>
              </a:pPr>
              <a:t>4/9/2020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3982C-D969-437B-8DF4-66E4498F7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7203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AF216-E5C8-402B-B845-9044C606A4D9}" type="datetimeFigureOut">
              <a:rPr lang="en-US"/>
              <a:pPr>
                <a:defRPr/>
              </a:pPr>
              <a:t>4/9/2020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CACCB-1275-472C-99F2-8135B3E2A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789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D79ED-C482-492F-A39B-4427B0870DAD}" type="datetimeFigureOut">
              <a:rPr lang="en-US"/>
              <a:pPr>
                <a:defRPr/>
              </a:pPr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288C0-6425-4927-AF31-78A33818F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4535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37E28-A2E8-4F9B-B642-9815138327F8}" type="datetimeFigureOut">
              <a:rPr lang="en-US"/>
              <a:pPr>
                <a:defRPr/>
              </a:pPr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740A4-ED39-4ED4-A69C-C883412FA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5363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0642C-0DB4-4EC4-BBB1-325A5B106FFF}" type="datetimeFigureOut">
              <a:rPr lang="en-US"/>
              <a:pPr>
                <a:defRPr/>
              </a:pPr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E997B-14B2-482A-8D69-BE04DDDAA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2271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F1970-BA3D-456D-AE2C-8426186BAD95}" type="datetimeFigureOut">
              <a:rPr lang="en-US"/>
              <a:pPr>
                <a:defRPr/>
              </a:pPr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8D123-F841-4665-B823-8BA524BAC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969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3A35-3D64-436D-BC83-17EC6B959585}" type="datetimeFigureOut">
              <a:rPr lang="en-US"/>
              <a:pPr>
                <a:defRPr/>
              </a:pPr>
              <a:t>4/9/2020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38462-4F92-4BBE-AACD-641BF7231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1728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FC2BD-981A-48FD-8D59-79BCCE660AD4}" type="datetimeFigureOut">
              <a:rPr lang="en-US"/>
              <a:pPr>
                <a:defRPr/>
              </a:pPr>
              <a:t>4/9/2020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CE01E-85A8-4B72-8E19-C4E5E7A75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5939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46C62-17C0-4D48-984E-23EC37B2EDD6}" type="datetimeFigureOut">
              <a:rPr lang="en-US"/>
              <a:pPr>
                <a:defRPr/>
              </a:pPr>
              <a:t>4/9/2020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DE9AE-AA75-4496-9EA9-D7E8F4BFF4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2216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B884E-C3A0-424D-852D-8BCBB96AEA6D}" type="datetimeFigureOut">
              <a:rPr lang="en-US"/>
              <a:pPr>
                <a:defRPr/>
              </a:pPr>
              <a:t>4/9/2020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B6CD6-58A0-436F-B316-C9EFD3BEC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1088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20234-083B-4944-B4D6-FE74D3D71529}" type="datetimeFigureOut">
              <a:rPr lang="en-US"/>
              <a:pPr>
                <a:defRPr/>
              </a:pPr>
              <a:t>4/9/2020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8904-087F-4752-AF55-C8CBC6EBA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3187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30EAA-7ABF-4A9E-B98E-7A1293C5BB53}" type="datetimeFigureOut">
              <a:rPr lang="en-US"/>
              <a:pPr>
                <a:defRPr/>
              </a:pPr>
              <a:t>4/9/2020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748D8-8262-46AF-A13D-D2505F496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6727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566C1D-5D1D-42FB-B923-4B00D8A78011}" type="datetimeFigureOut">
              <a:rPr lang="en-US"/>
              <a:pPr>
                <a:defRPr/>
              </a:pPr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A76A16-D84E-4A76-BE99-2B7771C7C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8" r:id="rId12"/>
    <p:sldLayoutId id="2147483705" r:id="rId13"/>
    <p:sldLayoutId id="2147483709" r:id="rId14"/>
    <p:sldLayoutId id="2147483710" r:id="rId15"/>
    <p:sldLayoutId id="2147483706" r:id="rId16"/>
    <p:sldLayoutId id="2147483707" r:id="rId17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772" y="399561"/>
            <a:ext cx="10067076" cy="2680552"/>
          </a:xfrm>
          <a:extLst/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sz="9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ДИЈЕЉЕЊЕ</a:t>
            </a:r>
            <a:r>
              <a:rPr lang="sr-Cyrl-BA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sr-Cyrl-BA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sr-Cyrl-BA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РАЗЛИКЕ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6425" y="3448050"/>
            <a:ext cx="2697163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RS" altLang="en-US" smtClean="0"/>
              <a:t/>
            </a:r>
            <a:br>
              <a:rPr lang="sr-Cyrl-RS" altLang="en-US" smtClean="0"/>
            </a:br>
            <a:r>
              <a:rPr lang="sr-Cyrl-RS" altLang="en-US" smtClean="0"/>
              <a:t/>
            </a:r>
            <a:br>
              <a:rPr lang="sr-Cyrl-RS" altLang="en-US" smtClean="0"/>
            </a:br>
            <a:endParaRPr lang="en-US" alt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049338" y="441325"/>
            <a:ext cx="8947150" cy="5815013"/>
          </a:xfrm>
        </p:spPr>
        <p:txBody>
          <a:bodyPr/>
          <a:lstStyle/>
          <a:p>
            <a:pPr marL="0" indent="0" algn="just" eaLnBrk="1" hangingPunct="1">
              <a:buFont typeface="Wingdings 3" pitchFamily="18" charset="2"/>
              <a:buNone/>
            </a:pPr>
            <a:r>
              <a:rPr lang="sr-Cyrl-RS" altLang="en-US" sz="2800" dirty="0" smtClean="0">
                <a:latin typeface="Arial Black" pitchFamily="34" charset="0"/>
              </a:rPr>
              <a:t>Павле је имао 40 КМ, па је потрошио 10 КМ. Његова другарица Ана има 5 пута мање новца од Павла. Колико новца има Ана?</a:t>
            </a:r>
          </a:p>
          <a:p>
            <a:pPr marL="0" indent="0" eaLnBrk="1" hangingPunct="1">
              <a:buFont typeface="Wingdings 3" pitchFamily="18" charset="2"/>
              <a:buNone/>
            </a:pPr>
            <a:endParaRPr lang="sr-Cyrl-RS" altLang="en-US" dirty="0" smtClean="0"/>
          </a:p>
          <a:p>
            <a:pPr marL="0" indent="0" eaLnBrk="1" hangingPunct="1">
              <a:buFont typeface="Wingdings 3" pitchFamily="18" charset="2"/>
              <a:buNone/>
            </a:pPr>
            <a:endParaRPr lang="en-US" altLang="en-US" dirty="0" smtClean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26305" y="2603451"/>
            <a:ext cx="69573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RS" altLang="en-US" sz="2800" dirty="0">
                <a:latin typeface="Arial Black" pitchFamily="34" charset="0"/>
              </a:rPr>
              <a:t>1. НАЧИН: (40 - 10) : 5 = 30 : 5 = 6 </a:t>
            </a:r>
            <a:endParaRPr lang="en-US" altLang="en-US" sz="2800" dirty="0">
              <a:latin typeface="Arial Black" pitchFamily="34" charset="0"/>
            </a:endParaRPr>
          </a:p>
        </p:txBody>
      </p:sp>
      <p:sp>
        <p:nvSpPr>
          <p:cNvPr id="3" name="Left Brace 2"/>
          <p:cNvSpPr/>
          <p:nvPr/>
        </p:nvSpPr>
        <p:spPr>
          <a:xfrm rot="16200000">
            <a:off x="7496273" y="2745277"/>
            <a:ext cx="223837" cy="1201738"/>
          </a:xfrm>
          <a:prstGeom prst="leftBrac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730390" y="3640944"/>
            <a:ext cx="1643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RS" altLang="en-US" sz="2400" dirty="0">
                <a:latin typeface="Arial Black" pitchFamily="34" charset="0"/>
              </a:rPr>
              <a:t>разлика</a:t>
            </a:r>
            <a:endParaRPr lang="en-US" altLang="en-US" sz="2400" dirty="0">
              <a:latin typeface="Arial Black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909026" y="3145277"/>
            <a:ext cx="825817" cy="87808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54599" y="4149065"/>
            <a:ext cx="17700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RS" altLang="en-US" sz="2400" dirty="0" smtClean="0">
                <a:latin typeface="Arial Black" pitchFamily="34" charset="0"/>
              </a:rPr>
              <a:t>дјелилац</a:t>
            </a:r>
            <a:endParaRPr lang="en-US" altLang="en-US" sz="2400" dirty="0">
              <a:latin typeface="Arial Black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60141" y="5614767"/>
            <a:ext cx="6694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RS" altLang="en-US" dirty="0"/>
              <a:t> </a:t>
            </a:r>
            <a:r>
              <a:rPr lang="sr-Cyrl-RS" altLang="en-US" sz="2400" dirty="0">
                <a:latin typeface="Arial Black" pitchFamily="34" charset="0"/>
              </a:rPr>
              <a:t>* Прво одузимамо, затим дијелимо</a:t>
            </a:r>
            <a:endParaRPr lang="en-US" altLang="en-US" sz="2400" dirty="0">
              <a:latin typeface="Arial Black" pitchFamily="34" charset="0"/>
            </a:endParaRPr>
          </a:p>
        </p:txBody>
      </p:sp>
      <p:pic>
        <p:nvPicPr>
          <p:cNvPr id="6156" name="Picture 12" descr="C:\Users\Andjic\AppData\Local\Microsoft\Windows\Temporary Internet Files\Content.IE5\S7HXFWTH\comic-boy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781" y="4211234"/>
            <a:ext cx="1537368" cy="233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1543113" y="3200694"/>
            <a:ext cx="2486024" cy="1448593"/>
          </a:xfrm>
          <a:prstGeom prst="cloud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200" b="1" dirty="0" smtClean="0">
                <a:latin typeface="Arial Black" panose="020B0A04020102020204" pitchFamily="34" charset="0"/>
              </a:rPr>
              <a:t>Мени је лакше да прво одузмем, а онда подијелим</a:t>
            </a:r>
            <a:endParaRPr lang="en-US" sz="1200" b="1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6234" y="5701634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>
                <a:latin typeface="Arial Black" panose="020B0A04020102020204" pitchFamily="34" charset="0"/>
              </a:rPr>
              <a:t>Павле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7" grpId="0"/>
      <p:bldP spid="8" grpId="0"/>
      <p:bldP spid="5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1325" y="1444625"/>
            <a:ext cx="49824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RS" altLang="en-US" sz="2800" dirty="0">
                <a:latin typeface="Arial Black" pitchFamily="34" charset="0"/>
              </a:rPr>
              <a:t>2. НАЧИН: (40 – 10) : 5 =</a:t>
            </a:r>
            <a:endParaRPr lang="en-US" altLang="en-US" sz="2800" dirty="0">
              <a:latin typeface="Arial Black" pitchFamily="34" charset="0"/>
            </a:endParaRPr>
          </a:p>
        </p:txBody>
      </p:sp>
      <p:sp>
        <p:nvSpPr>
          <p:cNvPr id="6" name="Curved Down Arrow 5"/>
          <p:cNvSpPr/>
          <p:nvPr/>
        </p:nvSpPr>
        <p:spPr>
          <a:xfrm>
            <a:off x="2805113" y="914400"/>
            <a:ext cx="2020105" cy="46423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Up Arrow 7"/>
          <p:cNvSpPr/>
          <p:nvPr/>
        </p:nvSpPr>
        <p:spPr>
          <a:xfrm>
            <a:off x="4006435" y="1976927"/>
            <a:ext cx="820737" cy="30956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06450" y="3524250"/>
            <a:ext cx="5295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RS" altLang="en-US" sz="2800" dirty="0">
                <a:solidFill>
                  <a:srgbClr val="FFFF00"/>
                </a:solidFill>
                <a:latin typeface="Arial Black" pitchFamily="34" charset="0"/>
              </a:rPr>
              <a:t>ОДГОВОР: Ана има 6 КМ.</a:t>
            </a:r>
            <a:endParaRPr lang="en-US" altLang="en-US" sz="28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243585" y="1472761"/>
            <a:ext cx="14667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RS" altLang="en-US" sz="2800" dirty="0">
                <a:latin typeface="Arial Black" pitchFamily="34" charset="0"/>
              </a:rPr>
              <a:t>40 : 5</a:t>
            </a:r>
            <a:endParaRPr lang="en-US" altLang="en-US" sz="2800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377110" y="1430558"/>
            <a:ext cx="3048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RS" altLang="en-US" sz="2800" dirty="0">
                <a:latin typeface="Arial Black" pitchFamily="34" charset="0"/>
              </a:rPr>
              <a:t>-</a:t>
            </a:r>
            <a:endParaRPr lang="en-US" altLang="en-US" sz="2800" dirty="0">
              <a:latin typeface="Arial Black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548121" y="1444624"/>
            <a:ext cx="12618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RS" altLang="en-US" sz="2800" dirty="0">
                <a:latin typeface="Arial Black" pitchFamily="34" charset="0"/>
              </a:rPr>
              <a:t>10 : 5</a:t>
            </a:r>
            <a:endParaRPr lang="en-US" altLang="en-US" sz="2800" dirty="0">
              <a:latin typeface="Arial Black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621760" y="1444624"/>
            <a:ext cx="4219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RS" altLang="en-US" sz="2800" dirty="0">
                <a:latin typeface="Arial Black" pitchFamily="34" charset="0"/>
              </a:rPr>
              <a:t>=</a:t>
            </a:r>
            <a:endParaRPr lang="en-US" altLang="en-US" sz="2800" dirty="0">
              <a:latin typeface="Arial Black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882499" y="1416491"/>
            <a:ext cx="17988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RS" altLang="en-US" sz="2800" dirty="0">
                <a:latin typeface="Arial Black" pitchFamily="34" charset="0"/>
              </a:rPr>
              <a:t>8 – 2 = 6</a:t>
            </a:r>
            <a:endParaRPr lang="en-US" altLang="en-US" sz="2800" dirty="0">
              <a:latin typeface="Arial Black" pitchFamily="34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9375775" y="1888099"/>
            <a:ext cx="2816225" cy="1866772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Мени је лакше да подијелим, па да одузмем.</a:t>
            </a:r>
            <a:endParaRPr lang="en-US" sz="1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91475" y="6034604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>
                <a:latin typeface="Arial Black" panose="020B0A04020102020204" pitchFamily="34" charset="0"/>
              </a:rPr>
              <a:t>Ана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1873" y="3533629"/>
            <a:ext cx="2393950" cy="3028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44525" y="115888"/>
            <a:ext cx="9405938" cy="882650"/>
          </a:xfrm>
        </p:spPr>
        <p:txBody>
          <a:bodyPr/>
          <a:lstStyle/>
          <a:p>
            <a:pPr algn="ctr" eaLnBrk="1" hangingPunct="1"/>
            <a:r>
              <a:rPr lang="sr-Cyrl-BA" altLang="en-US" sz="4000" smtClean="0">
                <a:latin typeface="Arial Black" pitchFamily="34" charset="0"/>
              </a:rPr>
              <a:t>ЗАДАЦИ ЗА ВЈЕЖБУ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230188" y="976313"/>
            <a:ext cx="11752262" cy="57435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sr-Cyrl-RS" sz="2400" dirty="0" smtClean="0">
                <a:latin typeface="Arial Black" panose="020B0A04020102020204" pitchFamily="34" charset="0"/>
              </a:rPr>
              <a:t>1. Подијели разлику на два начина: </a:t>
            </a:r>
            <a:endParaRPr lang="sr-Cyrl-BA" sz="2400" dirty="0" smtClean="0">
              <a:latin typeface="Arial Black" panose="020B0A040201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sr-Cyrl-BA" sz="2400" dirty="0" smtClean="0">
                <a:latin typeface="Arial Black" panose="020B0A04020102020204" pitchFamily="34" charset="0"/>
              </a:rPr>
              <a:t>а) 1. начин: (35 – 15) : 5 =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sr-Latn-RS" sz="2400" dirty="0" smtClean="0">
                <a:latin typeface="Arial Black" panose="020B0A04020102020204" pitchFamily="34" charset="0"/>
              </a:rPr>
              <a:t> </a:t>
            </a:r>
            <a:r>
              <a:rPr lang="sr-Cyrl-RS" sz="2400" dirty="0" smtClean="0">
                <a:latin typeface="Arial Black" panose="020B0A04020102020204" pitchFamily="34" charset="0"/>
              </a:rPr>
              <a:t>    2. начин: </a:t>
            </a:r>
            <a:r>
              <a:rPr lang="sr-Cyrl-BA" sz="2400" dirty="0" smtClean="0">
                <a:latin typeface="Arial Black" panose="020B0A04020102020204" pitchFamily="34" charset="0"/>
              </a:rPr>
              <a:t>(35 – 15) : 5 =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pitchFamily="18" charset="2"/>
              <a:buNone/>
              <a:defRPr/>
            </a:pPr>
            <a:endParaRPr lang="sr-Cyrl-BA" sz="2400" dirty="0" smtClean="0">
              <a:latin typeface="Arial Black" panose="020B0A040201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pitchFamily="18" charset="2"/>
              <a:buNone/>
              <a:defRPr/>
            </a:pPr>
            <a:r>
              <a:rPr lang="sr-Cyrl-BA" sz="2400" dirty="0" smtClean="0">
                <a:latin typeface="Arial Black" panose="020B0A04020102020204" pitchFamily="34" charset="0"/>
              </a:rPr>
              <a:t>б) </a:t>
            </a:r>
            <a:r>
              <a:rPr lang="sr-Cyrl-BA" sz="2400" dirty="0">
                <a:latin typeface="Arial Black" panose="020B0A04020102020204" pitchFamily="34" charset="0"/>
              </a:rPr>
              <a:t>1. начин: </a:t>
            </a:r>
            <a:r>
              <a:rPr lang="sr-Cyrl-BA" sz="2400" dirty="0" smtClean="0">
                <a:latin typeface="Arial Black" panose="020B0A04020102020204" pitchFamily="34" charset="0"/>
              </a:rPr>
              <a:t>(42 - 21) : 7 =</a:t>
            </a:r>
            <a:endParaRPr lang="sr-Cyrl-BA" sz="2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pitchFamily="18" charset="2"/>
              <a:buNone/>
              <a:defRPr/>
            </a:pPr>
            <a:r>
              <a:rPr lang="sr-Cyrl-BA" sz="2400" dirty="0">
                <a:latin typeface="Arial Black" panose="020B0A04020102020204" pitchFamily="34" charset="0"/>
              </a:rPr>
              <a:t> </a:t>
            </a:r>
            <a:r>
              <a:rPr lang="sr-Cyrl-BA" sz="2400" dirty="0" smtClean="0">
                <a:latin typeface="Arial Black" panose="020B0A04020102020204" pitchFamily="34" charset="0"/>
              </a:rPr>
              <a:t>    </a:t>
            </a:r>
            <a:r>
              <a:rPr lang="sr-Cyrl-RS" sz="2400" dirty="0" smtClean="0">
                <a:latin typeface="Arial Black" panose="020B0A04020102020204" pitchFamily="34" charset="0"/>
              </a:rPr>
              <a:t>2</a:t>
            </a:r>
            <a:r>
              <a:rPr lang="sr-Cyrl-RS" sz="2400" dirty="0">
                <a:latin typeface="Arial Black" panose="020B0A04020102020204" pitchFamily="34" charset="0"/>
              </a:rPr>
              <a:t>. начин</a:t>
            </a:r>
            <a:r>
              <a:rPr lang="sr-Cyrl-RS" sz="2400" dirty="0" smtClean="0">
                <a:latin typeface="Arial Black" panose="020B0A04020102020204" pitchFamily="34" charset="0"/>
              </a:rPr>
              <a:t>: </a:t>
            </a:r>
            <a:r>
              <a:rPr lang="sr-Cyrl-BA" sz="2400" dirty="0">
                <a:latin typeface="Arial Black" panose="020B0A04020102020204" pitchFamily="34" charset="0"/>
              </a:rPr>
              <a:t>(42 - 21) : 7</a:t>
            </a:r>
            <a:r>
              <a:rPr lang="sr-Cyrl-BA" sz="2400" dirty="0" smtClean="0">
                <a:latin typeface="Arial Black" panose="020B0A04020102020204" pitchFamily="34" charset="0"/>
              </a:rPr>
              <a:t>=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pitchFamily="18" charset="2"/>
              <a:buNone/>
              <a:defRPr/>
            </a:pPr>
            <a:endParaRPr lang="sr-Cyrl-RS" sz="2800" dirty="0" smtClean="0">
              <a:latin typeface="Arial Black" panose="020B0A04020102020204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pitchFamily="18" charset="2"/>
              <a:buNone/>
              <a:defRPr/>
            </a:pPr>
            <a:r>
              <a:rPr lang="sr-Cyrl-RS" sz="2400" dirty="0" smtClean="0">
                <a:latin typeface="Arial Black" panose="020B0A04020102020204" pitchFamily="34" charset="0"/>
              </a:rPr>
              <a:t>2</a:t>
            </a:r>
            <a:r>
              <a:rPr lang="sr-Cyrl-RS" sz="2400" dirty="0">
                <a:latin typeface="Arial Black" panose="020B0A04020102020204" pitchFamily="34" charset="0"/>
              </a:rPr>
              <a:t>. Разлику </a:t>
            </a:r>
            <a:r>
              <a:rPr lang="sr-Cyrl-RS" sz="2400" dirty="0" smtClean="0">
                <a:latin typeface="Arial Black" panose="020B0A04020102020204" pitchFamily="34" charset="0"/>
              </a:rPr>
              <a:t>бројева 36 и 28 подијели са бројем 4! Израчунај на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pitchFamily="18" charset="2"/>
              <a:buNone/>
              <a:defRPr/>
            </a:pPr>
            <a:r>
              <a:rPr lang="sr-Cyrl-RS" sz="2400" dirty="0">
                <a:latin typeface="Arial Black" panose="020B0A04020102020204" pitchFamily="34" charset="0"/>
              </a:rPr>
              <a:t> </a:t>
            </a:r>
            <a:r>
              <a:rPr lang="sr-Cyrl-RS" sz="2400" dirty="0" smtClean="0">
                <a:latin typeface="Arial Black" panose="020B0A04020102020204" pitchFamily="34" charset="0"/>
              </a:rPr>
              <a:t>   други начин.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sr-Cyrl-RS" sz="2400" dirty="0">
                <a:latin typeface="Arial Black" panose="020B0A04020102020204" pitchFamily="34" charset="0"/>
              </a:rPr>
              <a:t> </a:t>
            </a:r>
            <a:r>
              <a:rPr lang="sr-Cyrl-RS" sz="2400" dirty="0" smtClean="0">
                <a:latin typeface="Arial Black" panose="020B0A04020102020204" pitchFamily="34" charset="0"/>
              </a:rPr>
              <a:t>   ( 36 – 28) : 4 =</a:t>
            </a:r>
            <a:endParaRPr lang="sr-Cyrl-BA" sz="2400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9150" y="1500188"/>
            <a:ext cx="19431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sr-Cyrl-BA" sz="2400" dirty="0">
                <a:latin typeface="Arial Black" panose="020B0A04020102020204" pitchFamily="34" charset="0"/>
              </a:rPr>
              <a:t>20 : 5 = </a:t>
            </a:r>
            <a:r>
              <a:rPr lang="sr-Cyrl-BA" sz="2400" dirty="0"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29150" y="1962150"/>
            <a:ext cx="46672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sr-Cyrl-BA" sz="2400" dirty="0">
                <a:latin typeface="Arial Black" panose="020B0A04020102020204" pitchFamily="34" charset="0"/>
              </a:rPr>
              <a:t>35 : 5 – 15 : 5 = 7 – 3 = </a:t>
            </a:r>
            <a:r>
              <a:rPr lang="sr-Cyrl-BA" sz="2400" dirty="0"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67250" y="2952750"/>
            <a:ext cx="2147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BA" altLang="en-US" sz="2400">
                <a:latin typeface="Arial Black" pitchFamily="34" charset="0"/>
              </a:rPr>
              <a:t>21 : 7 = </a:t>
            </a:r>
            <a:r>
              <a:rPr lang="sr-Cyrl-BA" altLang="en-US" sz="2400">
                <a:solidFill>
                  <a:srgbClr val="FF0000"/>
                </a:solidFill>
                <a:latin typeface="Arial Black" pitchFamily="34" charset="0"/>
              </a:rPr>
              <a:t>3</a:t>
            </a:r>
            <a:r>
              <a:rPr lang="sr-Cyrl-BA" altLang="en-US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657725" y="3414713"/>
            <a:ext cx="4810125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sr-Cyrl-BA" sz="2400" dirty="0">
                <a:latin typeface="Arial Black" panose="020B0A04020102020204" pitchFamily="34" charset="0"/>
              </a:rPr>
              <a:t>42 : 7 – 21 : 7 = 6 – 3 = </a:t>
            </a:r>
            <a:r>
              <a:rPr lang="sr-Cyrl-BA" sz="2400" dirty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sr-Cyrl-BA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00375" y="5476875"/>
            <a:ext cx="50196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RS" altLang="en-US" sz="2400">
                <a:latin typeface="Arial Black" pitchFamily="34" charset="0"/>
              </a:rPr>
              <a:t> 36 : 4 – 28 : 4 = 9 – 7 = </a:t>
            </a:r>
            <a:r>
              <a:rPr lang="sr-Cyrl-RS" altLang="en-US" sz="2400">
                <a:solidFill>
                  <a:srgbClr val="FF0000"/>
                </a:solidFill>
                <a:latin typeface="Arial Black" pitchFamily="34" charset="0"/>
              </a:rPr>
              <a:t>2</a:t>
            </a:r>
            <a:endParaRPr lang="sr-Cyrl-BA" altLang="en-US" sz="2400">
              <a:solidFill>
                <a:srgbClr val="FF0000"/>
              </a:solidFill>
              <a:latin typeface="Arial Black" pitchFamily="34" charset="0"/>
            </a:endParaRP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95350" y="1647825"/>
            <a:ext cx="89535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sr-Cyrl-RS" sz="2400" b="1" dirty="0">
                <a:latin typeface="Arial Black" panose="020B0A04020102020204" pitchFamily="34" charset="0"/>
              </a:rPr>
              <a:t>3. </a:t>
            </a:r>
            <a:r>
              <a:rPr lang="sr-Latn-RS" sz="2400" dirty="0">
                <a:latin typeface="Arial Black" panose="020B0A04020102020204" pitchFamily="34" charset="0"/>
              </a:rPr>
              <a:t> </a:t>
            </a:r>
            <a:r>
              <a:rPr lang="sr-Cyrl-RS" sz="2400" dirty="0">
                <a:latin typeface="Arial Black" panose="020B0A04020102020204" pitchFamily="34" charset="0"/>
              </a:rPr>
              <a:t>Од 28 бомбона Јелена је појела 8, а остатак је подијелила Бојани и Марији. По колико бомбона су добиле дјевојчице?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47750" y="3592513"/>
            <a:ext cx="2238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RS" altLang="en-US" sz="2400">
                <a:latin typeface="Arial Black" pitchFamily="34" charset="0"/>
              </a:rPr>
              <a:t>(28 – 8) : 2 = </a:t>
            </a:r>
            <a:endParaRPr lang="en-US" altLang="en-US" sz="2400">
              <a:latin typeface="Arial Black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57550" y="3568700"/>
            <a:ext cx="1514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RS" altLang="en-US" sz="2400">
                <a:latin typeface="Arial Black" pitchFamily="34" charset="0"/>
              </a:rPr>
              <a:t>20 : 2 = </a:t>
            </a:r>
            <a:endParaRPr lang="en-US" altLang="en-US" sz="2400">
              <a:latin typeface="Arial Black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714875" y="3592513"/>
            <a:ext cx="657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RS" altLang="en-US" sz="2400">
                <a:solidFill>
                  <a:srgbClr val="FF0000"/>
                </a:solidFill>
                <a:latin typeface="Arial Black" pitchFamily="34" charset="0"/>
              </a:rPr>
              <a:t>10</a:t>
            </a:r>
            <a:endParaRPr lang="en-US" altLang="en-US" sz="24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47750" y="4543425"/>
            <a:ext cx="859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RS" altLang="en-US" sz="2400">
                <a:solidFill>
                  <a:srgbClr val="FFFF00"/>
                </a:solidFill>
                <a:latin typeface="Arial Black" pitchFamily="34" charset="0"/>
              </a:rPr>
              <a:t>Одговор: Дјевојчице су добиле по 10 бомбона . </a:t>
            </a:r>
            <a:endParaRPr lang="en-US" altLang="en-US" sz="240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1110322" y="1388624"/>
            <a:ext cx="8286750" cy="51911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4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674688" y="692150"/>
            <a:ext cx="9404350" cy="868363"/>
          </a:xfrm>
        </p:spPr>
        <p:txBody>
          <a:bodyPr/>
          <a:lstStyle/>
          <a:p>
            <a:pPr algn="ctr" eaLnBrk="1" hangingPunct="1"/>
            <a:r>
              <a:rPr lang="sr-Cyrl-BA" altLang="en-US" sz="3600" smtClean="0">
                <a:latin typeface="Arial Black" pitchFamily="34" charset="0"/>
              </a:rPr>
              <a:t>     ЗАДАТАК ЗА САМОСТАЛАН РАД</a:t>
            </a: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1943100" y="2911475"/>
            <a:ext cx="7372350" cy="1922463"/>
          </a:xfrm>
        </p:spPr>
        <p:txBody>
          <a:bodyPr/>
          <a:lstStyle/>
          <a:p>
            <a:pPr marL="0" indent="0" algn="ctr" eaLnBrk="1" hangingPunct="1">
              <a:buFont typeface="Wingdings 3" pitchFamily="18" charset="2"/>
              <a:buNone/>
            </a:pPr>
            <a:r>
              <a:rPr lang="sr-Cyrl-BA" altLang="en-US" sz="2800" dirty="0" smtClean="0">
                <a:latin typeface="Arial Black" pitchFamily="34" charset="0"/>
              </a:rPr>
              <a:t>УРАДИТИ ЗАДАТКЕ ИЗ </a:t>
            </a:r>
            <a:r>
              <a:rPr lang="sr-Cyrl-BA" altLang="en-US" sz="2800" smtClean="0">
                <a:latin typeface="Arial Black" pitchFamily="34" charset="0"/>
              </a:rPr>
              <a:t>УЏБЕНИКА МАТЕМАТИКЕ </a:t>
            </a:r>
            <a:r>
              <a:rPr lang="sr-Cyrl-BA" altLang="en-US" sz="2800" dirty="0" smtClean="0">
                <a:latin typeface="Arial Black" pitchFamily="34" charset="0"/>
              </a:rPr>
              <a:t>НА СТР 99.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267</TotalTime>
  <Words>222</Words>
  <Application>Microsoft Office PowerPoint</Application>
  <PresentationFormat>Custom</PresentationFormat>
  <Paragraphs>41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Ion</vt:lpstr>
      <vt:lpstr>ДИЈЕЉЕЊЕ РАЗЛИКЕ</vt:lpstr>
      <vt:lpstr>  </vt:lpstr>
      <vt:lpstr>Slide 3</vt:lpstr>
      <vt:lpstr>ЗАДАЦИ ЗА ВЈЕЖБУ</vt:lpstr>
      <vt:lpstr>Slide 5</vt:lpstr>
      <vt:lpstr>     ЗАДАТАК ЗА САМОСТАЛАН РАД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МНОЖЕЊЕ  РАЗЛИКЕ</dc:title>
  <dc:creator>Jelena</dc:creator>
  <cp:lastModifiedBy>PC</cp:lastModifiedBy>
  <cp:revision>34</cp:revision>
  <dcterms:created xsi:type="dcterms:W3CDTF">2020-04-05T18:45:41Z</dcterms:created>
  <dcterms:modified xsi:type="dcterms:W3CDTF">2020-04-09T19:16:40Z</dcterms:modified>
</cp:coreProperties>
</file>