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4D7759-9E56-442E-97E7-D12826398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583" y="1432223"/>
            <a:ext cx="11105321" cy="3035808"/>
          </a:xfrm>
        </p:spPr>
        <p:txBody>
          <a:bodyPr/>
          <a:lstStyle/>
          <a:p>
            <a:pPr algn="ctr"/>
            <a:r>
              <a:rPr lang="sr-Cyrl-BA" sz="8000" dirty="0"/>
              <a:t>Двојни разломак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16588D2-0AC9-4DC5-80BA-2FC2E1BD7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044" y="5642378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sr-Cyrl-BA" dirty="0">
                <a:solidFill>
                  <a:schemeClr val="bg1">
                    <a:lumMod val="65000"/>
                  </a:schemeClr>
                </a:solidFill>
              </a:rPr>
              <a:t>Ивана </a:t>
            </a:r>
            <a:r>
              <a:rPr lang="sr-Cyrl-BA" dirty="0" err="1">
                <a:solidFill>
                  <a:schemeClr val="bg1">
                    <a:lumMod val="65000"/>
                  </a:schemeClr>
                </a:solidFill>
              </a:rPr>
              <a:t>Кованушић</a:t>
            </a:r>
            <a:endParaRPr lang="sr-Cyrl-BA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sr-Cyrl-BA" dirty="0">
                <a:solidFill>
                  <a:schemeClr val="bg1">
                    <a:lumMod val="65000"/>
                  </a:schemeClr>
                </a:solidFill>
              </a:rPr>
              <a:t>О.Ш. „ Доситеј Обрадовић“</a:t>
            </a:r>
          </a:p>
          <a:p>
            <a:r>
              <a:rPr lang="sr-Cyrl-BA" dirty="0">
                <a:solidFill>
                  <a:schemeClr val="bg1">
                    <a:lumMod val="65000"/>
                  </a:schemeClr>
                </a:solidFill>
              </a:rPr>
              <a:t>Теслић</a:t>
            </a:r>
          </a:p>
        </p:txBody>
      </p:sp>
    </p:spTree>
    <p:extLst>
      <p:ext uri="{BB962C8B-B14F-4D97-AF65-F5344CB8AC3E}">
        <p14:creationId xmlns:p14="http://schemas.microsoft.com/office/powerpoint/2010/main" val="399322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4D6F2-3AAD-4035-93D6-620EBE01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796898"/>
          </a:xfrm>
        </p:spPr>
        <p:txBody>
          <a:bodyPr>
            <a:normAutofit/>
          </a:bodyPr>
          <a:lstStyle/>
          <a:p>
            <a:r>
              <a:rPr lang="sr-Cyrl-BA" sz="8000" dirty="0"/>
              <a:t>Хвала на пажњи!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6F4BEDD-AD91-4A95-8516-BDF964E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301602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326D17-7C6D-45F9-A629-25A529FB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Поновимо:</a:t>
            </a:r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C5BFD5C9-DF0E-4872-B012-93DBE087C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7505" y="2506154"/>
            <a:ext cx="1714500" cy="148590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1004A78-7165-46C4-A199-B42CCEA90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005" y="2725616"/>
            <a:ext cx="1628775" cy="115252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4A886CE-1EB0-48AB-94AE-0C42DFEAD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780" y="2769883"/>
            <a:ext cx="1019175" cy="11334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CE0000D0-4FA6-4370-9261-8C8B75BCD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930" y="2725616"/>
            <a:ext cx="790575" cy="88582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F2213CE8-CFEB-4C2D-AC5F-50752357F9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6930" y="4811574"/>
            <a:ext cx="542925" cy="733425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FDE18492-3C7A-43E0-BC1D-B58E60EE59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1785" y="4782142"/>
            <a:ext cx="1076325" cy="111442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F6B7EBD6-523D-41FF-AD7C-19B30FE4AA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8110" y="4623694"/>
            <a:ext cx="1685925" cy="1495425"/>
          </a:xfrm>
          <a:prstGeom prst="rect">
            <a:avLst/>
          </a:prstGeom>
        </p:spPr>
      </p:pic>
      <p:pic>
        <p:nvPicPr>
          <p:cNvPr id="25" name="Slika 24">
            <a:extLst>
              <a:ext uri="{FF2B5EF4-FFF2-40B4-BE49-F238E27FC236}">
                <a16:creationId xmlns:a16="http://schemas.microsoft.com/office/drawing/2014/main" id="{F2727F86-0EC3-44D9-956D-6E7BCE9B8B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9694" y="4764025"/>
            <a:ext cx="1571625" cy="1276350"/>
          </a:xfrm>
          <a:prstGeom prst="rect">
            <a:avLst/>
          </a:prstGeom>
        </p:spPr>
      </p:pic>
      <p:pic>
        <p:nvPicPr>
          <p:cNvPr id="27" name="Slika 26">
            <a:extLst>
              <a:ext uri="{FF2B5EF4-FFF2-40B4-BE49-F238E27FC236}">
                <a16:creationId xmlns:a16="http://schemas.microsoft.com/office/drawing/2014/main" id="{76BBCD56-DAD3-4F6D-97D3-C2FABF9965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1319" y="4760712"/>
            <a:ext cx="10287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31DF07-B23F-42CC-8789-5D0148E2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073038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/>
              <a:t>А шта ако се у бројиоцу и имениоцу умјесто природних бројева, нађе разломак?</a:t>
            </a:r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2FE6ED8F-4482-46B9-B500-78C40134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9722" y="2821471"/>
            <a:ext cx="3029640" cy="3682580"/>
          </a:xfrm>
        </p:spPr>
      </p:pic>
    </p:spTree>
    <p:extLst>
      <p:ext uri="{BB962C8B-B14F-4D97-AF65-F5344CB8AC3E}">
        <p14:creationId xmlns:p14="http://schemas.microsoft.com/office/powerpoint/2010/main" val="9973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DFB060-049B-4102-976D-D0F6D3D3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Израз у коме имамо разломак и у имениоцу и у бројиоцу називамо ДВОЈНИ РАЗЛОМАК</a:t>
            </a:r>
            <a:endParaRPr lang="sr-Cyrl-BA" sz="8800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A5361A97-8759-4182-973B-EC870978DD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787" y="2093976"/>
            <a:ext cx="8734425" cy="2886075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id="{66B0970B-59E1-41D0-BC07-0C8858AFFA6A}"/>
              </a:ext>
            </a:extLst>
          </p:cNvPr>
          <p:cNvSpPr txBox="1"/>
          <p:nvPr/>
        </p:nvSpPr>
        <p:spPr>
          <a:xfrm>
            <a:off x="1166190" y="5221357"/>
            <a:ext cx="9833113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B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Разломачка црта којом су раздвојени разломци из бројиоца и имениоца називамо ГЛАВНА разломачка црта.</a:t>
            </a:r>
            <a:endParaRPr lang="sr-Cyrl-B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F4087B-53C1-453B-8291-7D5ECF99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Двојни разломак рачунамо на сљедећи начин:</a:t>
            </a:r>
            <a:br>
              <a:rPr lang="sr-Cyrl-B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Cyrl-BA" sz="6000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E613E727-8DBA-4E3E-87D9-4197085AB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59" y="1740099"/>
            <a:ext cx="1879228" cy="2380854"/>
          </a:xfr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FC050BEB-EA65-4BD0-82AB-CAF6EF3E2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269" y="2059118"/>
            <a:ext cx="2186749" cy="1613609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6370B161-7B2B-4196-A48A-2B270DEB2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198" y="3963487"/>
            <a:ext cx="2008251" cy="2275443"/>
          </a:xfrm>
          <a:prstGeom prst="rect">
            <a:avLst/>
          </a:prstGeom>
        </p:spPr>
      </p:pic>
      <p:pic>
        <p:nvPicPr>
          <p:cNvPr id="8" name="Čuvar mesta za sadržaj 4">
            <a:extLst>
              <a:ext uri="{FF2B5EF4-FFF2-40B4-BE49-F238E27FC236}">
                <a16:creationId xmlns:a16="http://schemas.microsoft.com/office/drawing/2014/main" id="{4322F954-C342-46E9-86C5-98E9DD9AA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47" y="3829050"/>
            <a:ext cx="2008251" cy="2544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2D7C23-B8CF-46A4-B5C5-120B4E3309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1018" y="2161838"/>
            <a:ext cx="1334356" cy="13893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A87A52-A214-44AF-931B-462D2E7048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4449" y="4501999"/>
            <a:ext cx="1772499" cy="12027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2BC95C7-47AC-47A7-BC2B-08BEA55CD0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9275" y="2170093"/>
            <a:ext cx="2581275" cy="1381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669CB7-661D-478C-816D-FE9A690CBD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7767" y="2381031"/>
            <a:ext cx="1676400" cy="6477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A7D8EF-F28B-47C1-8F71-C03E330EA8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1018" y="4675713"/>
            <a:ext cx="1905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A4DA81-690A-4CD7-AB53-E61FA7D4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Задатак 1.</a:t>
            </a:r>
            <a:br>
              <a:rPr lang="sr-Cyrl-BA" dirty="0"/>
            </a:br>
            <a:r>
              <a:rPr lang="sr-Cyrl-BA" sz="3600" dirty="0"/>
              <a:t>Израчунај:</a:t>
            </a:r>
            <a:endParaRPr lang="sr-Cyrl-BA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5BA71AE1-CA00-47F0-8E30-1186F466B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789" y="2402439"/>
            <a:ext cx="2000250" cy="1685925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7EDD442-3218-499F-ABB2-44C1A1BFD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578" y="2683426"/>
            <a:ext cx="1838325" cy="112395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2C2909C6-F6F4-4958-9261-C03A5495B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903" y="2721801"/>
            <a:ext cx="1466850" cy="10287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419704E3-39E8-412A-A57E-55274918C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853" y="2683426"/>
            <a:ext cx="333375" cy="104775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13CA4378-A0C2-48B7-9993-EC9AA3D2C9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4328" y="2835826"/>
            <a:ext cx="3276600" cy="742950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93079368-F930-4C55-AAEE-0B28BEC56B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0910" y="4696863"/>
            <a:ext cx="1666875" cy="1152525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67EDD0F1-A0F2-4D77-89E8-B978D0188C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7785" y="4654000"/>
            <a:ext cx="714375" cy="1238250"/>
          </a:xfrm>
          <a:prstGeom prst="rect">
            <a:avLst/>
          </a:prstGeom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922ECDC2-8E10-4409-B9B2-3048A42D61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24450" y="4734963"/>
            <a:ext cx="971550" cy="111442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AEB8182C-C010-4B08-B2BA-23C647645B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6000" y="4882600"/>
            <a:ext cx="3629025" cy="781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02FFE5-4FD8-49C0-A24F-63B8C32EBD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020" y="4396827"/>
            <a:ext cx="1714500" cy="1562100"/>
          </a:xfrm>
          <a:prstGeom prst="rect">
            <a:avLst/>
          </a:prstGeom>
        </p:spPr>
      </p:pic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B47BACB7-3765-44E3-A9C9-2DE189C29FAD}"/>
              </a:ext>
            </a:extLst>
          </p:cNvPr>
          <p:cNvSpPr/>
          <p:nvPr/>
        </p:nvSpPr>
        <p:spPr>
          <a:xfrm>
            <a:off x="649357" y="4654000"/>
            <a:ext cx="420491" cy="11953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2583975D-D74D-4E12-B287-59B46253BAB9}"/>
              </a:ext>
            </a:extLst>
          </p:cNvPr>
          <p:cNvSpPr/>
          <p:nvPr/>
        </p:nvSpPr>
        <p:spPr>
          <a:xfrm>
            <a:off x="1643270" y="5049079"/>
            <a:ext cx="330418" cy="4638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FA5549-E407-462C-9E16-8B22B2A4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Задатак 2:</a:t>
            </a:r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20B9127D-E24A-4630-8D04-D8179FEBE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207" y="3040000"/>
            <a:ext cx="1304925" cy="1724025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FA2343C-A733-4074-BD92-2FA0358D5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132" y="3135796"/>
            <a:ext cx="1038225" cy="1752600"/>
          </a:xfrm>
          <a:prstGeom prst="rect">
            <a:avLst/>
          </a:prstGeom>
        </p:spPr>
      </p:pic>
      <p:sp>
        <p:nvSpPr>
          <p:cNvPr id="8" name="Strelica: Zakrivljena nadesno 7">
            <a:extLst>
              <a:ext uri="{FF2B5EF4-FFF2-40B4-BE49-F238E27FC236}">
                <a16:creationId xmlns:a16="http://schemas.microsoft.com/office/drawing/2014/main" id="{B03B7B4D-6762-4135-A089-4E7BD0259B1D}"/>
              </a:ext>
            </a:extLst>
          </p:cNvPr>
          <p:cNvSpPr/>
          <p:nvPr/>
        </p:nvSpPr>
        <p:spPr>
          <a:xfrm>
            <a:off x="1974574" y="3286539"/>
            <a:ext cx="503583" cy="14774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9" name="Strelica: Zakrivljena nalevo 8">
            <a:extLst>
              <a:ext uri="{FF2B5EF4-FFF2-40B4-BE49-F238E27FC236}">
                <a16:creationId xmlns:a16="http://schemas.microsoft.com/office/drawing/2014/main" id="{C70A4111-C026-4130-A84C-168E29DF07FF}"/>
              </a:ext>
            </a:extLst>
          </p:cNvPr>
          <p:cNvSpPr/>
          <p:nvPr/>
        </p:nvSpPr>
        <p:spPr>
          <a:xfrm>
            <a:off x="3021496" y="3776870"/>
            <a:ext cx="169861" cy="5433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53F58D4F-A70B-4122-B642-1E45938AF9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915" y="3297721"/>
            <a:ext cx="1476375" cy="1428750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EDE35208-48F0-4219-A726-7E36EC4684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4848" y="3412435"/>
            <a:ext cx="1200150" cy="1152525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E55CA5E9-902C-41DB-81B3-B5FF8E2721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4998" y="3364810"/>
            <a:ext cx="9334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F281E2-D7FA-43B3-8B1A-8EA70EB8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Задатак 3:</a:t>
            </a:r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B519960C-7CA0-40A2-8474-0F1DB2154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278" y="3129031"/>
            <a:ext cx="1301047" cy="1787526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1FFFD54-2CF0-4EAB-A066-B1C923E7C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425" y="2837768"/>
            <a:ext cx="1559448" cy="2328776"/>
          </a:xfrm>
          <a:prstGeom prst="rect">
            <a:avLst/>
          </a:prstGeom>
        </p:spPr>
      </p:pic>
      <p:sp>
        <p:nvSpPr>
          <p:cNvPr id="8" name="Strelica: Zakrivljena nadesno 7">
            <a:extLst>
              <a:ext uri="{FF2B5EF4-FFF2-40B4-BE49-F238E27FC236}">
                <a16:creationId xmlns:a16="http://schemas.microsoft.com/office/drawing/2014/main" id="{77FC80C9-3017-47C0-9058-C393FF0F84A6}"/>
              </a:ext>
            </a:extLst>
          </p:cNvPr>
          <p:cNvSpPr/>
          <p:nvPr/>
        </p:nvSpPr>
        <p:spPr>
          <a:xfrm>
            <a:off x="2782957" y="3273287"/>
            <a:ext cx="569843" cy="14577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9" name="Strelica: Zakrivljena nalevo 8">
            <a:extLst>
              <a:ext uri="{FF2B5EF4-FFF2-40B4-BE49-F238E27FC236}">
                <a16:creationId xmlns:a16="http://schemas.microsoft.com/office/drawing/2014/main" id="{E6CAC105-17B6-47B4-BDC8-82B3E8DB23F5}"/>
              </a:ext>
            </a:extLst>
          </p:cNvPr>
          <p:cNvSpPr/>
          <p:nvPr/>
        </p:nvSpPr>
        <p:spPr>
          <a:xfrm>
            <a:off x="3920737" y="3684863"/>
            <a:ext cx="277136" cy="6758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F3D6C704-AD17-4EC6-B630-CAF6DF63A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974" y="3265211"/>
            <a:ext cx="1792026" cy="1306053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7A3591F5-7124-4F4F-9EE6-C162ED68A7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303311"/>
            <a:ext cx="1556815" cy="1306053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07A48D4E-CD6E-4545-9EBD-F1B8150452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225" y="3303310"/>
            <a:ext cx="1042300" cy="1267953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0E85AD66-B861-4334-92D6-01CABD5E6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2268" y="3508098"/>
            <a:ext cx="1042300" cy="85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3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90CE47-308D-4BE0-A845-0BF7746E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Домаћа задаћа: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692F361-8827-4881-BEA8-A1A8E1E19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4800" dirty="0"/>
              <a:t>492. задатак на 64. страни у Збирци задатака</a:t>
            </a:r>
          </a:p>
          <a:p>
            <a:r>
              <a:rPr lang="sr-Cyrl-BA" sz="4800" dirty="0"/>
              <a:t>493. задатак на 64. страни у Збирци задатака</a:t>
            </a:r>
          </a:p>
        </p:txBody>
      </p:sp>
    </p:spTree>
    <p:extLst>
      <p:ext uri="{BB962C8B-B14F-4D97-AF65-F5344CB8AC3E}">
        <p14:creationId xmlns:p14="http://schemas.microsoft.com/office/powerpoint/2010/main" val="4101004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 drvet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TM03090434[[fn=Drvena]]</Template>
  <TotalTime>26</TotalTime>
  <Words>106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</vt:lpstr>
      <vt:lpstr>Rockwell</vt:lpstr>
      <vt:lpstr>Rockwell Condensed</vt:lpstr>
      <vt:lpstr>Wingdings</vt:lpstr>
      <vt:lpstr>Tip drveta</vt:lpstr>
      <vt:lpstr>Двојни разломак</vt:lpstr>
      <vt:lpstr>Поновимо:</vt:lpstr>
      <vt:lpstr>А шта ако се у бројиоцу и имениоцу умјесто природних бројева, нађе разломак?</vt:lpstr>
      <vt:lpstr>Израз у коме имамо разломак и у имениоцу и у бројиоцу називамо ДВОЈНИ РАЗЛОМАК</vt:lpstr>
      <vt:lpstr>Двојни разломак рачунамо на сљедећи начин: </vt:lpstr>
      <vt:lpstr>Задатак 1. Израчунај:</vt:lpstr>
      <vt:lpstr>Задатак 2:</vt:lpstr>
      <vt:lpstr>Задатак 3:</vt:lpstr>
      <vt:lpstr>Домаћа задаћа: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Двојни разломак</dc:title>
  <dc:creator>Nastavnik</dc:creator>
  <cp:lastModifiedBy>PC</cp:lastModifiedBy>
  <cp:revision>9</cp:revision>
  <dcterms:created xsi:type="dcterms:W3CDTF">2021-02-25T10:58:27Z</dcterms:created>
  <dcterms:modified xsi:type="dcterms:W3CDTF">2021-02-26T10:37:11Z</dcterms:modified>
</cp:coreProperties>
</file>