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rjana Brkić" initials="MB" lastIdx="1" clrIdx="0">
    <p:extLst>
      <p:ext uri="{19B8F6BF-5375-455C-9EA6-DF929625EA0E}">
        <p15:presenceInfo xmlns="" xmlns:p15="http://schemas.microsoft.com/office/powerpoint/2012/main" userId="S::mirjana.brkic@skolers.org::cf8b587c-52da-4499-9cf2-b0b8b5de6e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95" d="100"/>
          <a:sy n="95" d="100"/>
        </p:scale>
        <p:origin x="-13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13T16:44:46.027" idx="1">
    <p:pos x="10" y="10"/>
    <p:text/>
    <p:extLst>
      <p:ext uri="{C676402C-5697-4E1C-873F-D02D1690AC5C}">
        <p15:threadingInfo xmlns=""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2DABFD-279F-4D58-AF77-B7DFBB9E1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2CA768B-3E38-4FCB-983C-1213E96BE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6B491F-775E-4002-A46E-08D645A6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DB0721-AB10-4C91-8FD4-9252A0C1D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8DE481-9201-4610-8A75-38D15B6E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F2F7EC-CD99-42F2-AEBA-8AABD6B56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281E81-2329-429C-93EC-52FE53303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6F9ED9-3703-451C-8529-92FD9F7C8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811D43-0AA6-4BB9-AD03-9980A134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D6D3F6-9B1E-4C12-B841-1B926571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49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9F7653D-0C5F-430C-AB06-80E7925F6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4464BC3-AAF1-4CF7-AB31-6953ABF3D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08A871-A2DD-4064-829F-6EA01565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E1DADD-447E-4BAF-B050-34922CFD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B9B70A-51FD-4F0A-9698-48D7D44C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5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63C69-4ECC-4070-BCD6-116315506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0D7522-BE80-4AE5-B834-42BE411E9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5FD4DD-BDF7-4CBB-A690-40CA12B19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520B2F-BC03-44AC-90BE-709677E2D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0D3311-B084-4F61-A10A-A43D7CCE0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1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E2967-CC08-41F2-802B-08755676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1CBB9D-BA7E-4C14-AD26-EF16B1F2A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238EBD-DCFD-473A-A2B3-6E7EFBA9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46E49E-0FF7-48F4-90C9-741BBDA2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2E87E2-13D4-43BE-B388-6B3DB86E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0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38EB1F-0111-4D83-A888-35193B298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893F53-5525-45F6-A83D-7E2D09E21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833C98-B009-40EB-85A3-848A21BC6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F041305-DCF0-41A3-A750-055BD2336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FDA641-7D6B-48A0-813B-D73587FE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D46807-4B14-4B6C-81BF-AF14467B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BBA5CE-0C52-4231-8955-C26294308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F4F9478-692F-4053-BBBF-3AFB742DD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B1BE7E3-70B7-4F53-BE81-1F4C4370D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E1934F4-7BB2-4417-BFF2-B3E84B193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7DAB4E7-5191-4BCD-BC21-9015B7639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58102E1-94A7-4BC2-92CE-39C5062DE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80E917F-09FE-498C-AD86-B32471EA4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774F0AF-179E-4A11-8646-76A90BECB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8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DD9C31-D2BC-4679-A5A0-5E16D040B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EE7508C-BD5B-42ED-879E-9DA52AAD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C8D688E-9F8E-4F1C-A194-C9F16E53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5978087-084F-4583-AD3F-961B620C3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3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FBFA2EC-AF04-417B-98F2-91F2F37D7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88B1619-B6EC-4F86-9A97-60B3522E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FE5172F-DCF4-466B-B012-0083F18DF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ED7829-8E19-4866-A8DD-E4CE80845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AFB132-49F3-48FE-A162-D50066C4D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C5276-F52F-49B3-992C-1F7AA07A5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073F72-5B19-47AB-946F-E2A8873B1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1AC216-CA26-4B67-97E4-610B4A94B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C7FF56-7385-4403-88EC-3CBE89DB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9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319B40-3C2C-4681-A7C0-0528DB5C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A4AB514-5E22-4014-A413-C0DE249E9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D5E2F0D-DF64-490D-8CE7-70DDBFD67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F894CD1-3F08-4BA3-A0E6-B868A60E1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F41790-B4BB-48A4-BB7C-1E8489D2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1B19E3-D84C-4A41-90E2-DA6CA18D8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6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B1AEA51-DB44-4D5E-94B2-9AE2553B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134D8D-1EB3-48D1-89B7-DF21A6FC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154AFE-35E1-49F3-9CB1-B9B94676C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07746-D3F8-4051-8ADF-260CD1F54521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001444-4E01-4AD3-9CCA-9005601A11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00BBC4-859E-467C-BD72-FCFAE4869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A2188-87BF-4C99-A646-CB3D1C7C1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7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EC576E-647B-491B-BA06-93F62BF7E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0" y="1383621"/>
            <a:ext cx="3708400" cy="1316037"/>
          </a:xfrm>
        </p:spPr>
        <p:txBody>
          <a:bodyPr>
            <a:norm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СРПСКИ ЈЕЗИК</a:t>
            </a:r>
            <a:b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3.разред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EA1B28-9824-4878-93F5-AC5D43A903D4}"/>
              </a:ext>
            </a:extLst>
          </p:cNvPr>
          <p:cNvSpPr txBox="1"/>
          <p:nvPr/>
        </p:nvSpPr>
        <p:spPr>
          <a:xfrm>
            <a:off x="3046640" y="3188847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Ријечи које означавају предмете и бића – именице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55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 l="-22000" t="-70000" r="-11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AEB772-ABC1-4A30-9603-C126DFCE3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65125"/>
            <a:ext cx="10617200" cy="1325563"/>
          </a:xfrm>
        </p:spPr>
        <p:txBody>
          <a:bodyPr>
            <a:noAutofit/>
          </a:bodyPr>
          <a:lstStyle/>
          <a:p>
            <a:pPr marL="0" marR="0" indent="36004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bs-Cyrl-B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Вјежба 1.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Разврстај ријечи на ријечи којима именујемо предмете и бића:</a:t>
            </a:r>
            <a:r>
              <a:rPr lang="sr-Cyrl-R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sr-Cyrl-R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r-Cyrl-R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кућа, 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лав, наочари, патике, храст, </a:t>
            </a:r>
            <a:r>
              <a:rPr lang="bs-Cyrl-BA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шаран</a:t>
            </a:r>
            <a:r>
              <a:rPr lang="sr-Latn-R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,</a:t>
            </a:r>
            <a:r>
              <a:rPr lang="bs-Cyrl-BA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шубара, рода.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5E26E7-D4CC-4C8B-9469-2002CAFDE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64329" y="2141536"/>
            <a:ext cx="2400300" cy="386556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Бића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ЛАВ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ХРАСТ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ШАРАН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РОДА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0230A6-2261-43D5-839F-5EECC4138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75714" y="2141536"/>
            <a:ext cx="2641600" cy="386556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Предмети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КУЋА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НАОЧАРИ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ПАТИКЕ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ШУБАРА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55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 l="-45000" t="-34000" r="-50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F829802-3C4B-4AAD-83D6-F719620B5304}"/>
              </a:ext>
            </a:extLst>
          </p:cNvPr>
          <p:cNvSpPr txBox="1"/>
          <p:nvPr/>
        </p:nvSpPr>
        <p:spPr>
          <a:xfrm>
            <a:off x="368300" y="429042"/>
            <a:ext cx="11277600" cy="4321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60045" algn="ctr">
              <a:spcBef>
                <a:spcPts val="0"/>
              </a:spcBef>
              <a:spcAft>
                <a:spcPts val="0"/>
              </a:spcAft>
            </a:pPr>
            <a:r>
              <a:rPr lang="bs-Cyrl-B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Вјежба 2.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bs-Cyrl-BA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360045" algn="ctr">
              <a:spcBef>
                <a:spcPts val="0"/>
              </a:spcBef>
              <a:spcAft>
                <a:spcPts val="0"/>
              </a:spcAft>
            </a:pP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Разврстај ријечи на оне које именују људе, биљке и животиње</a:t>
            </a:r>
            <a:r>
              <a:rPr lang="bs-Cyrl-B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 marL="0" marR="0" indent="360045" algn="ctr">
              <a:spcBef>
                <a:spcPts val="0"/>
              </a:spcBef>
              <a:spcAft>
                <a:spcPts val="0"/>
              </a:spcAft>
            </a:pPr>
            <a:r>
              <a:rPr lang="bs-Cyrl-BA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Аврам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sr-Cyrl-R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мама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трешња, сом, јабука, пасуљ, лептир, Никола, орах, тигар, </a:t>
            </a:r>
            <a:r>
              <a:rPr lang="bs-Cyrl-BA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сова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sr-Cyrl-R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Вук, Наталија, мачка, липа.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36004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bs-Cyrl-BA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36004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Људи: </a:t>
            </a:r>
          </a:p>
          <a:p>
            <a:pPr marL="0" marR="0" indent="36004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Биљке: </a:t>
            </a:r>
          </a:p>
          <a:p>
            <a:pPr marL="0" marR="0" indent="36004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Животиње: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8EE0CB0-3CE9-4AA1-9E70-7748FB27E6E9}"/>
              </a:ext>
            </a:extLst>
          </p:cNvPr>
          <p:cNvSpPr txBox="1"/>
          <p:nvPr/>
        </p:nvSpPr>
        <p:spPr>
          <a:xfrm>
            <a:off x="1911866" y="2905780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Аврам,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B2FE5F3-88FE-43DB-8582-F9F3F9E68294}"/>
              </a:ext>
            </a:extLst>
          </p:cNvPr>
          <p:cNvSpPr txBox="1"/>
          <p:nvPr/>
        </p:nvSpPr>
        <p:spPr>
          <a:xfrm>
            <a:off x="3169163" y="2897591"/>
            <a:ext cx="1178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мама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363835B-873B-43BE-92EC-4DE02256789F}"/>
              </a:ext>
            </a:extLst>
          </p:cNvPr>
          <p:cNvSpPr txBox="1"/>
          <p:nvPr/>
        </p:nvSpPr>
        <p:spPr>
          <a:xfrm>
            <a:off x="2072773" y="3566489"/>
            <a:ext cx="1630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трешња,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CF86D05-1233-4AB4-B2AD-43CC595C353A}"/>
              </a:ext>
            </a:extLst>
          </p:cNvPr>
          <p:cNvSpPr txBox="1"/>
          <p:nvPr/>
        </p:nvSpPr>
        <p:spPr>
          <a:xfrm>
            <a:off x="2584961" y="4174388"/>
            <a:ext cx="1014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сом,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9702CEB-54C0-4EF8-9EBA-3251E43504BC}"/>
              </a:ext>
            </a:extLst>
          </p:cNvPr>
          <p:cNvSpPr txBox="1"/>
          <p:nvPr/>
        </p:nvSpPr>
        <p:spPr>
          <a:xfrm>
            <a:off x="3566114" y="3562394"/>
            <a:ext cx="130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јабука,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F468AEC-3A0E-482F-B807-370BF056EC0D}"/>
              </a:ext>
            </a:extLst>
          </p:cNvPr>
          <p:cNvSpPr txBox="1"/>
          <p:nvPr/>
        </p:nvSpPr>
        <p:spPr>
          <a:xfrm>
            <a:off x="4733126" y="3570584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асуљ,</a:t>
            </a:r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BAA849-9567-45BC-AA56-BBB6FA899E2D}"/>
              </a:ext>
            </a:extLst>
          </p:cNvPr>
          <p:cNvSpPr txBox="1"/>
          <p:nvPr/>
        </p:nvSpPr>
        <p:spPr>
          <a:xfrm>
            <a:off x="3467733" y="4178483"/>
            <a:ext cx="1454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лептир,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34FC67D-6591-417A-A182-C734D332CE91}"/>
              </a:ext>
            </a:extLst>
          </p:cNvPr>
          <p:cNvSpPr txBox="1"/>
          <p:nvPr/>
        </p:nvSpPr>
        <p:spPr>
          <a:xfrm>
            <a:off x="4219498" y="2913970"/>
            <a:ext cx="1508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Никола,</a:t>
            </a:r>
            <a:endParaRPr lang="en-US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C3C6D05-9F01-4FE3-86E5-0D17A541768A}"/>
              </a:ext>
            </a:extLst>
          </p:cNvPr>
          <p:cNvSpPr txBox="1"/>
          <p:nvPr/>
        </p:nvSpPr>
        <p:spPr>
          <a:xfrm>
            <a:off x="5933206" y="3562394"/>
            <a:ext cx="1118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орах,</a:t>
            </a:r>
            <a:endParaRPr 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D247497-BB31-4148-A0C9-8BAED2BD939B}"/>
              </a:ext>
            </a:extLst>
          </p:cNvPr>
          <p:cNvSpPr txBox="1"/>
          <p:nvPr/>
        </p:nvSpPr>
        <p:spPr>
          <a:xfrm>
            <a:off x="4759359" y="4170293"/>
            <a:ext cx="1173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тигар,</a:t>
            </a:r>
            <a:endParaRPr lang="en-US" sz="2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C627574-49F3-473F-B1E2-43991BB5999D}"/>
              </a:ext>
            </a:extLst>
          </p:cNvPr>
          <p:cNvSpPr txBox="1"/>
          <p:nvPr/>
        </p:nvSpPr>
        <p:spPr>
          <a:xfrm>
            <a:off x="5773185" y="4178483"/>
            <a:ext cx="1055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сова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en-US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A10E8E7-014F-4D56-BC13-9B986192C417}"/>
              </a:ext>
            </a:extLst>
          </p:cNvPr>
          <p:cNvSpPr txBox="1"/>
          <p:nvPr/>
        </p:nvSpPr>
        <p:spPr>
          <a:xfrm>
            <a:off x="5604988" y="2905780"/>
            <a:ext cx="855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Вук,</a:t>
            </a:r>
            <a:endParaRPr 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2A31428-EB54-4414-812C-12E247C65671}"/>
              </a:ext>
            </a:extLst>
          </p:cNvPr>
          <p:cNvSpPr txBox="1"/>
          <p:nvPr/>
        </p:nvSpPr>
        <p:spPr>
          <a:xfrm>
            <a:off x="6300734" y="2912250"/>
            <a:ext cx="1788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Наталија.</a:t>
            </a:r>
            <a:endParaRPr lang="en-US" sz="2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20F56FE-825C-437B-B77E-712EB362BE5E}"/>
              </a:ext>
            </a:extLst>
          </p:cNvPr>
          <p:cNvSpPr txBox="1"/>
          <p:nvPr/>
        </p:nvSpPr>
        <p:spPr>
          <a:xfrm>
            <a:off x="6692630" y="4178483"/>
            <a:ext cx="1276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Cyrl-BA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</a:t>
            </a: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ачка.</a:t>
            </a:r>
            <a:endParaRPr lang="en-US" sz="2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A0102D7-242A-42E2-AD2D-B8ED76CFE1C0}"/>
              </a:ext>
            </a:extLst>
          </p:cNvPr>
          <p:cNvSpPr txBox="1"/>
          <p:nvPr/>
        </p:nvSpPr>
        <p:spPr>
          <a:xfrm>
            <a:off x="6536851" y="3566489"/>
            <a:ext cx="1452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360045">
              <a:spcBef>
                <a:spcPts val="0"/>
              </a:spcBef>
              <a:spcAft>
                <a:spcPts val="0"/>
              </a:spcAft>
            </a:pPr>
            <a:r>
              <a:rPr lang="bs-Cyrl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липа.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C170E31E-938E-44E9-B4BD-76FD86D44100}"/>
              </a:ext>
            </a:extLst>
          </p:cNvPr>
          <p:cNvSpPr txBox="1"/>
          <p:nvPr/>
        </p:nvSpPr>
        <p:spPr>
          <a:xfrm>
            <a:off x="591029" y="5333903"/>
            <a:ext cx="11419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Ријечи које именују бића и предмете називају се </a:t>
            </a:r>
            <a:r>
              <a:rPr lang="sr-Cyrl-RS" sz="3200" b="1" dirty="0">
                <a:latin typeface="Arial" panose="020B0604020202020204" pitchFamily="34" charset="0"/>
                <a:cs typeface="Arial" panose="020B0604020202020204" pitchFamily="34" charset="0"/>
              </a:rPr>
              <a:t>именице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19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 l="-17000" t="-9000" r="-25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67AA5AAD-8CA4-42DC-9220-1949B84B2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00593"/>
              </p:ext>
            </p:extLst>
          </p:nvPr>
        </p:nvGraphicFramePr>
        <p:xfrm>
          <a:off x="1790700" y="2786380"/>
          <a:ext cx="8610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8700">
                  <a:extLst>
                    <a:ext uri="{9D8B030D-6E8A-4147-A177-3AD203B41FA5}">
                      <a16:colId xmlns:a16="http://schemas.microsoft.com/office/drawing/2014/main" xmlns="" val="2617306806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xmlns="" val="1315394952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xmlns="" val="3085120806"/>
                    </a:ext>
                  </a:extLst>
                </a:gridCol>
                <a:gridCol w="2006600">
                  <a:extLst>
                    <a:ext uri="{9D8B030D-6E8A-4147-A177-3AD203B41FA5}">
                      <a16:colId xmlns:a16="http://schemas.microsoft.com/office/drawing/2014/main" xmlns="" val="426553912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lang="sr-Cyrl-RS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r-Cyrl-R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ПРЕДМЕТИ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БИЋА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17657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БИЉКЕ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ЖИВОТИЊЕ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ЉУДИ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527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1843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6131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90872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1941EEB-A8FA-4AFF-8EE4-235904F81BE1}"/>
              </a:ext>
            </a:extLst>
          </p:cNvPr>
          <p:cNvSpPr txBox="1"/>
          <p:nvPr/>
        </p:nvSpPr>
        <p:spPr>
          <a:xfrm>
            <a:off x="1473200" y="498033"/>
            <a:ext cx="924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Хајде да разврстамо именице:</a:t>
            </a:r>
          </a:p>
          <a:p>
            <a:pPr algn="ctr"/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оловке, јела, лав, смоква, Драган, капа, дуња, </a:t>
            </a:r>
          </a:p>
          <a:p>
            <a:pPr algn="ctr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мбар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фотеља, учитељ, делфин, кошаркаш.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B605E8-35AE-489F-8438-8D4FD667729F}"/>
              </a:ext>
            </a:extLst>
          </p:cNvPr>
          <p:cNvSpPr txBox="1"/>
          <p:nvPr/>
        </p:nvSpPr>
        <p:spPr>
          <a:xfrm>
            <a:off x="2228354" y="3820170"/>
            <a:ext cx="1343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оловке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B3FBD4F-D344-4125-BC34-5747A5A4540B}"/>
              </a:ext>
            </a:extLst>
          </p:cNvPr>
          <p:cNvSpPr txBox="1"/>
          <p:nvPr/>
        </p:nvSpPr>
        <p:spPr>
          <a:xfrm>
            <a:off x="4640621" y="3820170"/>
            <a:ext cx="863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јела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EE055DD-50C2-4E36-A78E-E1C35CD1EC76}"/>
              </a:ext>
            </a:extLst>
          </p:cNvPr>
          <p:cNvSpPr txBox="1"/>
          <p:nvPr/>
        </p:nvSpPr>
        <p:spPr>
          <a:xfrm>
            <a:off x="6774088" y="3820170"/>
            <a:ext cx="785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лав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05CF92A-58E8-46E3-AD68-4796DE6E8866}"/>
              </a:ext>
            </a:extLst>
          </p:cNvPr>
          <p:cNvSpPr txBox="1"/>
          <p:nvPr/>
        </p:nvSpPr>
        <p:spPr>
          <a:xfrm>
            <a:off x="8619819" y="3820170"/>
            <a:ext cx="1351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Драган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051112F-921F-4339-9FFF-025D87187A65}"/>
              </a:ext>
            </a:extLst>
          </p:cNvPr>
          <p:cNvSpPr txBox="1"/>
          <p:nvPr/>
        </p:nvSpPr>
        <p:spPr>
          <a:xfrm>
            <a:off x="2426426" y="4343390"/>
            <a:ext cx="944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капа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AF0B216-E759-4F85-B45A-B0DB1124D331}"/>
              </a:ext>
            </a:extLst>
          </p:cNvPr>
          <p:cNvSpPr txBox="1"/>
          <p:nvPr/>
        </p:nvSpPr>
        <p:spPr>
          <a:xfrm>
            <a:off x="4394623" y="4336157"/>
            <a:ext cx="135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смоква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745652A-A00C-4E88-B449-1A946E1284B5}"/>
              </a:ext>
            </a:extLst>
          </p:cNvPr>
          <p:cNvSpPr txBox="1"/>
          <p:nvPr/>
        </p:nvSpPr>
        <p:spPr>
          <a:xfrm>
            <a:off x="6572692" y="4298057"/>
            <a:ext cx="1397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бумбар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E6F507B-1299-4209-914D-B3BDD0A58882}"/>
              </a:ext>
            </a:extLst>
          </p:cNvPr>
          <p:cNvSpPr txBox="1"/>
          <p:nvPr/>
        </p:nvSpPr>
        <p:spPr>
          <a:xfrm>
            <a:off x="8680016" y="4298057"/>
            <a:ext cx="1438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учитељ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E902413-446A-4BE1-8447-35B47E0BF237}"/>
              </a:ext>
            </a:extLst>
          </p:cNvPr>
          <p:cNvSpPr txBox="1"/>
          <p:nvPr/>
        </p:nvSpPr>
        <p:spPr>
          <a:xfrm>
            <a:off x="2118937" y="4853960"/>
            <a:ext cx="1559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фотеља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03F20B0-11EF-492C-92A5-AC42D1591FB0}"/>
              </a:ext>
            </a:extLst>
          </p:cNvPr>
          <p:cNvSpPr txBox="1"/>
          <p:nvPr/>
        </p:nvSpPr>
        <p:spPr>
          <a:xfrm>
            <a:off x="4555276" y="4866610"/>
            <a:ext cx="1066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дуња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1764381-F71E-457D-8C05-B00363A90135}"/>
              </a:ext>
            </a:extLst>
          </p:cNvPr>
          <p:cNvSpPr txBox="1"/>
          <p:nvPr/>
        </p:nvSpPr>
        <p:spPr>
          <a:xfrm>
            <a:off x="6528064" y="4795877"/>
            <a:ext cx="1487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делфин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D52297B-6580-4937-A326-245AB8B1F6FC}"/>
              </a:ext>
            </a:extLst>
          </p:cNvPr>
          <p:cNvSpPr txBox="1"/>
          <p:nvPr/>
        </p:nvSpPr>
        <p:spPr>
          <a:xfrm>
            <a:off x="8492453" y="4853960"/>
            <a:ext cx="18893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кошаркаш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74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 l="-16000" t="-13000" r="-7000" b="-5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BB3F75F-6353-4D20-814A-E226B2A87875}"/>
              </a:ext>
            </a:extLst>
          </p:cNvPr>
          <p:cNvSpPr txBox="1"/>
          <p:nvPr/>
        </p:nvSpPr>
        <p:spPr>
          <a:xfrm>
            <a:off x="2727916" y="838885"/>
            <a:ext cx="6355009" cy="584775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Све има своје име – ИМЕНИЦЕ.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4616A4E-1CDB-4A2D-882D-CC723D5F6DF7}"/>
              </a:ext>
            </a:extLst>
          </p:cNvPr>
          <p:cNvSpPr txBox="1"/>
          <p:nvPr/>
        </p:nvSpPr>
        <p:spPr>
          <a:xfrm>
            <a:off x="1077511" y="2095500"/>
            <a:ext cx="10036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Ријечи које именују бића и предмете називају се </a:t>
            </a:r>
            <a:r>
              <a:rPr lang="sr-Cyrl-RS" sz="2800" b="1" dirty="0">
                <a:latin typeface="Arial" panose="020B0604020202020204" pitchFamily="34" charset="0"/>
                <a:cs typeface="Arial" panose="020B0604020202020204" pitchFamily="34" charset="0"/>
              </a:rPr>
              <a:t>именице</a:t>
            </a:r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9DD06FC-B20D-4197-A93E-486FE4699F65}"/>
              </a:ext>
            </a:extLst>
          </p:cNvPr>
          <p:cNvSpPr txBox="1"/>
          <p:nvPr/>
        </p:nvSpPr>
        <p:spPr>
          <a:xfrm>
            <a:off x="1603374" y="2835999"/>
            <a:ext cx="10320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 датом низу ријечи прецртај ријеч која није именица</a:t>
            </a:r>
            <a:r>
              <a:rPr lang="sr-Cyrl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BA74337-E836-4FC0-ABF9-5545E1EF7C07}"/>
              </a:ext>
            </a:extLst>
          </p:cNvPr>
          <p:cNvSpPr txBox="1"/>
          <p:nvPr/>
        </p:nvSpPr>
        <p:spPr>
          <a:xfrm>
            <a:off x="1295400" y="3962400"/>
            <a:ext cx="128592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возач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кестен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копам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новац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0421B1-2F22-4F18-A293-538489BE5874}"/>
              </a:ext>
            </a:extLst>
          </p:cNvPr>
          <p:cNvSpPr txBox="1"/>
          <p:nvPr/>
        </p:nvSpPr>
        <p:spPr>
          <a:xfrm>
            <a:off x="3822552" y="3962400"/>
            <a:ext cx="150323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јагода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кит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тетка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спавати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F02FCEE-AB97-4FF7-9AFA-A76E422DFA68}"/>
              </a:ext>
            </a:extLst>
          </p:cNvPr>
          <p:cNvSpPr txBox="1"/>
          <p:nvPr/>
        </p:nvSpPr>
        <p:spPr>
          <a:xfrm>
            <a:off x="6505329" y="3962400"/>
            <a:ext cx="18235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једи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супа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пас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Градишка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F5EB929-71D7-41D1-ABC0-4D63F5916DAB}"/>
              </a:ext>
            </a:extLst>
          </p:cNvPr>
          <p:cNvSpPr txBox="1"/>
          <p:nvPr/>
        </p:nvSpPr>
        <p:spPr>
          <a:xfrm>
            <a:off x="9539226" y="3962400"/>
            <a:ext cx="128778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трчати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Ана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вјетар</a:t>
            </a:r>
          </a:p>
          <a:p>
            <a:r>
              <a:rPr lang="sr-Cyrl-RS" sz="2800" dirty="0">
                <a:latin typeface="Arial" panose="020B0604020202020204" pitchFamily="34" charset="0"/>
                <a:cs typeface="Arial" panose="020B0604020202020204" pitchFamily="34" charset="0"/>
              </a:rPr>
              <a:t>нос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C6EFD7C7-F811-4AB5-B894-BBBC9DD78D27}"/>
              </a:ext>
            </a:extLst>
          </p:cNvPr>
          <p:cNvCxnSpPr>
            <a:cxnSpLocks/>
          </p:cNvCxnSpPr>
          <p:nvPr/>
        </p:nvCxnSpPr>
        <p:spPr>
          <a:xfrm>
            <a:off x="1171747" y="5118100"/>
            <a:ext cx="153323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4668A0FD-776C-4A14-845F-16CD5AC4F251}"/>
              </a:ext>
            </a:extLst>
          </p:cNvPr>
          <p:cNvCxnSpPr>
            <a:cxnSpLocks/>
          </p:cNvCxnSpPr>
          <p:nvPr/>
        </p:nvCxnSpPr>
        <p:spPr>
          <a:xfrm>
            <a:off x="9293780" y="4241800"/>
            <a:ext cx="153323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316D2895-5BF1-467C-A86E-3D4D7D7DBC10}"/>
              </a:ext>
            </a:extLst>
          </p:cNvPr>
          <p:cNvCxnSpPr>
            <a:cxnSpLocks/>
          </p:cNvCxnSpPr>
          <p:nvPr/>
        </p:nvCxnSpPr>
        <p:spPr>
          <a:xfrm>
            <a:off x="6152098" y="4241800"/>
            <a:ext cx="153323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2E28A7A-827F-4737-9DDE-9CD12D1167EA}"/>
              </a:ext>
            </a:extLst>
          </p:cNvPr>
          <p:cNvCxnSpPr>
            <a:cxnSpLocks/>
          </p:cNvCxnSpPr>
          <p:nvPr/>
        </p:nvCxnSpPr>
        <p:spPr>
          <a:xfrm>
            <a:off x="3761711" y="5549900"/>
            <a:ext cx="153323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11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0BD2F75-8613-4A35-87E4-5A9E83D07996}"/>
              </a:ext>
            </a:extLst>
          </p:cNvPr>
          <p:cNvSpPr txBox="1"/>
          <p:nvPr/>
        </p:nvSpPr>
        <p:spPr>
          <a:xfrm>
            <a:off x="2888936" y="2844293"/>
            <a:ext cx="6386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Задатак за </a:t>
            </a:r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самостал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 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рад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C55559-B158-48CC-9DBF-735644538931}"/>
              </a:ext>
            </a:extLst>
          </p:cNvPr>
          <p:cNvSpPr txBox="1"/>
          <p:nvPr/>
        </p:nvSpPr>
        <p:spPr>
          <a:xfrm>
            <a:off x="1260929" y="3690541"/>
            <a:ext cx="84637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У уџбенику „Од ријечи до реченице“ </a:t>
            </a:r>
          </a:p>
          <a:p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на 19.страни уради све четири вјежбе.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6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225</Words>
  <Application>Microsoft Office PowerPoint</Application>
  <PresentationFormat>Custom</PresentationFormat>
  <Paragraphs>79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СРПСКИ ЈЕЗИК 3.разред</vt:lpstr>
      <vt:lpstr>Вјежба 1.  Разврстај ријечи на ријечи којима именујемо предмете и бића: кућа, лав, наочари, патике, храст, шаран , шубара, рода.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Mirjana Brkić</dc:creator>
  <cp:lastModifiedBy>Korisnik</cp:lastModifiedBy>
  <cp:revision>25</cp:revision>
  <dcterms:created xsi:type="dcterms:W3CDTF">2021-01-13T14:45:01Z</dcterms:created>
  <dcterms:modified xsi:type="dcterms:W3CDTF">2021-01-17T08:14:18Z</dcterms:modified>
</cp:coreProperties>
</file>