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D38A-7785-47FE-B585-7B118E1A6EE3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778E-D103-4EF5-9FCE-62D6DE82F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D38A-7785-47FE-B585-7B118E1A6EE3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778E-D103-4EF5-9FCE-62D6DE82F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D38A-7785-47FE-B585-7B118E1A6EE3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778E-D103-4EF5-9FCE-62D6DE82F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D38A-7785-47FE-B585-7B118E1A6EE3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778E-D103-4EF5-9FCE-62D6DE82F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D38A-7785-47FE-B585-7B118E1A6EE3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778E-D103-4EF5-9FCE-62D6DE82F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D38A-7785-47FE-B585-7B118E1A6EE3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778E-D103-4EF5-9FCE-62D6DE82F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D38A-7785-47FE-B585-7B118E1A6EE3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778E-D103-4EF5-9FCE-62D6DE82F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D38A-7785-47FE-B585-7B118E1A6EE3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778E-D103-4EF5-9FCE-62D6DE82F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D38A-7785-47FE-B585-7B118E1A6EE3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778E-D103-4EF5-9FCE-62D6DE82F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D38A-7785-47FE-B585-7B118E1A6EE3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778E-D103-4EF5-9FCE-62D6DE82F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D38A-7785-47FE-B585-7B118E1A6EE3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A778E-D103-4EF5-9FCE-62D6DE82F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AD38A-7785-47FE-B585-7B118E1A6EE3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A778E-D103-4EF5-9FCE-62D6DE82F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dirty="0" smtClean="0"/>
              <a:t>Hast du ein Haustier?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dirty="0" smtClean="0"/>
              <a:t>Lehrbuch, Seite 38.</a:t>
            </a:r>
            <a:br>
              <a:rPr lang="de-DE" dirty="0" smtClean="0"/>
            </a:br>
            <a:endParaRPr lang="en-US" dirty="0"/>
          </a:p>
        </p:txBody>
      </p:sp>
      <p:pic>
        <p:nvPicPr>
          <p:cNvPr id="4" name="Content Placeholder 3" descr="20201203_15434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5984" y="857238"/>
            <a:ext cx="5072098" cy="400527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Wiederholung:</a:t>
            </a:r>
            <a:br>
              <a:rPr lang="de-D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B</a:t>
            </a:r>
            <a:r>
              <a:rPr lang="sr-Latn-BA" dirty="0" smtClean="0">
                <a:solidFill>
                  <a:srgbClr val="FF0000"/>
                </a:solidFill>
              </a:rPr>
              <a:t>estimmter Artikel</a:t>
            </a:r>
            <a:r>
              <a:rPr lang="de-DE" dirty="0" smtClean="0">
                <a:solidFill>
                  <a:srgbClr val="FF0000"/>
                </a:solidFill>
              </a:rPr>
              <a:t> (odr</a:t>
            </a:r>
            <a:r>
              <a:rPr lang="sr-Latn-BA" dirty="0" smtClean="0">
                <a:solidFill>
                  <a:srgbClr val="FF0000"/>
                </a:solidFill>
              </a:rPr>
              <a:t>eđeni član)</a:t>
            </a:r>
            <a:endParaRPr lang="de-DE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smtClean="0">
                <a:solidFill>
                  <a:srgbClr val="FF0000"/>
                </a:solidFill>
              </a:rPr>
              <a:t>  </a:t>
            </a:r>
          </a:p>
          <a:p>
            <a:pPr>
              <a:buNone/>
            </a:pPr>
            <a:endParaRPr lang="de-DE" dirty="0">
              <a:solidFill>
                <a:srgbClr val="FF0000"/>
              </a:solidFill>
            </a:endParaRPr>
          </a:p>
          <a:p>
            <a:r>
              <a:rPr lang="de-DE" dirty="0" smtClean="0">
                <a:solidFill>
                  <a:srgbClr val="FF0000"/>
                </a:solidFill>
              </a:rPr>
              <a:t>Unb</a:t>
            </a:r>
            <a:r>
              <a:rPr lang="sr-Latn-BA" dirty="0" smtClean="0">
                <a:solidFill>
                  <a:srgbClr val="FF0000"/>
                </a:solidFill>
              </a:rPr>
              <a:t>estimmter Artikel (neodređeni član)</a:t>
            </a:r>
            <a:endParaRPr lang="de-DE" dirty="0" smtClean="0">
              <a:solidFill>
                <a:srgbClr val="FF0000"/>
              </a:solidFill>
            </a:endParaRPr>
          </a:p>
          <a:p>
            <a:endParaRPr lang="sr-Latn-BA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r-Latn-BA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00166" y="1928808"/>
          <a:ext cx="6096000" cy="96012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de-DE" sz="2700" dirty="0" smtClean="0">
                          <a:solidFill>
                            <a:srgbClr val="002060"/>
                          </a:solidFill>
                        </a:rPr>
                        <a:t>m.</a:t>
                      </a:r>
                      <a:endParaRPr lang="en-US" sz="2700" dirty="0">
                        <a:solidFill>
                          <a:srgbClr val="002060"/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700" dirty="0" smtClean="0">
                          <a:solidFill>
                            <a:srgbClr val="C00000"/>
                          </a:solidFill>
                        </a:rPr>
                        <a:t>f.</a:t>
                      </a:r>
                      <a:endParaRPr lang="en-US" sz="2700" dirty="0">
                        <a:solidFill>
                          <a:srgbClr val="C00000"/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700" dirty="0" smtClean="0">
                          <a:solidFill>
                            <a:srgbClr val="00B050"/>
                          </a:solidFill>
                        </a:rPr>
                        <a:t>n.</a:t>
                      </a:r>
                      <a:endParaRPr lang="en-US" sz="2700" dirty="0">
                        <a:solidFill>
                          <a:srgbClr val="00B050"/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700" dirty="0" smtClean="0">
                          <a:solidFill>
                            <a:srgbClr val="FFC000"/>
                          </a:solidFill>
                        </a:rPr>
                        <a:t>Pl.</a:t>
                      </a:r>
                      <a:endParaRPr lang="en-US" sz="2700" dirty="0">
                        <a:solidFill>
                          <a:srgbClr val="FFC000"/>
                        </a:solidFill>
                      </a:endParaRPr>
                    </a:p>
                  </a:txBody>
                  <a:tcPr marT="34290" marB="34290"/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de-DE" sz="2700" dirty="0" smtClean="0">
                          <a:solidFill>
                            <a:srgbClr val="002060"/>
                          </a:solidFill>
                        </a:rPr>
                        <a:t>der</a:t>
                      </a:r>
                      <a:endParaRPr lang="en-US" sz="2700" dirty="0">
                        <a:solidFill>
                          <a:srgbClr val="002060"/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700" dirty="0" smtClean="0">
                          <a:solidFill>
                            <a:srgbClr val="C00000"/>
                          </a:solidFill>
                        </a:rPr>
                        <a:t>die</a:t>
                      </a:r>
                      <a:endParaRPr lang="en-US" sz="2700" dirty="0">
                        <a:solidFill>
                          <a:srgbClr val="C00000"/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700" dirty="0" smtClean="0">
                          <a:solidFill>
                            <a:srgbClr val="00B050"/>
                          </a:solidFill>
                        </a:rPr>
                        <a:t>das</a:t>
                      </a:r>
                      <a:endParaRPr lang="en-US" sz="2700" dirty="0">
                        <a:solidFill>
                          <a:srgbClr val="00B050"/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700" dirty="0" smtClean="0">
                          <a:solidFill>
                            <a:srgbClr val="FFC000"/>
                          </a:solidFill>
                        </a:rPr>
                        <a:t>die</a:t>
                      </a:r>
                      <a:endParaRPr lang="en-US" sz="2700" dirty="0">
                        <a:solidFill>
                          <a:srgbClr val="FFC000"/>
                        </a:solidFill>
                      </a:endParaRPr>
                    </a:p>
                  </a:txBody>
                  <a:tcPr marT="34290" marB="3429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71604" y="3589742"/>
          <a:ext cx="6072232" cy="960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18058"/>
                <a:gridCol w="1518058"/>
                <a:gridCol w="1518058"/>
                <a:gridCol w="1518058"/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de-DE" sz="2700" dirty="0" smtClean="0">
                          <a:solidFill>
                            <a:srgbClr val="002060"/>
                          </a:solidFill>
                        </a:rPr>
                        <a:t> m.</a:t>
                      </a:r>
                      <a:endParaRPr lang="en-US" sz="2700" dirty="0">
                        <a:solidFill>
                          <a:srgbClr val="002060"/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700" dirty="0" smtClean="0">
                          <a:solidFill>
                            <a:srgbClr val="C00000"/>
                          </a:solidFill>
                        </a:rPr>
                        <a:t>f.</a:t>
                      </a:r>
                      <a:endParaRPr lang="en-US" sz="2700" dirty="0">
                        <a:solidFill>
                          <a:srgbClr val="C00000"/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700" dirty="0" smtClean="0">
                          <a:solidFill>
                            <a:srgbClr val="00B050"/>
                          </a:solidFill>
                        </a:rPr>
                        <a:t>n.</a:t>
                      </a:r>
                      <a:endParaRPr lang="en-US" sz="2700" dirty="0">
                        <a:solidFill>
                          <a:srgbClr val="00B050"/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700" dirty="0" smtClean="0">
                          <a:solidFill>
                            <a:srgbClr val="FFC000"/>
                          </a:solidFill>
                        </a:rPr>
                        <a:t>Pl.</a:t>
                      </a:r>
                      <a:endParaRPr lang="en-US" sz="2700" dirty="0">
                        <a:solidFill>
                          <a:srgbClr val="FFC000"/>
                        </a:solidFill>
                      </a:endParaRPr>
                    </a:p>
                  </a:txBody>
                  <a:tcPr marT="34290" marB="34290"/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de-DE" sz="2700" dirty="0" smtClean="0">
                          <a:solidFill>
                            <a:srgbClr val="002060"/>
                          </a:solidFill>
                        </a:rPr>
                        <a:t>ein</a:t>
                      </a:r>
                      <a:endParaRPr lang="en-US" sz="2700" dirty="0">
                        <a:solidFill>
                          <a:srgbClr val="002060"/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700" dirty="0" smtClean="0">
                          <a:solidFill>
                            <a:srgbClr val="C00000"/>
                          </a:solidFill>
                        </a:rPr>
                        <a:t>eine </a:t>
                      </a:r>
                      <a:endParaRPr lang="en-US" sz="2700" dirty="0">
                        <a:solidFill>
                          <a:srgbClr val="C00000"/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700" dirty="0" smtClean="0">
                          <a:solidFill>
                            <a:srgbClr val="00B050"/>
                          </a:solidFill>
                        </a:rPr>
                        <a:t>ein</a:t>
                      </a:r>
                      <a:endParaRPr lang="en-US" sz="2700" dirty="0">
                        <a:solidFill>
                          <a:srgbClr val="00B050"/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700" dirty="0" smtClean="0">
                          <a:solidFill>
                            <a:srgbClr val="FFC000"/>
                          </a:solidFill>
                        </a:rPr>
                        <a:t>/</a:t>
                      </a:r>
                      <a:endParaRPr lang="en-US" sz="2700" dirty="0">
                        <a:solidFill>
                          <a:srgbClr val="FFC000"/>
                        </a:solidFill>
                      </a:endParaRPr>
                    </a:p>
                  </a:txBody>
                  <a:tcPr marT="34290" marB="3429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BA" sz="3200" i="1" dirty="0" smtClean="0"/>
              <a:t>Zum Beispiel: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BA" b="1" dirty="0" smtClean="0">
                <a:solidFill>
                  <a:srgbClr val="002060"/>
                </a:solidFill>
              </a:rPr>
              <a:t>der</a:t>
            </a:r>
            <a:r>
              <a:rPr lang="sr-Latn-BA" b="1" dirty="0" smtClean="0"/>
              <a:t> Vater                           </a:t>
            </a:r>
            <a:r>
              <a:rPr lang="sr-Latn-BA" b="1" dirty="0" smtClean="0">
                <a:solidFill>
                  <a:srgbClr val="002060"/>
                </a:solidFill>
              </a:rPr>
              <a:t>ein</a:t>
            </a:r>
            <a:r>
              <a:rPr lang="sr-Latn-BA" b="1" dirty="0" smtClean="0"/>
              <a:t> Mann</a:t>
            </a:r>
          </a:p>
          <a:p>
            <a:pPr>
              <a:buNone/>
            </a:pPr>
            <a:r>
              <a:rPr lang="sr-Latn-BA" b="1" dirty="0" smtClean="0">
                <a:solidFill>
                  <a:srgbClr val="FF0000"/>
                </a:solidFill>
              </a:rPr>
              <a:t>die</a:t>
            </a:r>
            <a:r>
              <a:rPr lang="sr-Latn-BA" b="1" dirty="0" smtClean="0"/>
              <a:t> Mutter                        </a:t>
            </a:r>
            <a:r>
              <a:rPr lang="sr-Latn-BA" b="1" dirty="0" smtClean="0">
                <a:solidFill>
                  <a:srgbClr val="FF0000"/>
                </a:solidFill>
              </a:rPr>
              <a:t>eine</a:t>
            </a:r>
            <a:r>
              <a:rPr lang="sr-Latn-BA" b="1" dirty="0" smtClean="0"/>
              <a:t> Frau</a:t>
            </a:r>
          </a:p>
          <a:p>
            <a:pPr>
              <a:buNone/>
            </a:pPr>
            <a:r>
              <a:rPr lang="sr-Latn-BA" b="1" dirty="0" smtClean="0">
                <a:solidFill>
                  <a:srgbClr val="00B050"/>
                </a:solidFill>
              </a:rPr>
              <a:t>das</a:t>
            </a:r>
            <a:r>
              <a:rPr lang="sr-Latn-BA" b="1" dirty="0" smtClean="0"/>
              <a:t> Kind                            </a:t>
            </a:r>
            <a:r>
              <a:rPr lang="sr-Latn-BA" b="1" dirty="0" smtClean="0">
                <a:solidFill>
                  <a:srgbClr val="00B050"/>
                </a:solidFill>
              </a:rPr>
              <a:t>ein</a:t>
            </a:r>
            <a:r>
              <a:rPr lang="sr-Latn-BA" b="1" dirty="0" smtClean="0"/>
              <a:t> Kind</a:t>
            </a:r>
          </a:p>
          <a:p>
            <a:pPr>
              <a:buNone/>
            </a:pPr>
            <a:r>
              <a:rPr lang="sr-Latn-BA" b="1" dirty="0" smtClean="0">
                <a:solidFill>
                  <a:srgbClr val="FFFF00"/>
                </a:solidFill>
              </a:rPr>
              <a:t>die</a:t>
            </a:r>
            <a:r>
              <a:rPr lang="sr-Latn-BA" b="1" dirty="0" smtClean="0"/>
              <a:t> Kinder                          </a:t>
            </a:r>
            <a:r>
              <a:rPr lang="sr-Latn-BA" b="1" dirty="0" smtClean="0">
                <a:solidFill>
                  <a:srgbClr val="FFFF00"/>
                </a:solidFill>
              </a:rPr>
              <a:t>/</a:t>
            </a:r>
            <a:r>
              <a:rPr lang="sr-Latn-BA" b="1" dirty="0" smtClean="0"/>
              <a:t> Kinder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Übung: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Das ist </a:t>
            </a:r>
            <a:r>
              <a:rPr lang="de-DE" b="1" dirty="0" smtClean="0"/>
              <a:t>ein</a:t>
            </a:r>
            <a:r>
              <a:rPr lang="de-DE" dirty="0" smtClean="0"/>
              <a:t> Hund.                </a:t>
            </a:r>
            <a:r>
              <a:rPr lang="de-DE" b="1" dirty="0" smtClean="0"/>
              <a:t>Der</a:t>
            </a:r>
            <a:r>
              <a:rPr lang="de-DE" dirty="0" smtClean="0"/>
              <a:t> Hund ist schnell.</a:t>
            </a:r>
          </a:p>
          <a:p>
            <a:pPr>
              <a:buNone/>
            </a:pPr>
            <a:r>
              <a:rPr lang="de-DE" dirty="0" smtClean="0"/>
              <a:t>Das ist </a:t>
            </a:r>
            <a:r>
              <a:rPr lang="de-DE" b="1" dirty="0" smtClean="0"/>
              <a:t>eine</a:t>
            </a:r>
            <a:r>
              <a:rPr lang="de-DE" dirty="0" smtClean="0"/>
              <a:t> Schildkröte.    </a:t>
            </a:r>
            <a:r>
              <a:rPr lang="de-DE" b="1" dirty="0" smtClean="0"/>
              <a:t>Die</a:t>
            </a:r>
            <a:r>
              <a:rPr lang="de-DE" dirty="0" smtClean="0"/>
              <a:t> Schildkröte ist alt.</a:t>
            </a:r>
          </a:p>
          <a:p>
            <a:pPr>
              <a:buNone/>
            </a:pPr>
            <a:r>
              <a:rPr lang="de-DE" dirty="0" smtClean="0"/>
              <a:t>Das ist </a:t>
            </a:r>
            <a:r>
              <a:rPr lang="de-DE" b="1" dirty="0" smtClean="0"/>
              <a:t>ein</a:t>
            </a:r>
            <a:r>
              <a:rPr lang="de-DE" dirty="0" smtClean="0"/>
              <a:t> Kaninchen.        </a:t>
            </a:r>
            <a:r>
              <a:rPr lang="de-DE" b="1" dirty="0" smtClean="0"/>
              <a:t>Das</a:t>
            </a:r>
            <a:r>
              <a:rPr lang="de-DE" dirty="0" smtClean="0"/>
              <a:t> Kaninchen ist süß.</a:t>
            </a:r>
          </a:p>
          <a:p>
            <a:pPr>
              <a:buNone/>
            </a:pPr>
            <a:r>
              <a:rPr lang="de-DE" dirty="0" smtClean="0"/>
              <a:t>Das sind Fische.                   </a:t>
            </a:r>
            <a:r>
              <a:rPr lang="de-DE" b="1" dirty="0" smtClean="0"/>
              <a:t>Die</a:t>
            </a:r>
            <a:r>
              <a:rPr lang="de-DE" dirty="0" smtClean="0"/>
              <a:t> Fische sind klein.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Hausaufgabe: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de-DE" sz="5400" b="1" dirty="0" smtClean="0"/>
              <a:t>Arbeitsbuch:</a:t>
            </a:r>
          </a:p>
          <a:p>
            <a:pPr algn="ctr">
              <a:buNone/>
            </a:pPr>
            <a:r>
              <a:rPr lang="de-DE" sz="5400" b="1" dirty="0" smtClean="0"/>
              <a:t>Seite 26</a:t>
            </a:r>
          </a:p>
          <a:p>
            <a:pPr algn="ctr">
              <a:buNone/>
            </a:pPr>
            <a:r>
              <a:rPr lang="de-DE" sz="5400" b="1" dirty="0" smtClean="0"/>
              <a:t>Übung</a:t>
            </a:r>
            <a:r>
              <a:rPr lang="sr-Latn-BA" sz="5400" b="1" dirty="0" smtClean="0"/>
              <a:t>en</a:t>
            </a:r>
            <a:r>
              <a:rPr lang="de-DE" sz="5400" b="1" dirty="0" smtClean="0"/>
              <a:t> 1, 2 und 3.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Latn-BA" sz="3600" b="1" i="1" dirty="0" smtClean="0">
                <a:solidFill>
                  <a:schemeClr val="tx2">
                    <a:lumMod val="50000"/>
                  </a:schemeClr>
                </a:solidFill>
              </a:rPr>
              <a:t>Danke sch</a:t>
            </a:r>
            <a:r>
              <a:rPr lang="de-DE" sz="3600" b="1" i="1" dirty="0" smtClean="0">
                <a:solidFill>
                  <a:schemeClr val="tx2">
                    <a:lumMod val="50000"/>
                  </a:schemeClr>
                </a:solidFill>
              </a:rPr>
              <a:t>ön!</a:t>
            </a:r>
          </a:p>
          <a:p>
            <a:pPr algn="ctr">
              <a:buNone/>
            </a:pPr>
            <a:endParaRPr lang="de-DE" sz="3600" b="1" dirty="0" smtClean="0"/>
          </a:p>
          <a:p>
            <a:pPr algn="ctr">
              <a:buNone/>
            </a:pPr>
            <a:r>
              <a:rPr lang="de-DE" sz="4800" b="1" i="1" dirty="0" smtClean="0">
                <a:solidFill>
                  <a:srgbClr val="FF0000"/>
                </a:solidFill>
              </a:rPr>
              <a:t>Tschüs!</a:t>
            </a:r>
            <a:endParaRPr lang="en-US" sz="4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134</Words>
  <Application>Microsoft Office PowerPoint</Application>
  <PresentationFormat>On-screen Show (16:9)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Hast du ein Haustier?</vt:lpstr>
      <vt:lpstr>Lehrbuch, Seite 38. </vt:lpstr>
      <vt:lpstr>Wiederholung: </vt:lpstr>
      <vt:lpstr>Zum Beispiel:</vt:lpstr>
      <vt:lpstr>Übung:</vt:lpstr>
      <vt:lpstr>Die Hausaufgabe: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Hast du ein Haustier?</dc:title>
  <dc:creator>ZM</dc:creator>
  <cp:lastModifiedBy>ZM</cp:lastModifiedBy>
  <cp:revision>13</cp:revision>
  <dcterms:created xsi:type="dcterms:W3CDTF">2020-12-03T14:44:40Z</dcterms:created>
  <dcterms:modified xsi:type="dcterms:W3CDTF">2020-12-04T14:51:41Z</dcterms:modified>
</cp:coreProperties>
</file>