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D4F-DEB7-452E-A126-18C0E3BE93FA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57E-C8CB-40F3-868F-9D32E85A4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6133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D4F-DEB7-452E-A126-18C0E3BE93FA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57E-C8CB-40F3-868F-9D32E85A4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9180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D4F-DEB7-452E-A126-18C0E3BE93FA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57E-C8CB-40F3-868F-9D32E85A4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408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D4F-DEB7-452E-A126-18C0E3BE93FA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57E-C8CB-40F3-868F-9D32E85A4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708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D4F-DEB7-452E-A126-18C0E3BE93FA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57E-C8CB-40F3-868F-9D32E85A4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10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D4F-DEB7-452E-A126-18C0E3BE93FA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57E-C8CB-40F3-868F-9D32E85A4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5762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D4F-DEB7-452E-A126-18C0E3BE93FA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57E-C8CB-40F3-868F-9D32E85A4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574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D4F-DEB7-452E-A126-18C0E3BE93FA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57E-C8CB-40F3-868F-9D32E85A4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44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D4F-DEB7-452E-A126-18C0E3BE93FA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57E-C8CB-40F3-868F-9D32E85A4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925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D4F-DEB7-452E-A126-18C0E3BE93FA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57E-C8CB-40F3-868F-9D32E85A4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4037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D4F-DEB7-452E-A126-18C0E3BE93FA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A057E-C8CB-40F3-868F-9D32E85A4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347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F4D4F-DEB7-452E-A126-18C0E3BE93FA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A057E-C8CB-40F3-868F-9D32E85A4A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481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6834" y="2050868"/>
            <a:ext cx="10693456" cy="1799364"/>
          </a:xfrm>
        </p:spPr>
        <p:txBody>
          <a:bodyPr>
            <a:normAutofit fontScale="90000"/>
          </a:bodyPr>
          <a:lstStyle/>
          <a:p>
            <a:r>
              <a:rPr lang="sr-Cyrl-RS" sz="5400" b="1" dirty="0" smtClean="0">
                <a:solidFill>
                  <a:srgbClr val="C00000"/>
                </a:solidFill>
              </a:rPr>
              <a:t>ПОНАВЉАЊЕ И УТВРЂИВАЊЕ НАСТАВН</a:t>
            </a:r>
            <a:r>
              <a:rPr lang="en-US" sz="5400" b="1" dirty="0" smtClean="0">
                <a:solidFill>
                  <a:srgbClr val="C00000"/>
                </a:solidFill>
              </a:rPr>
              <a:t>A</a:t>
            </a:r>
            <a:r>
              <a:rPr lang="sr-Cyrl-RS" sz="5400" b="1" dirty="0" smtClean="0">
                <a:solidFill>
                  <a:srgbClr val="C00000"/>
                </a:solidFill>
              </a:rPr>
              <a:t> ТЕМ</a:t>
            </a:r>
            <a:r>
              <a:rPr lang="en-US" sz="5400" b="1" dirty="0" smtClean="0">
                <a:solidFill>
                  <a:srgbClr val="C00000"/>
                </a:solidFill>
              </a:rPr>
              <a:t>A</a:t>
            </a:r>
            <a:r>
              <a:rPr lang="sr-Cyrl-RS" sz="5400" b="1" dirty="0" smtClean="0">
                <a:solidFill>
                  <a:srgbClr val="C00000"/>
                </a:solidFill>
              </a:rPr>
              <a:t> 4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898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b="1" dirty="0" smtClean="0">
                <a:solidFill>
                  <a:srgbClr val="C00000"/>
                </a:solidFill>
              </a:rPr>
              <a:t>БОГ У ЖИВОТУ 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sr-Cyrl-RS" b="1" dirty="0" smtClean="0">
                <a:solidFill>
                  <a:srgbClr val="C00000"/>
                </a:solidFill>
              </a:rPr>
              <a:t>ИЗАБРАНОГ НАРОДА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263" y="2165259"/>
            <a:ext cx="10515600" cy="3347266"/>
          </a:xfrm>
        </p:spPr>
        <p:txBody>
          <a:bodyPr>
            <a:normAutofit/>
          </a:bodyPr>
          <a:lstStyle/>
          <a:p>
            <a:r>
              <a:rPr lang="sr-Cyrl-RS" sz="3200" b="1" dirty="0" smtClean="0">
                <a:solidFill>
                  <a:srgbClr val="C00000"/>
                </a:solidFill>
              </a:rPr>
              <a:t>БОРБА ЗА ОПСТАНАК У ОБЕЋАНОЈ ЗЕМЉИ</a:t>
            </a:r>
          </a:p>
          <a:p>
            <a:r>
              <a:rPr lang="sr-Cyrl-RS" sz="3200" b="1" dirty="0" smtClean="0">
                <a:solidFill>
                  <a:srgbClr val="C00000"/>
                </a:solidFill>
              </a:rPr>
              <a:t>ЖИВОТ СЕ ОРГАНИЗУЈЕ НА ТЕМЕЉУ ПРВОГ ЗАКОНА БОЖЈЕГ</a:t>
            </a:r>
          </a:p>
          <a:p>
            <a:r>
              <a:rPr lang="sr-Cyrl-RS" sz="3200" b="1" dirty="0" smtClean="0">
                <a:solidFill>
                  <a:srgbClr val="C00000"/>
                </a:solidFill>
              </a:rPr>
              <a:t>ДАВИД,  ПРОСЛАВЊЕНИ ЦАР ИЗРАИЉА</a:t>
            </a:r>
          </a:p>
          <a:p>
            <a:r>
              <a:rPr lang="sr-Cyrl-RS" sz="3200" b="1" dirty="0" smtClean="0">
                <a:solidFill>
                  <a:srgbClr val="C00000"/>
                </a:solidFill>
              </a:rPr>
              <a:t>ПСАЛМИ – МОЛИТВЕ И ПЈЕСМЕ БОГУ</a:t>
            </a:r>
          </a:p>
          <a:p>
            <a:r>
              <a:rPr lang="sr-Cyrl-RS" sz="3200" b="1" dirty="0" smtClean="0">
                <a:solidFill>
                  <a:srgbClr val="C00000"/>
                </a:solidFill>
              </a:rPr>
              <a:t>СОЛОМОН, НАЈМУДРИЈИ ЦАР ИЗРАИЉА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63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238" y="195943"/>
            <a:ext cx="7094973" cy="744583"/>
          </a:xfrm>
        </p:spPr>
        <p:txBody>
          <a:bodyPr>
            <a:normAutofit fontScale="90000"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sr-Cyrl-RS" sz="3100" b="1" dirty="0" smtClean="0">
                <a:solidFill>
                  <a:srgbClr val="C00000"/>
                </a:solidFill>
                <a:latin typeface="Calibri" panose="020F0502020204030204"/>
              </a:rPr>
              <a:t>БОРБА </a:t>
            </a:r>
            <a:r>
              <a:rPr lang="sr-Cyrl-RS" sz="3100" b="1" dirty="0">
                <a:solidFill>
                  <a:srgbClr val="C00000"/>
                </a:solidFill>
                <a:latin typeface="Calibri" panose="020F0502020204030204"/>
              </a:rPr>
              <a:t>ЗА ОПСТАНАК У ОБЕЋАНОЈ </a:t>
            </a:r>
            <a:r>
              <a:rPr lang="sr-Cyrl-RS" sz="3100" b="1" dirty="0" smtClean="0">
                <a:solidFill>
                  <a:srgbClr val="C00000"/>
                </a:solidFill>
                <a:latin typeface="Calibri" panose="020F0502020204030204"/>
              </a:rPr>
              <a:t>ЗЕМЉИ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405" y="1001821"/>
            <a:ext cx="7996311" cy="5487645"/>
          </a:xfrm>
        </p:spPr>
        <p:txBody>
          <a:bodyPr>
            <a:normAutofit/>
          </a:bodyPr>
          <a:lstStyle/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Након </a:t>
            </a:r>
            <a:r>
              <a:rPr lang="en-US" sz="2400" b="1" dirty="0" smtClean="0">
                <a:solidFill>
                  <a:srgbClr val="C00000"/>
                </a:solidFill>
              </a:rPr>
              <a:t>40 </a:t>
            </a:r>
            <a:r>
              <a:rPr lang="sr-Cyrl-RS" sz="2400" b="1" dirty="0" smtClean="0">
                <a:solidFill>
                  <a:srgbClr val="C00000"/>
                </a:solidFill>
              </a:rPr>
              <a:t>година номадског живота по пустињи, израиљски народ је, у </a:t>
            </a:r>
            <a:r>
              <a:rPr lang="en-US" sz="2400" b="1" dirty="0" smtClean="0">
                <a:solidFill>
                  <a:srgbClr val="C00000"/>
                </a:solidFill>
              </a:rPr>
              <a:t>o</a:t>
            </a:r>
            <a:r>
              <a:rPr lang="sr-Cyrl-RS" sz="2400" b="1" dirty="0" smtClean="0">
                <a:solidFill>
                  <a:srgbClr val="C00000"/>
                </a:solidFill>
              </a:rPr>
              <a:t>бећаној земљи, напокон могао да се смири и задржи на једном мјесту.</a:t>
            </a:r>
          </a:p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Поред сточарства, почињу да се баве земљорадњом и занаством.</a:t>
            </a:r>
          </a:p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Након смрти Исуса Навина није било слоге међу племенима и нису успјели да доврше освајање Ханана.</a:t>
            </a:r>
          </a:p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Нису испуњавали Мојсијев завјет, под утицајем Хананаца понекад би заборављали на Јахвеа и окретали се многобожачким лажним боговима.</a:t>
            </a:r>
          </a:p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Јахве их је </a:t>
            </a:r>
            <a:r>
              <a:rPr lang="sr-Cyrl-RS" sz="2400" b="1" dirty="0" smtClean="0">
                <a:solidFill>
                  <a:srgbClr val="C00000"/>
                </a:solidFill>
              </a:rPr>
              <a:t>кажњавао,постајали </a:t>
            </a:r>
            <a:r>
              <a:rPr lang="sr-Cyrl-RS" sz="2400" b="1" dirty="0" smtClean="0">
                <a:solidFill>
                  <a:srgbClr val="C00000"/>
                </a:solidFill>
              </a:rPr>
              <a:t>су робови: Моаваца, Амонаца, Амаличана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sr-Cyrl-RS" sz="2400" b="1" dirty="0" smtClean="0">
                <a:solidFill>
                  <a:srgbClr val="C00000"/>
                </a:solidFill>
              </a:rPr>
              <a:t>и Филистејаца.</a:t>
            </a:r>
          </a:p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Када би се покајали Јахве би их избављао,                     кроз вође – СУДИЈЕ (укупно је било 15 судија).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63168" y="1106325"/>
            <a:ext cx="3108960" cy="52894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2888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07" y="332601"/>
            <a:ext cx="10515600" cy="562707"/>
          </a:xfrm>
        </p:spPr>
        <p:txBody>
          <a:bodyPr>
            <a:normAutofit fontScale="90000"/>
          </a:bodyPr>
          <a:lstStyle/>
          <a:p>
            <a:r>
              <a:rPr lang="sr-Cyrl-RS" sz="2800" b="1" dirty="0" smtClean="0">
                <a:solidFill>
                  <a:srgbClr val="C00000"/>
                </a:solidFill>
              </a:rPr>
              <a:t>ЖИВОТ СЕ ОРГАНИЗУЈЕ НА ТЕМЕЉУ ПРВОГ ЗАКОНА </a:t>
            </a:r>
            <a:r>
              <a:rPr lang="sr-Cyrl-RS" sz="2800" b="1" dirty="0" smtClean="0">
                <a:solidFill>
                  <a:srgbClr val="C00000"/>
                </a:solidFill>
              </a:rPr>
              <a:t>БОЖЈЕГ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186" y="1393705"/>
            <a:ext cx="7592533" cy="4939006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Након уласка у Ханан Исус Навин је жријебом подијелио освојене територије израиљским племенима.</a:t>
            </a:r>
          </a:p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Свако племе носило је </a:t>
            </a:r>
            <a:r>
              <a:rPr lang="sr-Cyrl-RS" sz="2400" b="1" dirty="0" smtClean="0">
                <a:solidFill>
                  <a:srgbClr val="C00000"/>
                </a:solidFill>
              </a:rPr>
              <a:t>име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sr-Cyrl-RS" sz="2400" b="1" dirty="0" smtClean="0">
                <a:solidFill>
                  <a:srgbClr val="C00000"/>
                </a:solidFill>
              </a:rPr>
              <a:t>једног </a:t>
            </a:r>
            <a:r>
              <a:rPr lang="sr-Cyrl-RS" sz="2400" b="1" dirty="0" smtClean="0">
                <a:solidFill>
                  <a:srgbClr val="C00000"/>
                </a:solidFill>
              </a:rPr>
              <a:t>од </a:t>
            </a:r>
            <a:r>
              <a:rPr lang="sr-Cyrl-RS" sz="2400" b="1" dirty="0" smtClean="0">
                <a:solidFill>
                  <a:srgbClr val="C00000"/>
                </a:solidFill>
              </a:rPr>
              <a:t>12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sr-Cyrl-RS" sz="2400" b="1" dirty="0" smtClean="0">
                <a:solidFill>
                  <a:srgbClr val="C00000"/>
                </a:solidFill>
              </a:rPr>
              <a:t>Јаковљевих </a:t>
            </a:r>
            <a:r>
              <a:rPr lang="sr-Cyrl-RS" sz="2400" b="1" dirty="0" smtClean="0">
                <a:solidFill>
                  <a:srgbClr val="C00000"/>
                </a:solidFill>
              </a:rPr>
              <a:t>синова.</a:t>
            </a:r>
          </a:p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Левити су, од Бога, били одабрани за службу у Светињи над Светињама и издржавали су се скупљањем десетине од прихода читавог народа.</a:t>
            </a:r>
          </a:p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Племена су имала договор о међусобној помоћи у случају напада.</a:t>
            </a:r>
          </a:p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У град Силом пренесени су Ковчег завјета и Свети шатор.</a:t>
            </a:r>
          </a:p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Силом је постао свети центар свих Израиљаца, али и центар јединства разједињених племена.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321" y="1241974"/>
            <a:ext cx="2848707" cy="53469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6397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7914" y="177857"/>
            <a:ext cx="7731034" cy="534571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rgbClr val="C00000"/>
                </a:solidFill>
              </a:rPr>
              <a:t>ДАВИД, ПРОСЛАВЉЕНИ ЦАР ИЗРАИЉЕВ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948" y="647114"/>
            <a:ext cx="8594355" cy="5950634"/>
          </a:xfrm>
        </p:spPr>
        <p:txBody>
          <a:bodyPr>
            <a:noAutofit/>
          </a:bodyPr>
          <a:lstStyle/>
          <a:p>
            <a:pPr algn="just"/>
            <a:r>
              <a:rPr lang="sr-Cyrl-RS" sz="2100" b="1" dirty="0" smtClean="0">
                <a:solidFill>
                  <a:srgbClr val="C00000"/>
                </a:solidFill>
              </a:rPr>
              <a:t>Након доба судија услиједило је доба царева.</a:t>
            </a:r>
          </a:p>
          <a:p>
            <a:pPr algn="just"/>
            <a:r>
              <a:rPr lang="sr-Cyrl-RS" sz="2100" b="1" dirty="0" smtClean="0">
                <a:solidFill>
                  <a:srgbClr val="C00000"/>
                </a:solidFill>
              </a:rPr>
              <a:t>Први израиљски цар био је Саул, за цара га је помазао пророк Самуило.</a:t>
            </a:r>
          </a:p>
          <a:p>
            <a:pPr algn="just"/>
            <a:r>
              <a:rPr lang="sr-Cyrl-RS" sz="2100" b="1" dirty="0" smtClean="0">
                <a:solidFill>
                  <a:srgbClr val="C00000"/>
                </a:solidFill>
              </a:rPr>
              <a:t>Саул је проширио своју царевину, али није слиједио Божје заповијести.</a:t>
            </a:r>
          </a:p>
          <a:p>
            <a:pPr algn="just"/>
            <a:r>
              <a:rPr lang="sr-Cyrl-RS" sz="2100" b="1" dirty="0" smtClean="0">
                <a:solidFill>
                  <a:srgbClr val="C00000"/>
                </a:solidFill>
              </a:rPr>
              <a:t>Самуило је по Божјој заповијести у Витлејему помазао уљем дјечака Давида за будућег новог цара.</a:t>
            </a:r>
          </a:p>
          <a:p>
            <a:pPr algn="just"/>
            <a:r>
              <a:rPr lang="sr-Cyrl-RS" sz="2100" b="1" dirty="0" smtClean="0">
                <a:solidFill>
                  <a:srgbClr val="C00000"/>
                </a:solidFill>
              </a:rPr>
              <a:t>Филистејци су кренули у рат против Израиљаца.</a:t>
            </a:r>
          </a:p>
          <a:p>
            <a:pPr algn="just"/>
            <a:r>
              <a:rPr lang="sr-Cyrl-RS" sz="2100" b="1" dirty="0" smtClean="0">
                <a:solidFill>
                  <a:srgbClr val="C00000"/>
                </a:solidFill>
              </a:rPr>
              <a:t>Након побједе над Голијатом, Давид је стекао велику славу.</a:t>
            </a:r>
          </a:p>
          <a:p>
            <a:pPr algn="just"/>
            <a:r>
              <a:rPr lang="sr-Cyrl-RS" sz="2100" b="1" dirty="0" smtClean="0">
                <a:solidFill>
                  <a:srgbClr val="C00000"/>
                </a:solidFill>
              </a:rPr>
              <a:t>Након Саулове смрти Давида је, у Хеврону, за цара Јудеје, прогласило Јудино племе, осталих 10 племена за цара је изабрало Исвостеја.</a:t>
            </a:r>
          </a:p>
          <a:p>
            <a:pPr algn="just"/>
            <a:r>
              <a:rPr lang="sr-Cyrl-RS" sz="2100" b="1" dirty="0" smtClean="0">
                <a:solidFill>
                  <a:srgbClr val="C00000"/>
                </a:solidFill>
              </a:rPr>
              <a:t>Након </a:t>
            </a:r>
            <a:r>
              <a:rPr lang="sr-Cyrl-RS" sz="2100" b="1" dirty="0" smtClean="0">
                <a:solidFill>
                  <a:srgbClr val="C00000"/>
                </a:solidFill>
              </a:rPr>
              <a:t>Исвостејеве</a:t>
            </a:r>
            <a:r>
              <a:rPr lang="en-US" sz="2100" b="1" dirty="0" smtClean="0">
                <a:solidFill>
                  <a:srgbClr val="C00000"/>
                </a:solidFill>
              </a:rPr>
              <a:t> </a:t>
            </a:r>
            <a:r>
              <a:rPr lang="sr-Cyrl-RS" sz="2100" b="1" dirty="0" smtClean="0">
                <a:solidFill>
                  <a:srgbClr val="C00000"/>
                </a:solidFill>
              </a:rPr>
              <a:t>смрти</a:t>
            </a:r>
            <a:r>
              <a:rPr lang="sr-Cyrl-RS" sz="2100" b="1" dirty="0" smtClean="0">
                <a:solidFill>
                  <a:srgbClr val="C00000"/>
                </a:solidFill>
              </a:rPr>
              <a:t>, Давид је ујединио оба царства.</a:t>
            </a:r>
          </a:p>
          <a:p>
            <a:pPr algn="just"/>
            <a:r>
              <a:rPr lang="sr-Cyrl-RS" sz="2100" b="1" dirty="0" smtClean="0">
                <a:solidFill>
                  <a:srgbClr val="C00000"/>
                </a:solidFill>
              </a:rPr>
              <a:t>За престоницу је изабрао град Јерусалим, у који је пренио Ковчег завјета.</a:t>
            </a:r>
          </a:p>
          <a:p>
            <a:pPr algn="just"/>
            <a:r>
              <a:rPr lang="sr-Cyrl-RS" sz="2100" b="1" dirty="0" smtClean="0">
                <a:solidFill>
                  <a:srgbClr val="C00000"/>
                </a:solidFill>
              </a:rPr>
              <a:t>Насљедником је прогласио сина Соломона, којем је оставио задатак да подигне храм.</a:t>
            </a:r>
          </a:p>
          <a:p>
            <a:endParaRPr lang="sr-Cyrl-RS" sz="2200" b="1" dirty="0" smtClean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44258" y="1130439"/>
            <a:ext cx="1905000" cy="2628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24354" y="4349481"/>
            <a:ext cx="2771775" cy="16478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0610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463" y="194937"/>
            <a:ext cx="7299960" cy="520505"/>
          </a:xfrm>
        </p:spPr>
        <p:txBody>
          <a:bodyPr>
            <a:noAutofit/>
          </a:bodyPr>
          <a:lstStyle/>
          <a:p>
            <a:r>
              <a:rPr lang="sr-Cyrl-RS" sz="2800" b="1" dirty="0" smtClean="0">
                <a:solidFill>
                  <a:srgbClr val="C00000"/>
                </a:solidFill>
              </a:rPr>
              <a:t>ПСАЛМИ – МОЛИТВЕ И ПЈЕСМЕ БОГУ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37" y="885260"/>
            <a:ext cx="7807570" cy="5739618"/>
          </a:xfrm>
        </p:spPr>
        <p:txBody>
          <a:bodyPr>
            <a:noAutofit/>
          </a:bodyPr>
          <a:lstStyle/>
          <a:p>
            <a:pPr algn="just"/>
            <a:r>
              <a:rPr lang="sr-Cyrl-RS" sz="2300" b="1" dirty="0" smtClean="0">
                <a:solidFill>
                  <a:srgbClr val="C00000"/>
                </a:solidFill>
              </a:rPr>
              <a:t>Псалми су молитве у стиховима.</a:t>
            </a:r>
          </a:p>
          <a:p>
            <a:pPr algn="just"/>
            <a:r>
              <a:rPr lang="sr-Cyrl-RS" sz="2300" b="1" dirty="0" smtClean="0">
                <a:solidFill>
                  <a:srgbClr val="C00000"/>
                </a:solidFill>
              </a:rPr>
              <a:t>У </a:t>
            </a:r>
            <a:r>
              <a:rPr lang="sr-Cyrl-RS" sz="2300" b="1" dirty="0" smtClean="0">
                <a:solidFill>
                  <a:srgbClr val="C00000"/>
                </a:solidFill>
              </a:rPr>
              <a:t>Псалмима </a:t>
            </a:r>
            <a:r>
              <a:rPr lang="sr-Cyrl-RS" sz="2300" b="1" dirty="0" smtClean="0">
                <a:solidFill>
                  <a:srgbClr val="C00000"/>
                </a:solidFill>
              </a:rPr>
              <a:t>се Бог, са много љубави, слави и велича.</a:t>
            </a:r>
          </a:p>
          <a:p>
            <a:pPr algn="just"/>
            <a:r>
              <a:rPr lang="sr-Cyrl-RS" sz="2300" b="1" dirty="0" smtClean="0">
                <a:solidFill>
                  <a:srgbClr val="C00000"/>
                </a:solidFill>
              </a:rPr>
              <a:t>У њима се Богу исказује кајање за гријехе, али се и предсказује Христов долазак и страдања, које ће Он претрпјети за нас.</a:t>
            </a:r>
          </a:p>
          <a:p>
            <a:pPr algn="just"/>
            <a:r>
              <a:rPr lang="sr-Cyrl-RS" sz="2300" b="1" dirty="0" smtClean="0">
                <a:solidFill>
                  <a:srgbClr val="C00000"/>
                </a:solidFill>
              </a:rPr>
              <a:t>Псалми су </a:t>
            </a:r>
            <a:r>
              <a:rPr lang="sr-Cyrl-RS" sz="2300" b="1" dirty="0" smtClean="0">
                <a:solidFill>
                  <a:srgbClr val="C00000"/>
                </a:solidFill>
              </a:rPr>
              <a:t>19. </a:t>
            </a:r>
            <a:r>
              <a:rPr lang="sr-Cyrl-RS" sz="2300" b="1" dirty="0" smtClean="0">
                <a:solidFill>
                  <a:srgbClr val="C00000"/>
                </a:solidFill>
              </a:rPr>
              <a:t>по </a:t>
            </a:r>
            <a:r>
              <a:rPr lang="sr-Cyrl-RS" sz="2300" b="1" dirty="0" smtClean="0">
                <a:solidFill>
                  <a:srgbClr val="C00000"/>
                </a:solidFill>
              </a:rPr>
              <a:t>реду </a:t>
            </a:r>
            <a:r>
              <a:rPr lang="sr-Cyrl-RS" sz="2300" b="1" dirty="0" smtClean="0">
                <a:solidFill>
                  <a:srgbClr val="C00000"/>
                </a:solidFill>
              </a:rPr>
              <a:t>књига Светог писма Старог завјета, а назива се и Псалтир.</a:t>
            </a:r>
          </a:p>
          <a:p>
            <a:pPr algn="just"/>
            <a:r>
              <a:rPr lang="sr-Cyrl-RS" sz="2300" b="1" dirty="0" smtClean="0">
                <a:solidFill>
                  <a:srgbClr val="C00000"/>
                </a:solidFill>
              </a:rPr>
              <a:t>Псалтир је ушао у употребу као богослужбена књига у вријеме Светих апостола.</a:t>
            </a:r>
          </a:p>
          <a:p>
            <a:pPr algn="just"/>
            <a:r>
              <a:rPr lang="sr-Cyrl-RS" sz="2300" b="1" dirty="0" smtClean="0">
                <a:solidFill>
                  <a:srgbClr val="C00000"/>
                </a:solidFill>
              </a:rPr>
              <a:t>Псалама, укупно, има 150.</a:t>
            </a:r>
          </a:p>
          <a:p>
            <a:pPr algn="just"/>
            <a:r>
              <a:rPr lang="sr-Cyrl-RS" sz="2300" b="1" dirty="0" smtClean="0">
                <a:solidFill>
                  <a:srgbClr val="C00000"/>
                </a:solidFill>
              </a:rPr>
              <a:t>Цар Давид је написао 73 псалма, а остале су написали други писци.</a:t>
            </a:r>
          </a:p>
          <a:p>
            <a:pPr algn="just"/>
            <a:r>
              <a:rPr lang="sr-Cyrl-RS" sz="2300" b="1" dirty="0" smtClean="0">
                <a:solidFill>
                  <a:srgbClr val="C00000"/>
                </a:solidFill>
              </a:rPr>
              <a:t>У месијанским псалмима цар Давид се показује као пророк, пророкује о Христу и догађајима из његовог живота (23 месијанска псалма).</a:t>
            </a:r>
          </a:p>
          <a:p>
            <a:pPr marL="0" indent="0">
              <a:buNone/>
            </a:pPr>
            <a:endParaRPr lang="sr-Cyrl-RS" sz="2400" b="1" dirty="0" smtClean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0251" y="1298246"/>
            <a:ext cx="3038620" cy="45579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439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475"/>
            <a:ext cx="8371114" cy="675248"/>
          </a:xfrm>
        </p:spPr>
        <p:txBody>
          <a:bodyPr>
            <a:normAutofit/>
          </a:bodyPr>
          <a:lstStyle/>
          <a:p>
            <a:r>
              <a:rPr lang="sr-Cyrl-RS" sz="2800" b="1" dirty="0" smtClean="0">
                <a:solidFill>
                  <a:srgbClr val="C00000"/>
                </a:solidFill>
              </a:rPr>
              <a:t>ЦАР СОЛОМОН, НАЈМУДРИЈИ ЦАР ИЗРАИЉА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021" y="812912"/>
            <a:ext cx="8004517" cy="5767754"/>
          </a:xfrm>
        </p:spPr>
        <p:txBody>
          <a:bodyPr>
            <a:noAutofit/>
          </a:bodyPr>
          <a:lstStyle/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Цар Соломон је владао од 970. до 931. године прије Христа.</a:t>
            </a:r>
          </a:p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У једном сну сањао је Бога, од којег је затражио мудрост и досљедност да би могао бити праведан према својим поданицима.</a:t>
            </a:r>
          </a:p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Изградио је храм на брду Морија.</a:t>
            </a:r>
          </a:p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Соломонов храм постојао је 425. година, уништио га је вавилонски цар Навуходоносор.</a:t>
            </a:r>
          </a:p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Соломону се приписује око 3000 прича и око 1000 пјесама.</a:t>
            </a:r>
          </a:p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Своје кајање за гријехе, пред Господом, исказао је у књизи која се зове – „Књига Проповједникова“, а истинске бисере, своје мудрости, Соломон је изнио у дјелу „Приче Соломонове“.</a:t>
            </a:r>
          </a:p>
          <a:p>
            <a:pPr algn="just"/>
            <a:r>
              <a:rPr lang="sr-Cyrl-RS" sz="2400" b="1" dirty="0" smtClean="0">
                <a:solidFill>
                  <a:srgbClr val="C00000"/>
                </a:solidFill>
              </a:rPr>
              <a:t>Сахрањен је у Јерусалиму.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65726" y="4348916"/>
            <a:ext cx="2676525" cy="1714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30585" y="1019908"/>
            <a:ext cx="2225187" cy="24337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2694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634</Words>
  <Application>Microsoft Office PowerPoint</Application>
  <PresentationFormat>Custom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ПОНАВЉАЊЕ И УТВРЂИВАЊЕ НАСТАВНA ТЕМA 4</vt:lpstr>
      <vt:lpstr>БОГ У ЖИВОТУ  ИЗАБРАНОГ НАРОДА</vt:lpstr>
      <vt:lpstr>БОРБА ЗА ОПСТАНАК У ОБЕЋАНОЈ ЗЕМЉИ</vt:lpstr>
      <vt:lpstr>ЖИВОТ СЕ ОРГАНИЗУЈЕ НА ТЕМЕЉУ ПРВОГ ЗАКОНА БОЖЈЕГ</vt:lpstr>
      <vt:lpstr>ДАВИД, ПРОСЛАВЉЕНИ ЦАР ИЗРАИЉЕВ</vt:lpstr>
      <vt:lpstr>ПСАЛМИ – МОЛИТВЕ И ПЈЕСМЕ БОГУ</vt:lpstr>
      <vt:lpstr>ЦАР СОЛОМОН, НАЈМУДРИЈИ ЦАР ИЗРАИЉА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ПОНАВЉАЊЕ И УТВРЂИВАЊЕ НАСТАВНЕ ТЕМЕ 4 : БОГ У ЖИВОТУ ИЗАБРАНОГ НАРОДА</dc:title>
  <dc:creator>Korisnik</dc:creator>
  <cp:lastModifiedBy>Slavoljub Lukic</cp:lastModifiedBy>
  <cp:revision>24</cp:revision>
  <dcterms:created xsi:type="dcterms:W3CDTF">2020-05-22T11:54:35Z</dcterms:created>
  <dcterms:modified xsi:type="dcterms:W3CDTF">2020-05-29T09:02:58Z</dcterms:modified>
</cp:coreProperties>
</file>