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5510"/>
    <a:srgbClr val="5F5F5F"/>
    <a:srgbClr val="777777"/>
    <a:srgbClr val="D1DABC"/>
    <a:srgbClr val="B5CAAA"/>
    <a:srgbClr val="7AA167"/>
    <a:srgbClr val="B9D79D"/>
    <a:srgbClr val="955DBF"/>
    <a:srgbClr val="A97BCB"/>
    <a:srgbClr val="543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0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70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65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59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2497495-0637-405E-AE64-5CC7506D51F5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74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61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8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6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7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82884F1-FFEA-405F-9602-3DCA865EDA4E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2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388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D291B17-9318-49DB-B28B-6E5994AE9581}" type="datetime1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963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184ADE2-C2EE-49DB-A6DB-32406C431E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820" b="49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effectLst>
            <a:outerShdw blurRad="50800" dist="50800" dir="5400000" sx="1000" sy="1000" algn="ctr" rotWithShape="0">
              <a:schemeClr val="accent4">
                <a:lumMod val="40000"/>
                <a:lumOff val="6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60E872-B81D-4EBC-AC8D-869E72CC4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4023360" cy="2802219"/>
          </a:xfrm>
        </p:spPr>
        <p:txBody>
          <a:bodyPr anchor="b">
            <a:normAutofit/>
          </a:bodyPr>
          <a:lstStyle/>
          <a:p>
            <a:r>
              <a:rPr lang="sr-Cyrl-RS" sz="4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Футур први</a:t>
            </a:r>
            <a:endParaRPr lang="sr-Latn-BA" sz="4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331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5909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Футур први - задаћа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C61FC8-398F-424B-9E02-3DD40CE1627C}"/>
              </a:ext>
            </a:extLst>
          </p:cNvPr>
          <p:cNvSpPr txBox="1"/>
          <p:nvPr/>
        </p:nvSpPr>
        <p:spPr>
          <a:xfrm>
            <a:off x="514350" y="3108960"/>
            <a:ext cx="101269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/>
              <a:t>Промијенити кроз сва лица једнине и множине у </a:t>
            </a:r>
            <a:r>
              <a:rPr lang="sr-Cyrl-RS" sz="2800" dirty="0">
                <a:solidFill>
                  <a:schemeClr val="accent2">
                    <a:lumMod val="75000"/>
                  </a:schemeClr>
                </a:solidFill>
              </a:rPr>
              <a:t>футуру првом </a:t>
            </a:r>
            <a:r>
              <a:rPr lang="sr-Cyrl-RS" sz="2800" dirty="0"/>
              <a:t>глаголе </a:t>
            </a:r>
            <a:r>
              <a:rPr lang="sr-Cyrl-RS" sz="2800" b="1" dirty="0">
                <a:solidFill>
                  <a:schemeClr val="accent2">
                    <a:lumMod val="75000"/>
                  </a:schemeClr>
                </a:solidFill>
              </a:rPr>
              <a:t>ЖИВЈЕТИ</a:t>
            </a:r>
            <a:r>
              <a:rPr lang="sr-Cyrl-RS" sz="2800" dirty="0"/>
              <a:t> и </a:t>
            </a:r>
            <a:r>
              <a:rPr lang="sr-Cyrl-RS" sz="2800" b="1" dirty="0">
                <a:solidFill>
                  <a:schemeClr val="accent2">
                    <a:lumMod val="75000"/>
                  </a:schemeClr>
                </a:solidFill>
              </a:rPr>
              <a:t>РЕЋИ</a:t>
            </a:r>
            <a:r>
              <a:rPr lang="sr-Cyrl-RS" sz="2800" dirty="0"/>
              <a:t>.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F070C78-6A65-4D73-B352-1E34252E7A73}"/>
              </a:ext>
            </a:extLst>
          </p:cNvPr>
          <p:cNvSpPr txBox="1"/>
          <p:nvPr/>
        </p:nvSpPr>
        <p:spPr>
          <a:xfrm rot="20661644">
            <a:off x="10444149" y="5816590"/>
            <a:ext cx="1294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i="1" dirty="0">
                <a:solidFill>
                  <a:schemeClr val="accent1">
                    <a:lumMod val="75000"/>
                  </a:schemeClr>
                </a:solidFill>
              </a:rPr>
              <a:t>Срећно!</a:t>
            </a:r>
            <a:endParaRPr lang="sr-Latn-BA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64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85830"/>
            <a:ext cx="4046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b="1" dirty="0">
                <a:solidFill>
                  <a:schemeClr val="accent2">
                    <a:lumMod val="75000"/>
                  </a:schemeClr>
                </a:solidFill>
              </a:rPr>
              <a:t>Футур први</a:t>
            </a:r>
            <a:endParaRPr lang="sr-Latn-BA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81E025-F944-4127-9514-9E1C62262E68}"/>
              </a:ext>
            </a:extLst>
          </p:cNvPr>
          <p:cNvSpPr txBox="1"/>
          <p:nvPr/>
        </p:nvSpPr>
        <p:spPr>
          <a:xfrm>
            <a:off x="617220" y="1751617"/>
            <a:ext cx="111785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sz="2400" dirty="0"/>
              <a:t>означава радњу која ће се вршити или извршити у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будућности</a:t>
            </a:r>
            <a:r>
              <a:rPr lang="sr-Cyrl-RS" sz="2400" dirty="0"/>
              <a:t>, послије тренутка говорења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личан</a:t>
            </a:r>
            <a:r>
              <a:rPr lang="sr-Cyrl-RS" sz="2400" dirty="0"/>
              <a:t> је глаголски облик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BA" sz="2400" dirty="0"/>
              <a:t>j</a:t>
            </a:r>
            <a:r>
              <a:rPr lang="sr-Cyrl-RS" sz="2400" dirty="0"/>
              <a:t>едини је глаголски облик који је по саставу и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прост</a:t>
            </a:r>
            <a:r>
              <a:rPr lang="sr-Cyrl-RS" sz="2400" dirty="0"/>
              <a:t> и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сложен</a:t>
            </a:r>
          </a:p>
          <a:p>
            <a:endParaRPr lang="sr-Cyrl-RS" sz="2400" dirty="0"/>
          </a:p>
          <a:p>
            <a:endParaRPr lang="sr-Cyrl-RS" sz="2400" dirty="0"/>
          </a:p>
          <a:p>
            <a:endParaRPr lang="sr-Cyrl-RS" sz="2400" dirty="0"/>
          </a:p>
          <a:p>
            <a:r>
              <a:rPr lang="sr-Cyrl-RS" sz="2800" b="1" dirty="0"/>
              <a:t>Примјери:</a:t>
            </a:r>
            <a:r>
              <a:rPr lang="sr-Latn-BA" sz="2000" b="1" dirty="0"/>
              <a:t>     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Ићи</a:t>
            </a:r>
            <a:r>
              <a:rPr lang="sr-Cyrl-RS" sz="2400" dirty="0"/>
              <a:t>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ћемо</a:t>
            </a:r>
            <a:r>
              <a:rPr lang="sr-Cyrl-RS" sz="2400" dirty="0"/>
              <a:t> на море у Грчку.</a:t>
            </a:r>
          </a:p>
          <a:p>
            <a:r>
              <a:rPr lang="sr-Cyrl-RS" sz="2800" b="1" dirty="0"/>
              <a:t>                       </a:t>
            </a:r>
            <a:r>
              <a:rPr lang="sr-Latn-BA" sz="2800" b="1" dirty="0"/>
              <a:t>    </a:t>
            </a:r>
            <a:r>
              <a:rPr lang="sr-Cyrl-RS" sz="2400" dirty="0"/>
              <a:t>Киша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ће</a:t>
            </a:r>
            <a:r>
              <a:rPr lang="sr-Cyrl-RS" sz="2400" dirty="0"/>
              <a:t>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падати</a:t>
            </a:r>
            <a:r>
              <a:rPr lang="sr-Cyrl-RS" sz="2400" dirty="0"/>
              <a:t>.</a:t>
            </a:r>
          </a:p>
          <a:p>
            <a:r>
              <a:rPr lang="sr-Cyrl-RS" sz="2800" dirty="0"/>
              <a:t>                       </a:t>
            </a:r>
            <a:r>
              <a:rPr lang="sr-Latn-BA" sz="2800" dirty="0"/>
              <a:t>    </a:t>
            </a:r>
            <a:r>
              <a:rPr lang="sr-Cyrl-RS" sz="2400" dirty="0">
                <a:solidFill>
                  <a:schemeClr val="accent2">
                    <a:lumMod val="75000"/>
                  </a:schemeClr>
                </a:solidFill>
              </a:rPr>
              <a:t>Написаћу</a:t>
            </a:r>
            <a:r>
              <a:rPr lang="sr-Cyrl-RS" sz="2400" dirty="0"/>
              <a:t> задаћу сутра.</a:t>
            </a:r>
            <a:endParaRPr lang="sr-Cyrl-RS" sz="2800" dirty="0"/>
          </a:p>
        </p:txBody>
      </p:sp>
    </p:spTree>
    <p:extLst>
      <p:ext uri="{BB962C8B-B14F-4D97-AF65-F5344CB8AC3E}">
        <p14:creationId xmlns:p14="http://schemas.microsoft.com/office/powerpoint/2010/main" val="286994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4046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Творба футура првог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81E025-F944-4127-9514-9E1C62262E68}"/>
              </a:ext>
            </a:extLst>
          </p:cNvPr>
          <p:cNvSpPr txBox="1"/>
          <p:nvPr/>
        </p:nvSpPr>
        <p:spPr>
          <a:xfrm>
            <a:off x="1245870" y="1742033"/>
            <a:ext cx="11178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/>
              <a:t>СЛОЖЕНИ ФУТУР ПРВИ</a:t>
            </a:r>
          </a:p>
        </p:txBody>
      </p:sp>
      <p:sp>
        <p:nvSpPr>
          <p:cNvPr id="7" name="Arrow: Notched Right 6">
            <a:extLst>
              <a:ext uri="{FF2B5EF4-FFF2-40B4-BE49-F238E27FC236}">
                <a16:creationId xmlns:a16="http://schemas.microsoft.com/office/drawing/2014/main" xmlns="" id="{04A3BC54-5F5E-4FD7-ACD7-72AF10AB77E7}"/>
              </a:ext>
            </a:extLst>
          </p:cNvPr>
          <p:cNvSpPr/>
          <p:nvPr/>
        </p:nvSpPr>
        <p:spPr>
          <a:xfrm rot="5400000">
            <a:off x="6764334" y="2212949"/>
            <a:ext cx="400110" cy="258499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F8DD96A-FE4A-460B-8AEE-63198C85CB18}"/>
              </a:ext>
            </a:extLst>
          </p:cNvPr>
          <p:cNvSpPr txBox="1"/>
          <p:nvPr/>
        </p:nvSpPr>
        <p:spPr>
          <a:xfrm>
            <a:off x="377190" y="2630746"/>
            <a:ext cx="6480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dirty="0"/>
              <a:t>краћи (енклитички) облици презента помоћног глагола ХТЈЕТИ </a:t>
            </a:r>
          </a:p>
          <a:p>
            <a:pPr algn="ctr"/>
            <a:r>
              <a:rPr lang="sr-Cyrl-RS" b="1" dirty="0">
                <a:solidFill>
                  <a:srgbClr val="C00000"/>
                </a:solidFill>
              </a:rPr>
              <a:t>(</a:t>
            </a:r>
            <a:r>
              <a:rPr lang="sr-Cyrl-RS" b="1" i="1" dirty="0">
                <a:solidFill>
                  <a:srgbClr val="C00000"/>
                </a:solidFill>
              </a:rPr>
              <a:t>ћу, ћеш, ће; ћемо, ћете, ће</a:t>
            </a:r>
            <a:r>
              <a:rPr lang="sr-Cyrl-RS" b="1" dirty="0">
                <a:solidFill>
                  <a:srgbClr val="C00000"/>
                </a:solidFill>
              </a:rPr>
              <a:t>) </a:t>
            </a:r>
            <a:endParaRPr lang="sr-Latn-BA" b="1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5ACE6A-9054-4ABC-ABB0-56BF30A0BB9D}"/>
              </a:ext>
            </a:extLst>
          </p:cNvPr>
          <p:cNvSpPr txBox="1"/>
          <p:nvPr/>
        </p:nvSpPr>
        <p:spPr>
          <a:xfrm>
            <a:off x="7334250" y="2630746"/>
            <a:ext cx="4827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b="1" dirty="0">
                <a:solidFill>
                  <a:srgbClr val="002060"/>
                </a:solidFill>
              </a:rPr>
              <a:t>инфинитив</a:t>
            </a:r>
            <a:r>
              <a:rPr lang="sr-Cyrl-RS" dirty="0"/>
              <a:t> </a:t>
            </a:r>
          </a:p>
          <a:p>
            <a:r>
              <a:rPr lang="sr-Cyrl-RS" dirty="0"/>
              <a:t>(глагола који се мијења)</a:t>
            </a:r>
            <a:endParaRPr lang="sr-Latn-BA" dirty="0"/>
          </a:p>
        </p:txBody>
      </p:sp>
      <p:sp>
        <p:nvSpPr>
          <p:cNvPr id="11" name="Plus Sign 10">
            <a:extLst>
              <a:ext uri="{FF2B5EF4-FFF2-40B4-BE49-F238E27FC236}">
                <a16:creationId xmlns:a16="http://schemas.microsoft.com/office/drawing/2014/main" xmlns="" id="{2AEB7386-9677-4D90-9CC9-6CDC8B55C138}"/>
              </a:ext>
            </a:extLst>
          </p:cNvPr>
          <p:cNvSpPr/>
          <p:nvPr/>
        </p:nvSpPr>
        <p:spPr>
          <a:xfrm>
            <a:off x="6793810" y="2676910"/>
            <a:ext cx="299829" cy="27700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B4FF046-29AC-49F1-87E9-31F045031EF2}"/>
              </a:ext>
            </a:extLst>
          </p:cNvPr>
          <p:cNvSpPr txBox="1"/>
          <p:nvPr/>
        </p:nvSpPr>
        <p:spPr>
          <a:xfrm>
            <a:off x="617220" y="3894506"/>
            <a:ext cx="111785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dirty="0"/>
              <a:t>гради се и од инфинитива глагола на –</a:t>
            </a:r>
            <a:r>
              <a:rPr lang="sr-Cyrl-RS" b="1" dirty="0"/>
              <a:t>ТИ</a:t>
            </a:r>
            <a:r>
              <a:rPr lang="sr-Cyrl-RS" dirty="0"/>
              <a:t> и од инфинитива глагола на –</a:t>
            </a:r>
            <a:r>
              <a:rPr lang="sr-Cyrl-RS" b="1" dirty="0"/>
              <a:t>ЋИ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dirty="0"/>
              <a:t>пише се као двије ријечи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sr-Cyrl-RS" dirty="0"/>
          </a:p>
          <a:p>
            <a:endParaRPr lang="sr-Cyrl-RS" dirty="0"/>
          </a:p>
          <a:p>
            <a:r>
              <a:rPr lang="sr-Cyrl-RS" sz="2000" b="1" dirty="0"/>
              <a:t>Примјери:</a:t>
            </a:r>
            <a:r>
              <a:rPr lang="sr-Cyrl-RS" b="1" dirty="0"/>
              <a:t>     </a:t>
            </a:r>
            <a:r>
              <a:rPr lang="sr-Cyrl-RS" dirty="0"/>
              <a:t>пјевати &gt; </a:t>
            </a:r>
            <a:r>
              <a:rPr lang="sr-Cyrl-RS" dirty="0">
                <a:solidFill>
                  <a:srgbClr val="C00000"/>
                </a:solidFill>
              </a:rPr>
              <a:t>ће </a:t>
            </a:r>
            <a:r>
              <a:rPr lang="sr-Cyrl-RS" dirty="0"/>
              <a:t> </a:t>
            </a:r>
            <a:r>
              <a:rPr lang="sr-Cyrl-RS" dirty="0">
                <a:solidFill>
                  <a:srgbClr val="002060"/>
                </a:solidFill>
              </a:rPr>
              <a:t>пјевати</a:t>
            </a:r>
            <a:r>
              <a:rPr lang="sr-Cyrl-RS" dirty="0"/>
              <a:t> </a:t>
            </a:r>
          </a:p>
          <a:p>
            <a:r>
              <a:rPr lang="sr-Cyrl-RS" sz="2000" b="1" dirty="0"/>
              <a:t>                           </a:t>
            </a:r>
            <a:r>
              <a:rPr lang="sr-Cyrl-RS" dirty="0"/>
              <a:t>ићи &gt; </a:t>
            </a:r>
            <a:r>
              <a:rPr lang="sr-Cyrl-RS" dirty="0">
                <a:solidFill>
                  <a:srgbClr val="C00000"/>
                </a:solidFill>
              </a:rPr>
              <a:t>ће  </a:t>
            </a:r>
            <a:r>
              <a:rPr lang="sr-Cyrl-RS" dirty="0">
                <a:solidFill>
                  <a:srgbClr val="002060"/>
                </a:solidFill>
              </a:rPr>
              <a:t>ићи </a:t>
            </a:r>
            <a:r>
              <a:rPr lang="sr-Cyrl-RS" dirty="0"/>
              <a:t>/ </a:t>
            </a:r>
            <a:r>
              <a:rPr lang="sr-Cyrl-RS" dirty="0">
                <a:solidFill>
                  <a:srgbClr val="002060"/>
                </a:solidFill>
              </a:rPr>
              <a:t>ићи  </a:t>
            </a:r>
            <a:r>
              <a:rPr lang="sr-Cyrl-RS" dirty="0">
                <a:solidFill>
                  <a:srgbClr val="C00000"/>
                </a:solidFill>
              </a:rPr>
              <a:t>ће</a:t>
            </a:r>
          </a:p>
          <a:p>
            <a:endParaRPr lang="sr-Cyrl-RS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dirty="0"/>
              <a:t>Код глагола чији се инфинитив завршава –</a:t>
            </a:r>
            <a:r>
              <a:rPr lang="sr-Cyrl-RS" b="1" dirty="0"/>
              <a:t>ЋИ</a:t>
            </a:r>
            <a:r>
              <a:rPr lang="sr-Cyrl-RS" dirty="0"/>
              <a:t> исправан је само облик сложеног футура првог </a:t>
            </a:r>
          </a:p>
          <a:p>
            <a:endParaRPr lang="sr-Latn-BA" sz="2000" b="1" dirty="0"/>
          </a:p>
        </p:txBody>
      </p:sp>
    </p:spTree>
    <p:extLst>
      <p:ext uri="{BB962C8B-B14F-4D97-AF65-F5344CB8AC3E}">
        <p14:creationId xmlns:p14="http://schemas.microsoft.com/office/powerpoint/2010/main" val="235039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4046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Творба футура првог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81E025-F944-4127-9514-9E1C62262E68}"/>
              </a:ext>
            </a:extLst>
          </p:cNvPr>
          <p:cNvSpPr txBox="1"/>
          <p:nvPr/>
        </p:nvSpPr>
        <p:spPr>
          <a:xfrm>
            <a:off x="187271" y="1672410"/>
            <a:ext cx="100355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000" dirty="0"/>
              <a:t>ПРОСТИ ФУТУР ПРВИ</a:t>
            </a:r>
          </a:p>
        </p:txBody>
      </p:sp>
      <p:sp>
        <p:nvSpPr>
          <p:cNvPr id="7" name="Arrow: Notched Right 6">
            <a:extLst>
              <a:ext uri="{FF2B5EF4-FFF2-40B4-BE49-F238E27FC236}">
                <a16:creationId xmlns:a16="http://schemas.microsoft.com/office/drawing/2014/main" xmlns="" id="{04A3BC54-5F5E-4FD7-ACD7-72AF10AB77E7}"/>
              </a:ext>
            </a:extLst>
          </p:cNvPr>
          <p:cNvSpPr/>
          <p:nvPr/>
        </p:nvSpPr>
        <p:spPr>
          <a:xfrm rot="5400000">
            <a:off x="5004114" y="2131091"/>
            <a:ext cx="400110" cy="258499"/>
          </a:xfrm>
          <a:prstGeom prst="notch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FF8DD96A-FE4A-460B-8AEE-63198C85CB18}"/>
              </a:ext>
            </a:extLst>
          </p:cNvPr>
          <p:cNvSpPr txBox="1"/>
          <p:nvPr/>
        </p:nvSpPr>
        <p:spPr>
          <a:xfrm>
            <a:off x="-819729" y="2514598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Cyrl-RS" b="1" dirty="0">
                <a:solidFill>
                  <a:srgbClr val="002060"/>
                </a:solidFill>
              </a:rPr>
              <a:t>инфинитивна основа</a:t>
            </a:r>
          </a:p>
          <a:p>
            <a:pPr algn="r"/>
            <a:r>
              <a:rPr lang="sr-Cyrl-RS" dirty="0"/>
              <a:t>(глагола који се мијења)</a:t>
            </a:r>
            <a:endParaRPr lang="sr-Latn-BA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95ACE6A-9054-4ABC-ABB0-56BF30A0BB9D}"/>
              </a:ext>
            </a:extLst>
          </p:cNvPr>
          <p:cNvSpPr txBox="1"/>
          <p:nvPr/>
        </p:nvSpPr>
        <p:spPr>
          <a:xfrm>
            <a:off x="5333418" y="2526028"/>
            <a:ext cx="656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краћи (енклитички) облици презента помоћног глагола ХТЈЕТИ</a:t>
            </a:r>
          </a:p>
          <a:p>
            <a:pPr algn="ctr"/>
            <a:r>
              <a:rPr lang="sr-Cyrl-RS" b="1" i="1" dirty="0">
                <a:solidFill>
                  <a:srgbClr val="C00000"/>
                </a:solidFill>
              </a:rPr>
              <a:t>(ћу, ћеш, ће; ћемо, ћете,ће)</a:t>
            </a:r>
            <a:endParaRPr lang="sr-Latn-BA" b="1" i="1" dirty="0">
              <a:solidFill>
                <a:srgbClr val="C00000"/>
              </a:solidFill>
            </a:endParaRPr>
          </a:p>
        </p:txBody>
      </p:sp>
      <p:sp>
        <p:nvSpPr>
          <p:cNvPr id="11" name="Plus Sign 10">
            <a:extLst>
              <a:ext uri="{FF2B5EF4-FFF2-40B4-BE49-F238E27FC236}">
                <a16:creationId xmlns:a16="http://schemas.microsoft.com/office/drawing/2014/main" xmlns="" id="{2AEB7386-9677-4D90-9CC9-6CDC8B55C138}"/>
              </a:ext>
            </a:extLst>
          </p:cNvPr>
          <p:cNvSpPr/>
          <p:nvPr/>
        </p:nvSpPr>
        <p:spPr>
          <a:xfrm>
            <a:off x="5033590" y="2595052"/>
            <a:ext cx="299829" cy="277001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B4FF046-29AC-49F1-87E9-31F045031EF2}"/>
              </a:ext>
            </a:extLst>
          </p:cNvPr>
          <p:cNvSpPr txBox="1"/>
          <p:nvPr/>
        </p:nvSpPr>
        <p:spPr>
          <a:xfrm>
            <a:off x="617220" y="3894506"/>
            <a:ext cx="111785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sr-Cyrl-RS" dirty="0"/>
              <a:t>гради се само од глагола који се у инфинитиву завршавају на -</a:t>
            </a:r>
            <a:r>
              <a:rPr lang="sr-Cyrl-RS" b="1" dirty="0"/>
              <a:t>ТИ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sr-Cyrl-RS" dirty="0"/>
              <a:t>пише се као једна ријеч, тј. помоћни глагол пише се спојено са инфинитивном основом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sr-Cyrl-RS" sz="2000" dirty="0"/>
          </a:p>
          <a:p>
            <a:r>
              <a:rPr lang="sr-Cyrl-RS" sz="2000" b="1" dirty="0"/>
              <a:t>Примјери:</a:t>
            </a:r>
            <a:r>
              <a:rPr lang="sr-Cyrl-RS" dirty="0"/>
              <a:t>     пјева</a:t>
            </a:r>
            <a:r>
              <a:rPr lang="sr-Cyrl-RS" b="1" dirty="0"/>
              <a:t>ти </a:t>
            </a:r>
            <a:r>
              <a:rPr lang="sr-Cyrl-RS" dirty="0"/>
              <a:t>&gt; </a:t>
            </a:r>
            <a:r>
              <a:rPr lang="sr-Cyrl-RS" dirty="0">
                <a:solidFill>
                  <a:srgbClr val="002060"/>
                </a:solidFill>
              </a:rPr>
              <a:t>пјева</a:t>
            </a:r>
            <a:r>
              <a:rPr lang="sr-Cyrl-RS" dirty="0">
                <a:solidFill>
                  <a:srgbClr val="C00000"/>
                </a:solidFill>
              </a:rPr>
              <a:t>ћу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пјева</a:t>
            </a:r>
            <a:r>
              <a:rPr lang="sr-Cyrl-RS" dirty="0">
                <a:solidFill>
                  <a:srgbClr val="C00000"/>
                </a:solidFill>
              </a:rPr>
              <a:t>ћеш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пјева</a:t>
            </a:r>
            <a:r>
              <a:rPr lang="sr-Cyrl-RS" dirty="0">
                <a:solidFill>
                  <a:srgbClr val="C00000"/>
                </a:solidFill>
              </a:rPr>
              <a:t>ће</a:t>
            </a:r>
            <a:r>
              <a:rPr lang="sr-Cyrl-RS" dirty="0"/>
              <a:t>; </a:t>
            </a:r>
            <a:r>
              <a:rPr lang="sr-Cyrl-RS" dirty="0">
                <a:solidFill>
                  <a:srgbClr val="002060"/>
                </a:solidFill>
              </a:rPr>
              <a:t>пјева</a:t>
            </a:r>
            <a:r>
              <a:rPr lang="sr-Cyrl-RS" dirty="0">
                <a:solidFill>
                  <a:srgbClr val="C00000"/>
                </a:solidFill>
              </a:rPr>
              <a:t>ћемо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пјева</a:t>
            </a:r>
            <a:r>
              <a:rPr lang="sr-Cyrl-RS" dirty="0">
                <a:solidFill>
                  <a:srgbClr val="C00000"/>
                </a:solidFill>
              </a:rPr>
              <a:t>ћете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пјева</a:t>
            </a:r>
            <a:r>
              <a:rPr lang="sr-Cyrl-RS" dirty="0">
                <a:solidFill>
                  <a:srgbClr val="C00000"/>
                </a:solidFill>
              </a:rPr>
              <a:t>ће</a:t>
            </a:r>
          </a:p>
          <a:p>
            <a:r>
              <a:rPr lang="sr-Cyrl-RS" dirty="0">
                <a:solidFill>
                  <a:srgbClr val="C00000"/>
                </a:solidFill>
              </a:rPr>
              <a:t>                               </a:t>
            </a:r>
            <a:r>
              <a:rPr lang="sr-Cyrl-RS" dirty="0"/>
              <a:t>чита</a:t>
            </a:r>
            <a:r>
              <a:rPr lang="sr-Cyrl-RS" b="1" dirty="0"/>
              <a:t>ти </a:t>
            </a:r>
            <a:r>
              <a:rPr lang="sr-Cyrl-RS" dirty="0"/>
              <a:t>&gt; </a:t>
            </a:r>
            <a:r>
              <a:rPr lang="sr-Cyrl-RS" dirty="0">
                <a:solidFill>
                  <a:srgbClr val="002060"/>
                </a:solidFill>
              </a:rPr>
              <a:t>чита</a:t>
            </a:r>
            <a:r>
              <a:rPr lang="sr-Cyrl-RS" dirty="0">
                <a:solidFill>
                  <a:srgbClr val="C00000"/>
                </a:solidFill>
              </a:rPr>
              <a:t>ћу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чита</a:t>
            </a:r>
            <a:r>
              <a:rPr lang="sr-Cyrl-RS" dirty="0">
                <a:solidFill>
                  <a:srgbClr val="C00000"/>
                </a:solidFill>
              </a:rPr>
              <a:t>ћеш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чита</a:t>
            </a:r>
            <a:r>
              <a:rPr lang="sr-Cyrl-RS" dirty="0">
                <a:solidFill>
                  <a:srgbClr val="C00000"/>
                </a:solidFill>
              </a:rPr>
              <a:t>ће</a:t>
            </a:r>
            <a:r>
              <a:rPr lang="sr-Cyrl-RS" dirty="0"/>
              <a:t>; </a:t>
            </a:r>
            <a:r>
              <a:rPr lang="sr-Cyrl-RS" dirty="0">
                <a:solidFill>
                  <a:srgbClr val="002060"/>
                </a:solidFill>
              </a:rPr>
              <a:t>чита</a:t>
            </a:r>
            <a:r>
              <a:rPr lang="sr-Cyrl-RS" dirty="0">
                <a:solidFill>
                  <a:srgbClr val="C00000"/>
                </a:solidFill>
              </a:rPr>
              <a:t>ћемо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чита</a:t>
            </a:r>
            <a:r>
              <a:rPr lang="sr-Cyrl-RS" dirty="0">
                <a:solidFill>
                  <a:srgbClr val="C00000"/>
                </a:solidFill>
              </a:rPr>
              <a:t>ћете</a:t>
            </a:r>
            <a:r>
              <a:rPr lang="sr-Cyrl-RS" dirty="0"/>
              <a:t>, </a:t>
            </a:r>
            <a:r>
              <a:rPr lang="sr-Cyrl-RS" dirty="0">
                <a:solidFill>
                  <a:srgbClr val="002060"/>
                </a:solidFill>
              </a:rPr>
              <a:t>чита</a:t>
            </a:r>
            <a:r>
              <a:rPr lang="sr-Cyrl-RS" dirty="0">
                <a:solidFill>
                  <a:srgbClr val="C00000"/>
                </a:solidFill>
              </a:rPr>
              <a:t>ће</a:t>
            </a:r>
            <a:endParaRPr lang="sr-Cyrl-RS" dirty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sr-Latn-BA" sz="2000" dirty="0"/>
          </a:p>
        </p:txBody>
      </p:sp>
    </p:spTree>
    <p:extLst>
      <p:ext uri="{BB962C8B-B14F-4D97-AF65-F5344CB8AC3E}">
        <p14:creationId xmlns:p14="http://schemas.microsoft.com/office/powerpoint/2010/main" val="23518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5909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Облици футура првог глагола написа</a:t>
            </a:r>
            <a:r>
              <a:rPr lang="sr-Cyrl-RS" sz="2800" b="1" u="sng" dirty="0">
                <a:solidFill>
                  <a:schemeClr val="accent2">
                    <a:lumMod val="75000"/>
                  </a:schemeClr>
                </a:solidFill>
              </a:rPr>
              <a:t>ти</a:t>
            </a:r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B4FF046-29AC-49F1-87E9-31F045031EF2}"/>
              </a:ext>
            </a:extLst>
          </p:cNvPr>
          <p:cNvSpPr txBox="1"/>
          <p:nvPr/>
        </p:nvSpPr>
        <p:spPr>
          <a:xfrm>
            <a:off x="2632710" y="2378630"/>
            <a:ext cx="4088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/>
              <a:t>сложени футур први </a:t>
            </a:r>
            <a:endParaRPr lang="sr-Latn-BA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308D0BB-CD6E-40D1-9F67-FD9B6DB4DC48}"/>
              </a:ext>
            </a:extLst>
          </p:cNvPr>
          <p:cNvSpPr txBox="1"/>
          <p:nvPr/>
        </p:nvSpPr>
        <p:spPr>
          <a:xfrm>
            <a:off x="6720840" y="2383631"/>
            <a:ext cx="55892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/>
              <a:t>прости футур први </a:t>
            </a:r>
            <a:endParaRPr lang="sr-Latn-BA" sz="2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A940EC0-CBC3-4055-939E-714147090975}"/>
              </a:ext>
            </a:extLst>
          </p:cNvPr>
          <p:cNvSpPr txBox="1"/>
          <p:nvPr/>
        </p:nvSpPr>
        <p:spPr>
          <a:xfrm>
            <a:off x="2731770" y="2778740"/>
            <a:ext cx="29946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endParaRPr lang="sr-Cyrl-RS" sz="2400" u="sng" dirty="0"/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C00000"/>
                </a:solidFill>
              </a:rPr>
              <a:t>ћу</a:t>
            </a:r>
            <a:r>
              <a:rPr lang="sr-Cyrl-RS" sz="2400" dirty="0"/>
              <a:t> </a:t>
            </a:r>
            <a:r>
              <a:rPr lang="sr-Cyrl-RS" sz="2400" dirty="0">
                <a:solidFill>
                  <a:srgbClr val="002060"/>
                </a:solidFill>
              </a:rPr>
              <a:t>написати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C00000"/>
                </a:solidFill>
              </a:rPr>
              <a:t>ћеш</a:t>
            </a:r>
            <a:r>
              <a:rPr lang="sr-Cyrl-RS" sz="2400" dirty="0"/>
              <a:t> </a:t>
            </a:r>
            <a:r>
              <a:rPr lang="sr-Cyrl-RS" sz="2400" dirty="0">
                <a:solidFill>
                  <a:srgbClr val="002060"/>
                </a:solidFill>
              </a:rPr>
              <a:t>написати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C00000"/>
                </a:solidFill>
              </a:rPr>
              <a:t>ће</a:t>
            </a:r>
            <a:r>
              <a:rPr lang="sr-Cyrl-RS" sz="2400" dirty="0"/>
              <a:t> </a:t>
            </a:r>
            <a:r>
              <a:rPr lang="sr-Cyrl-RS" sz="2400" dirty="0">
                <a:solidFill>
                  <a:srgbClr val="002060"/>
                </a:solidFill>
              </a:rPr>
              <a:t>написати</a:t>
            </a:r>
          </a:p>
          <a:p>
            <a:pPr>
              <a:buClr>
                <a:schemeClr val="tx1"/>
              </a:buClr>
            </a:pPr>
            <a:endParaRPr lang="sr-Cyrl-RS" sz="2400" dirty="0">
              <a:solidFill>
                <a:srgbClr val="002060"/>
              </a:solidFill>
            </a:endParaRPr>
          </a:p>
          <a:p>
            <a:pPr>
              <a:buClr>
                <a:schemeClr val="tx1"/>
              </a:buClr>
            </a:pPr>
            <a:endParaRPr lang="sr-Cyrl-RS" sz="2400" dirty="0">
              <a:solidFill>
                <a:srgbClr val="002060"/>
              </a:solidFill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 </a:t>
            </a:r>
            <a:r>
              <a:rPr lang="sr-Cyrl-RS" sz="2400" dirty="0">
                <a:solidFill>
                  <a:srgbClr val="C00000"/>
                </a:solidFill>
              </a:rPr>
              <a:t>ћемо </a:t>
            </a:r>
            <a:r>
              <a:rPr lang="sr-Cyrl-RS" sz="2400" dirty="0">
                <a:solidFill>
                  <a:srgbClr val="002060"/>
                </a:solidFill>
              </a:rPr>
              <a:t>написати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 </a:t>
            </a:r>
            <a:r>
              <a:rPr lang="sr-Cyrl-RS" sz="2400" dirty="0">
                <a:solidFill>
                  <a:srgbClr val="C00000"/>
                </a:solidFill>
              </a:rPr>
              <a:t>ћете </a:t>
            </a:r>
            <a:r>
              <a:rPr lang="sr-Cyrl-RS" sz="2400" dirty="0">
                <a:solidFill>
                  <a:srgbClr val="002060"/>
                </a:solidFill>
              </a:rPr>
              <a:t>написати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 </a:t>
            </a:r>
            <a:r>
              <a:rPr lang="sr-Cyrl-RS" sz="2400" dirty="0">
                <a:solidFill>
                  <a:srgbClr val="C00000"/>
                </a:solidFill>
              </a:rPr>
              <a:t>ће </a:t>
            </a:r>
            <a:r>
              <a:rPr lang="sr-Cyrl-RS" sz="2400" dirty="0">
                <a:solidFill>
                  <a:srgbClr val="002060"/>
                </a:solidFill>
              </a:rPr>
              <a:t>написати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42B73CA-BE37-4628-8F14-5CB8254256EB}"/>
              </a:ext>
            </a:extLst>
          </p:cNvPr>
          <p:cNvSpPr txBox="1"/>
          <p:nvPr/>
        </p:nvSpPr>
        <p:spPr>
          <a:xfrm>
            <a:off x="6724650" y="2778740"/>
            <a:ext cx="29946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endParaRPr lang="sr-Cyrl-RS" sz="2400" u="sng" dirty="0"/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написа</a:t>
            </a:r>
            <a:r>
              <a:rPr lang="sr-Cyrl-RS" sz="2400" dirty="0">
                <a:solidFill>
                  <a:srgbClr val="C00000"/>
                </a:solidFill>
              </a:rPr>
              <a:t>ћу</a:t>
            </a:r>
            <a:endParaRPr lang="sr-Cyrl-RS" sz="2400" dirty="0">
              <a:solidFill>
                <a:srgbClr val="002060"/>
              </a:solidFill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написа</a:t>
            </a:r>
            <a:r>
              <a:rPr lang="sr-Cyrl-RS" sz="2400" dirty="0">
                <a:solidFill>
                  <a:srgbClr val="C00000"/>
                </a:solidFill>
              </a:rPr>
              <a:t>ћеш</a:t>
            </a:r>
            <a:endParaRPr lang="sr-Cyrl-RS" sz="2400" dirty="0">
              <a:solidFill>
                <a:srgbClr val="002060"/>
              </a:solidFill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написа</a:t>
            </a:r>
            <a:r>
              <a:rPr lang="sr-Cyrl-RS" sz="2400" dirty="0">
                <a:solidFill>
                  <a:srgbClr val="C00000"/>
                </a:solidFill>
              </a:rPr>
              <a:t>ће</a:t>
            </a:r>
            <a:endParaRPr lang="sr-Cyrl-RS" sz="2400" dirty="0">
              <a:solidFill>
                <a:srgbClr val="002060"/>
              </a:solidFill>
            </a:endParaRPr>
          </a:p>
          <a:p>
            <a:pPr>
              <a:buClr>
                <a:schemeClr val="tx1"/>
              </a:buClr>
            </a:pPr>
            <a:endParaRPr lang="sr-Cyrl-RS" sz="2400" dirty="0">
              <a:solidFill>
                <a:srgbClr val="002060"/>
              </a:solidFill>
            </a:endParaRPr>
          </a:p>
          <a:p>
            <a:pPr>
              <a:buClr>
                <a:schemeClr val="tx1"/>
              </a:buClr>
            </a:pPr>
            <a:endParaRPr lang="sr-Cyrl-RS" sz="2400" dirty="0">
              <a:solidFill>
                <a:srgbClr val="002060"/>
              </a:solidFill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написа</a:t>
            </a:r>
            <a:r>
              <a:rPr lang="sr-Cyrl-RS" sz="2400" dirty="0">
                <a:solidFill>
                  <a:srgbClr val="C00000"/>
                </a:solidFill>
              </a:rPr>
              <a:t>ћемо</a:t>
            </a:r>
            <a:endParaRPr lang="sr-Cyrl-RS" sz="2400" dirty="0">
              <a:solidFill>
                <a:srgbClr val="002060"/>
              </a:solidFill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написа</a:t>
            </a:r>
            <a:r>
              <a:rPr lang="sr-Cyrl-RS" sz="2400" dirty="0">
                <a:solidFill>
                  <a:srgbClr val="C00000"/>
                </a:solidFill>
              </a:rPr>
              <a:t>ћете</a:t>
            </a:r>
            <a:endParaRPr lang="sr-Cyrl-RS" sz="2400" dirty="0">
              <a:solidFill>
                <a:srgbClr val="002060"/>
              </a:solidFill>
            </a:endParaRP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2400" dirty="0">
                <a:solidFill>
                  <a:srgbClr val="002060"/>
                </a:solidFill>
              </a:rPr>
              <a:t>написа</a:t>
            </a:r>
            <a:r>
              <a:rPr lang="sr-Cyrl-RS" sz="2400" dirty="0">
                <a:solidFill>
                  <a:srgbClr val="C00000"/>
                </a:solidFill>
              </a:rPr>
              <a:t>ће</a:t>
            </a:r>
            <a:endParaRPr lang="sr-Cyrl-RS" sz="24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41702EB-C52B-4101-8723-DA71A72B64CD}"/>
              </a:ext>
            </a:extLst>
          </p:cNvPr>
          <p:cNvSpPr txBox="1"/>
          <p:nvPr/>
        </p:nvSpPr>
        <p:spPr>
          <a:xfrm rot="16200000">
            <a:off x="1457324" y="3543925"/>
            <a:ext cx="13830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ЈЕДНИНА</a:t>
            </a:r>
            <a:endParaRPr lang="sr-Latn-BA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362A914-E675-4358-BD36-1CB4F4D9E3E9}"/>
              </a:ext>
            </a:extLst>
          </p:cNvPr>
          <p:cNvSpPr txBox="1"/>
          <p:nvPr/>
        </p:nvSpPr>
        <p:spPr>
          <a:xfrm rot="16200000">
            <a:off x="1457325" y="5320665"/>
            <a:ext cx="1383030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МНОЖИНА</a:t>
            </a:r>
            <a:endParaRPr lang="sr-Latn-B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F8434C1-4D91-4F49-AC3B-3B47A4AE3B1F}"/>
              </a:ext>
            </a:extLst>
          </p:cNvPr>
          <p:cNvSpPr txBox="1"/>
          <p:nvPr/>
        </p:nvSpPr>
        <p:spPr>
          <a:xfrm>
            <a:off x="628650" y="1186160"/>
            <a:ext cx="8606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dirty="0"/>
              <a:t>инфинитив: </a:t>
            </a:r>
            <a:r>
              <a:rPr lang="sr-Cyrl-RS" dirty="0">
                <a:solidFill>
                  <a:srgbClr val="002060"/>
                </a:solidFill>
              </a:rPr>
              <a:t>написа</a:t>
            </a:r>
            <a:r>
              <a:rPr lang="sr-Cyrl-RS" b="1" dirty="0">
                <a:solidFill>
                  <a:srgbClr val="002060"/>
                </a:solidFill>
              </a:rPr>
              <a:t>ти</a:t>
            </a:r>
            <a:endParaRPr lang="sr-Cyrl-RS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dirty="0"/>
              <a:t>инфинитивна основа: </a:t>
            </a:r>
            <a:r>
              <a:rPr lang="sr-Cyrl-RS" dirty="0">
                <a:solidFill>
                  <a:srgbClr val="002060"/>
                </a:solidFill>
              </a:rPr>
              <a:t>написа-  </a:t>
            </a:r>
            <a:endParaRPr lang="sr-Cyrl-R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dirty="0"/>
              <a:t>краћи облици презента помоћног глагола ХТЈЕТИ: </a:t>
            </a:r>
            <a:r>
              <a:rPr lang="sr-Cyrl-RS" dirty="0">
                <a:solidFill>
                  <a:srgbClr val="C00000"/>
                </a:solidFill>
              </a:rPr>
              <a:t>ћу, ћеш, ће; ћемо, ћете, ће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63954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59093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Облици футура првог глагола сти</a:t>
            </a:r>
            <a:r>
              <a:rPr lang="sr-Cyrl-RS" sz="2800" b="1" u="sng" dirty="0">
                <a:solidFill>
                  <a:schemeClr val="accent2">
                    <a:lumMod val="75000"/>
                  </a:schemeClr>
                </a:solidFill>
              </a:rPr>
              <a:t>ћи</a:t>
            </a:r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F8434C1-4D91-4F49-AC3B-3B47A4AE3B1F}"/>
              </a:ext>
            </a:extLst>
          </p:cNvPr>
          <p:cNvSpPr txBox="1"/>
          <p:nvPr/>
        </p:nvSpPr>
        <p:spPr>
          <a:xfrm>
            <a:off x="4000500" y="2492871"/>
            <a:ext cx="776097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Cyrl-RS" dirty="0">
              <a:solidFill>
                <a:srgbClr val="C00000"/>
              </a:solidFill>
            </a:endParaRPr>
          </a:p>
          <a:p>
            <a:r>
              <a:rPr lang="sr-Cyrl-RS" sz="2800" dirty="0"/>
              <a:t>сложени футур први</a:t>
            </a:r>
          </a:p>
          <a:p>
            <a:endParaRPr lang="sr-Cyrl-RS" dirty="0"/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dirty="0">
                <a:solidFill>
                  <a:srgbClr val="C00000"/>
                </a:solidFill>
              </a:rPr>
              <a:t> ћу </a:t>
            </a:r>
            <a:r>
              <a:rPr lang="sr-Cyrl-RS" dirty="0"/>
              <a:t>  </a:t>
            </a:r>
            <a:r>
              <a:rPr lang="sr-Cyrl-RS" dirty="0">
                <a:solidFill>
                  <a:srgbClr val="002060"/>
                </a:solidFill>
              </a:rPr>
              <a:t>стићи   </a:t>
            </a:r>
            <a:r>
              <a:rPr lang="sr-Cyrl-RS" dirty="0"/>
              <a:t>/  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ћу </a:t>
            </a:r>
            <a:endParaRPr lang="sr-Cyrl-RS" dirty="0"/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dirty="0">
                <a:solidFill>
                  <a:srgbClr val="C00000"/>
                </a:solidFill>
              </a:rPr>
              <a:t> ћеш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/>
              <a:t>/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ћеш</a:t>
            </a:r>
          </a:p>
          <a:p>
            <a:pPr marL="342900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dirty="0">
                <a:solidFill>
                  <a:srgbClr val="C00000"/>
                </a:solidFill>
              </a:rPr>
              <a:t> ће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/>
              <a:t>/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ће</a:t>
            </a:r>
          </a:p>
          <a:p>
            <a:pPr>
              <a:buClr>
                <a:schemeClr val="tx1"/>
              </a:buClr>
            </a:pPr>
            <a:endParaRPr lang="sr-Cyrl-RS" dirty="0">
              <a:solidFill>
                <a:srgbClr val="C00000"/>
              </a:solidFill>
            </a:endParaRPr>
          </a:p>
          <a:p>
            <a:pPr>
              <a:buClr>
                <a:schemeClr val="tx1"/>
              </a:buClr>
            </a:pPr>
            <a:endParaRPr lang="sr-Cyrl-RS" dirty="0">
              <a:solidFill>
                <a:srgbClr val="C00000"/>
              </a:solidFill>
            </a:endParaRPr>
          </a:p>
          <a:p>
            <a:pPr>
              <a:buClr>
                <a:schemeClr val="tx1"/>
              </a:buClr>
            </a:pPr>
            <a:endParaRPr lang="sr-Cyrl-RS" dirty="0">
              <a:solidFill>
                <a:srgbClr val="C00000"/>
              </a:solidFill>
            </a:endParaRP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sr-Cyrl-RS" dirty="0">
                <a:solidFill>
                  <a:srgbClr val="C00000"/>
                </a:solidFill>
              </a:rPr>
              <a:t>ћемо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/>
              <a:t>/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ћемо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sr-Cyrl-RS" dirty="0">
                <a:solidFill>
                  <a:srgbClr val="C00000"/>
                </a:solidFill>
              </a:rPr>
              <a:t> ћете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/>
              <a:t>/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ћете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sr-Cyrl-RS" dirty="0">
                <a:solidFill>
                  <a:srgbClr val="C00000"/>
                </a:solidFill>
              </a:rPr>
              <a:t> ће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/>
              <a:t>/</a:t>
            </a:r>
            <a:r>
              <a:rPr lang="sr-Cyrl-RS" dirty="0">
                <a:solidFill>
                  <a:srgbClr val="C00000"/>
                </a:solidFill>
              </a:rPr>
              <a:t>   </a:t>
            </a:r>
            <a:r>
              <a:rPr lang="sr-Cyrl-RS" dirty="0">
                <a:solidFill>
                  <a:srgbClr val="002060"/>
                </a:solidFill>
              </a:rPr>
              <a:t>стићи</a:t>
            </a:r>
            <a:r>
              <a:rPr lang="sr-Cyrl-RS" dirty="0">
                <a:solidFill>
                  <a:srgbClr val="C00000"/>
                </a:solidFill>
              </a:rPr>
              <a:t> ће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C61FC8-398F-424B-9E02-3DD40CE1627C}"/>
              </a:ext>
            </a:extLst>
          </p:cNvPr>
          <p:cNvSpPr txBox="1"/>
          <p:nvPr/>
        </p:nvSpPr>
        <p:spPr>
          <a:xfrm>
            <a:off x="514350" y="1186160"/>
            <a:ext cx="8835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/>
              <a:t>инфинитив </a:t>
            </a:r>
            <a:r>
              <a:rPr lang="sr-Cyrl-RS">
                <a:solidFill>
                  <a:srgbClr val="002060"/>
                </a:solidFill>
              </a:rPr>
              <a:t>стићи </a:t>
            </a:r>
            <a:endParaRPr lang="sr-Cyrl-R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/>
              <a:t>краћи облици презента помоћног глагола ХТЈЕТИ: </a:t>
            </a:r>
            <a:r>
              <a:rPr lang="sr-Cyrl-RS">
                <a:solidFill>
                  <a:srgbClr val="C00000"/>
                </a:solidFill>
              </a:rPr>
              <a:t>ћу, ћеш, ће; ћемо, ћете, ће</a:t>
            </a:r>
            <a:endParaRPr lang="sr-Cyrl-RS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A72A605-C2DF-495A-9937-D8B19905CB2A}"/>
              </a:ext>
            </a:extLst>
          </p:cNvPr>
          <p:cNvSpPr txBox="1"/>
          <p:nvPr/>
        </p:nvSpPr>
        <p:spPr>
          <a:xfrm rot="16200000">
            <a:off x="2817494" y="3740704"/>
            <a:ext cx="1274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rgbClr val="5F5F5F"/>
                </a:solidFill>
              </a:rPr>
              <a:t>ЈЕДНИНА</a:t>
            </a:r>
            <a:endParaRPr lang="sr-Latn-BA" dirty="0">
              <a:solidFill>
                <a:srgbClr val="5F5F5F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5A1AA8C-CC4E-42FF-AA4E-981950C9EEB1}"/>
              </a:ext>
            </a:extLst>
          </p:cNvPr>
          <p:cNvSpPr txBox="1"/>
          <p:nvPr/>
        </p:nvSpPr>
        <p:spPr>
          <a:xfrm rot="16200000">
            <a:off x="2776300" y="5318939"/>
            <a:ext cx="1382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>
                <a:solidFill>
                  <a:srgbClr val="5F5F5F"/>
                </a:solidFill>
              </a:rPr>
              <a:t>МНОЖИНА</a:t>
            </a:r>
            <a:endParaRPr lang="sr-Latn-BA" dirty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5909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Футур први - занимљивост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C61FC8-398F-424B-9E02-3DD40CE1627C}"/>
              </a:ext>
            </a:extLst>
          </p:cNvPr>
          <p:cNvSpPr txBox="1"/>
          <p:nvPr/>
        </p:nvSpPr>
        <p:spPr>
          <a:xfrm>
            <a:off x="902970" y="2413337"/>
            <a:ext cx="104241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Обрати пажњу на облике футура првог глагола који се у инфинитиву завршавају на  </a:t>
            </a:r>
            <a:r>
              <a:rPr lang="sr-Cyrl-RS" b="1" dirty="0"/>
              <a:t>-ТИ</a:t>
            </a:r>
            <a:r>
              <a:rPr lang="sr-Cyrl-RS" dirty="0"/>
              <a:t> испред којег долази сугласник </a:t>
            </a:r>
            <a:r>
              <a:rPr lang="sr-Cyrl-RS" b="1" dirty="0"/>
              <a:t>-С  </a:t>
            </a:r>
            <a:endParaRPr lang="sr-Cyrl-RS" dirty="0"/>
          </a:p>
          <a:p>
            <a:endParaRPr lang="sr-Cyrl-RS" b="1" dirty="0"/>
          </a:p>
          <a:p>
            <a:endParaRPr lang="sr-Cyrl-RS" b="1" dirty="0"/>
          </a:p>
          <a:p>
            <a:pPr algn="ctr"/>
            <a:r>
              <a:rPr lang="sr-Cyrl-RS" sz="2400" dirty="0"/>
              <a:t>јеСти  &gt;  </a:t>
            </a:r>
            <a:r>
              <a:rPr lang="sr-Cyrl-RS" sz="2400" dirty="0">
                <a:solidFill>
                  <a:srgbClr val="C00000"/>
                </a:solidFill>
              </a:rPr>
              <a:t>јешћу</a:t>
            </a:r>
            <a:r>
              <a:rPr lang="sr-Cyrl-RS" sz="2400" dirty="0"/>
              <a:t> </a:t>
            </a:r>
          </a:p>
          <a:p>
            <a:pPr algn="ctr"/>
            <a:r>
              <a:rPr lang="sr-Cyrl-RS" sz="2400" dirty="0"/>
              <a:t>паСти  &gt;  </a:t>
            </a:r>
            <a:r>
              <a:rPr lang="sr-Cyrl-RS" sz="2400" dirty="0">
                <a:solidFill>
                  <a:srgbClr val="C00000"/>
                </a:solidFill>
              </a:rPr>
              <a:t>пашћу </a:t>
            </a:r>
          </a:p>
          <a:p>
            <a:pPr algn="ctr"/>
            <a:r>
              <a:rPr lang="sr-Cyrl-RS" sz="2400" dirty="0"/>
              <a:t>гриСти  &gt;  </a:t>
            </a:r>
            <a:r>
              <a:rPr lang="sr-Cyrl-RS" sz="2400" dirty="0">
                <a:solidFill>
                  <a:srgbClr val="C00000"/>
                </a:solidFill>
              </a:rPr>
              <a:t>гришћу 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6878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514350" y="662940"/>
            <a:ext cx="5909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400" b="1" dirty="0">
                <a:solidFill>
                  <a:schemeClr val="accent2">
                    <a:lumMod val="75000"/>
                  </a:schemeClr>
                </a:solidFill>
              </a:rPr>
              <a:t>Футур први - вјежба</a:t>
            </a:r>
            <a:endParaRPr lang="sr-Latn-BA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639F38F-FAF9-410A-83FA-C0073F4EC3F4}"/>
              </a:ext>
            </a:extLst>
          </p:cNvPr>
          <p:cNvSpPr txBox="1"/>
          <p:nvPr/>
        </p:nvSpPr>
        <p:spPr>
          <a:xfrm>
            <a:off x="514350" y="2343150"/>
            <a:ext cx="115328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/>
              <a:t>Футур први означава</a:t>
            </a:r>
            <a:r>
              <a:rPr lang="sr-Latn-BA" sz="2000" dirty="0"/>
              <a:t>  </a:t>
            </a:r>
            <a:r>
              <a:rPr lang="sr-Cyrl-RS" sz="2000" dirty="0"/>
              <a:t>                радњу.</a:t>
            </a:r>
            <a:endParaRPr lang="sr-Latn-BA" sz="2000" dirty="0"/>
          </a:p>
          <a:p>
            <a:endParaRPr lang="sr-Cyrl-RS" sz="2000" dirty="0"/>
          </a:p>
          <a:p>
            <a:r>
              <a:rPr lang="sr-Cyrl-RS" sz="2000" dirty="0"/>
              <a:t>Гради се од краћег облика презента помоћног глагола                  и инфинитива или</a:t>
            </a:r>
            <a:r>
              <a:rPr lang="sr-Latn-BA" sz="2000" dirty="0"/>
              <a:t>      </a:t>
            </a:r>
            <a:r>
              <a:rPr lang="sr-Cyrl-RS" sz="2000" dirty="0"/>
              <a:t>                        основе глагола који се мијења. </a:t>
            </a:r>
          </a:p>
          <a:p>
            <a:endParaRPr lang="sr-Cyrl-RS" sz="2000" dirty="0"/>
          </a:p>
          <a:p>
            <a:r>
              <a:rPr lang="sr-Cyrl-RS" sz="2000" dirty="0"/>
              <a:t>Треће лице множине глагола </a:t>
            </a:r>
            <a:r>
              <a:rPr lang="sr-Cyrl-RS" sz="2000" i="1" dirty="0"/>
              <a:t>читати</a:t>
            </a:r>
            <a:r>
              <a:rPr lang="sr-Cyrl-RS" sz="2000" dirty="0"/>
              <a:t> у футуру првом гласи </a:t>
            </a:r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ће читати </a:t>
            </a:r>
            <a:r>
              <a:rPr lang="sr-Cyrl-RS" sz="2000" dirty="0"/>
              <a:t>или           </a:t>
            </a:r>
          </a:p>
          <a:p>
            <a:endParaRPr lang="sr-Cyrl-RS" sz="2000" dirty="0"/>
          </a:p>
          <a:p>
            <a:r>
              <a:rPr lang="sr-Cyrl-RS" sz="2000" dirty="0"/>
              <a:t>Прво лице једнине глагола </a:t>
            </a:r>
            <a:r>
              <a:rPr lang="sr-Cyrl-RS" sz="2000" i="1" dirty="0"/>
              <a:t>заобићи</a:t>
            </a:r>
            <a:r>
              <a:rPr lang="sr-Cyrl-RS" sz="2000" dirty="0"/>
              <a:t> у футуру првом гласи </a:t>
            </a:r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заобићи</a:t>
            </a:r>
            <a:r>
              <a:rPr lang="sr-Cyrl-RS" sz="2000" dirty="0"/>
              <a:t> </a:t>
            </a:r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ћу</a:t>
            </a:r>
            <a:r>
              <a:rPr lang="sr-Cyrl-RS" sz="2000" dirty="0"/>
              <a:t> или </a:t>
            </a:r>
            <a:endParaRPr lang="sr-Latn-BA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97A722B-4218-4035-B356-57A037FFCBB7}"/>
              </a:ext>
            </a:extLst>
          </p:cNvPr>
          <p:cNvSpPr txBox="1"/>
          <p:nvPr/>
        </p:nvSpPr>
        <p:spPr>
          <a:xfrm>
            <a:off x="2916555" y="2343150"/>
            <a:ext cx="1184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>
                <a:solidFill>
                  <a:schemeClr val="accent2">
                    <a:lumMod val="75000"/>
                  </a:schemeClr>
                </a:solidFill>
              </a:rPr>
              <a:t>будућу</a:t>
            </a:r>
            <a:endParaRPr lang="sr-Latn-BA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E52136A1-F23A-4F20-A677-01FDE78FCD95}"/>
              </a:ext>
            </a:extLst>
          </p:cNvPr>
          <p:cNvCxnSpPr>
            <a:cxnSpLocks/>
          </p:cNvCxnSpPr>
          <p:nvPr/>
        </p:nvCxnSpPr>
        <p:spPr>
          <a:xfrm>
            <a:off x="2916555" y="2659141"/>
            <a:ext cx="9582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C359D555-581D-470B-9325-72DFB0CB6768}"/>
              </a:ext>
            </a:extLst>
          </p:cNvPr>
          <p:cNvSpPr txBox="1"/>
          <p:nvPr/>
        </p:nvSpPr>
        <p:spPr>
          <a:xfrm>
            <a:off x="6621780" y="2934723"/>
            <a:ext cx="937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>
                <a:solidFill>
                  <a:schemeClr val="accent2">
                    <a:lumMod val="75000"/>
                  </a:schemeClr>
                </a:solidFill>
              </a:rPr>
              <a:t>хтјети</a:t>
            </a:r>
            <a:endParaRPr lang="sr-Latn-BA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AC20453B-E276-49F2-963E-38F67ECB42FC}"/>
              </a:ext>
            </a:extLst>
          </p:cNvPr>
          <p:cNvCxnSpPr>
            <a:cxnSpLocks/>
          </p:cNvCxnSpPr>
          <p:nvPr/>
        </p:nvCxnSpPr>
        <p:spPr>
          <a:xfrm>
            <a:off x="6583680" y="3251897"/>
            <a:ext cx="9372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ACEE31B-034E-47C8-AD69-60932142DF92}"/>
              </a:ext>
            </a:extLst>
          </p:cNvPr>
          <p:cNvSpPr txBox="1"/>
          <p:nvPr/>
        </p:nvSpPr>
        <p:spPr>
          <a:xfrm>
            <a:off x="9452610" y="2934723"/>
            <a:ext cx="1847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dirty="0">
                <a:solidFill>
                  <a:schemeClr val="accent2">
                    <a:lumMod val="75000"/>
                  </a:schemeClr>
                </a:solidFill>
              </a:rPr>
              <a:t>инфинитивне</a:t>
            </a:r>
            <a:endParaRPr lang="sr-Latn-B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B6E4401-6414-4D3D-AC7D-29B74BBDB68B}"/>
              </a:ext>
            </a:extLst>
          </p:cNvPr>
          <p:cNvSpPr txBox="1"/>
          <p:nvPr/>
        </p:nvSpPr>
        <p:spPr>
          <a:xfrm>
            <a:off x="8511540" y="3859565"/>
            <a:ext cx="1242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>
                <a:solidFill>
                  <a:schemeClr val="accent2">
                    <a:lumMod val="75000"/>
                  </a:schemeClr>
                </a:solidFill>
              </a:rPr>
              <a:t>читаће.</a:t>
            </a:r>
            <a:endParaRPr lang="sr-Latn-BA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D8AF106B-733C-48D1-AAB7-CDE8F429660F}"/>
              </a:ext>
            </a:extLst>
          </p:cNvPr>
          <p:cNvSpPr txBox="1"/>
          <p:nvPr/>
        </p:nvSpPr>
        <p:spPr>
          <a:xfrm>
            <a:off x="8681085" y="4439892"/>
            <a:ext cx="1543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000" b="1" dirty="0">
                <a:solidFill>
                  <a:schemeClr val="accent2">
                    <a:lumMod val="75000"/>
                  </a:schemeClr>
                </a:solidFill>
              </a:rPr>
              <a:t>ћу заобићи.</a:t>
            </a:r>
            <a:endParaRPr lang="sr-Latn-BA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D7FD0FD2-EFE8-414A-89EC-75E71AEF938D}"/>
              </a:ext>
            </a:extLst>
          </p:cNvPr>
          <p:cNvCxnSpPr>
            <a:cxnSpLocks/>
          </p:cNvCxnSpPr>
          <p:nvPr/>
        </p:nvCxnSpPr>
        <p:spPr>
          <a:xfrm>
            <a:off x="9502140" y="3251897"/>
            <a:ext cx="1527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C5F5216E-CF27-42A4-95D7-82CC4C2E6B0B}"/>
              </a:ext>
            </a:extLst>
          </p:cNvPr>
          <p:cNvCxnSpPr>
            <a:cxnSpLocks/>
          </p:cNvCxnSpPr>
          <p:nvPr/>
        </p:nvCxnSpPr>
        <p:spPr>
          <a:xfrm>
            <a:off x="8618899" y="4160644"/>
            <a:ext cx="8337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CAB846B6-25AB-4480-839A-D6A9CE534595}"/>
              </a:ext>
            </a:extLst>
          </p:cNvPr>
          <p:cNvCxnSpPr/>
          <p:nvPr/>
        </p:nvCxnSpPr>
        <p:spPr>
          <a:xfrm>
            <a:off x="8726861" y="4758275"/>
            <a:ext cx="13399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523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48676B-8597-4687-9224-AA5B8AD36514}"/>
              </a:ext>
            </a:extLst>
          </p:cNvPr>
          <p:cNvSpPr txBox="1"/>
          <p:nvPr/>
        </p:nvSpPr>
        <p:spPr>
          <a:xfrm>
            <a:off x="489109" y="501862"/>
            <a:ext cx="11258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400" b="1" dirty="0">
                <a:solidFill>
                  <a:schemeClr val="accent1">
                    <a:lumMod val="75000"/>
                  </a:schemeClr>
                </a:solidFill>
              </a:rPr>
              <a:t>Футур први</a:t>
            </a:r>
            <a:endParaRPr lang="sr-Latn-B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5C61FC8-398F-424B-9E02-3DD40CE1627C}"/>
              </a:ext>
            </a:extLst>
          </p:cNvPr>
          <p:cNvSpPr txBox="1"/>
          <p:nvPr/>
        </p:nvSpPr>
        <p:spPr>
          <a:xfrm>
            <a:off x="494885" y="1598841"/>
            <a:ext cx="61093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/>
          </a:p>
          <a:p>
            <a:endParaRPr lang="sr-Cyrl-RS" sz="1600" dirty="0"/>
          </a:p>
          <a:p>
            <a:r>
              <a:rPr lang="sr-Cyrl-RS" sz="1600" b="1" u="sng" dirty="0"/>
              <a:t>сложени футур први</a:t>
            </a:r>
            <a:r>
              <a:rPr lang="sr-Cyrl-RS" sz="1600" dirty="0"/>
              <a:t>:</a:t>
            </a:r>
          </a:p>
          <a:p>
            <a:endParaRPr lang="sr-Cyrl-RS" sz="105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r-Cyrl-RS" sz="1600" dirty="0"/>
              <a:t> гради се од краћих облика презента глагола хтјети </a:t>
            </a:r>
          </a:p>
          <a:p>
            <a:pPr lvl="1"/>
            <a:r>
              <a:rPr lang="sr-Cyrl-RS" sz="1600" dirty="0"/>
              <a:t>        ( </a:t>
            </a:r>
            <a:r>
              <a:rPr lang="sr-Cyrl-RS" sz="1600" dirty="0">
                <a:solidFill>
                  <a:srgbClr val="C00000"/>
                </a:solidFill>
              </a:rPr>
              <a:t>ћу, ћеш, ће; ћемо, ћете, ће</a:t>
            </a:r>
            <a:r>
              <a:rPr lang="sr-Cyrl-RS" sz="1600" dirty="0"/>
              <a:t>) и </a:t>
            </a:r>
            <a:r>
              <a:rPr lang="sr-Cyrl-RS" sz="1600" b="1" dirty="0">
                <a:solidFill>
                  <a:srgbClr val="002060"/>
                </a:solidFill>
              </a:rPr>
              <a:t>инфинитива</a:t>
            </a:r>
            <a:r>
              <a:rPr lang="sr-Cyrl-RS" sz="1600" dirty="0"/>
              <a:t> глагола који   </a:t>
            </a:r>
          </a:p>
          <a:p>
            <a:pPr lvl="1"/>
            <a:r>
              <a:rPr lang="sr-Cyrl-RS" sz="1600" dirty="0"/>
              <a:t>        се мијења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r-Cyrl-RS" sz="1600" dirty="0"/>
              <a:t>гради се и од инфинитива глагола на –ТИ и инфинитива глагола на -ЋИ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r-Cyrl-RS" sz="1600" dirty="0"/>
              <a:t>пише се као двије ријечи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94A01828-D475-4BFC-85B5-1D1B5E16FF99}"/>
              </a:ext>
            </a:extLst>
          </p:cNvPr>
          <p:cNvSpPr txBox="1"/>
          <p:nvPr/>
        </p:nvSpPr>
        <p:spPr>
          <a:xfrm rot="16200000">
            <a:off x="172998" y="4726477"/>
            <a:ext cx="9904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100" dirty="0"/>
              <a:t>ЈЕДНИНА</a:t>
            </a:r>
            <a:endParaRPr lang="sr-Latn-BA" sz="11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D315B7C-B4C6-4E48-B7E9-5E400F728ECD}"/>
              </a:ext>
            </a:extLst>
          </p:cNvPr>
          <p:cNvSpPr txBox="1"/>
          <p:nvPr/>
        </p:nvSpPr>
        <p:spPr>
          <a:xfrm rot="16200000">
            <a:off x="103287" y="5731088"/>
            <a:ext cx="1129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100" dirty="0"/>
              <a:t>МНОЖИНА</a:t>
            </a:r>
            <a:endParaRPr lang="sr-Latn-BA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13B0491-8830-4561-B41B-5ACA48D3F25E}"/>
              </a:ext>
            </a:extLst>
          </p:cNvPr>
          <p:cNvSpPr txBox="1"/>
          <p:nvPr/>
        </p:nvSpPr>
        <p:spPr>
          <a:xfrm>
            <a:off x="514350" y="4348624"/>
            <a:ext cx="286893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r-Cyrl-RS" sz="1600" dirty="0"/>
              <a:t> </a:t>
            </a:r>
            <a:r>
              <a:rPr lang="sr-Cyrl-RS" b="1" u="sng" dirty="0"/>
              <a:t>написаТИ</a:t>
            </a:r>
            <a:r>
              <a:rPr lang="sr-Cyrl-RS" sz="1600" b="1" dirty="0"/>
              <a:t>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ћу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написати</a:t>
            </a:r>
            <a:r>
              <a:rPr lang="sr-Cyrl-RS" sz="1600" dirty="0"/>
              <a:t>                          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ћеш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написати</a:t>
            </a:r>
            <a:r>
              <a:rPr lang="sr-Cyrl-RS" sz="1600" dirty="0"/>
              <a:t>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написати</a:t>
            </a:r>
            <a:r>
              <a:rPr lang="sr-Cyrl-RS" sz="1600" dirty="0"/>
              <a:t> </a:t>
            </a:r>
          </a:p>
          <a:p>
            <a:pPr lvl="1"/>
            <a:endParaRPr lang="sr-Cyrl-RS" sz="1600" dirty="0"/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ћемо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написати</a:t>
            </a:r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ћете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написати</a:t>
            </a:r>
            <a:r>
              <a:rPr lang="sr-Cyrl-RS" sz="1600" dirty="0"/>
              <a:t> </a:t>
            </a:r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написати</a:t>
            </a:r>
            <a:endParaRPr lang="sr-Latn-BA" dirty="0">
              <a:solidFill>
                <a:srgbClr val="00206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64DA520-C60B-46A5-AD4A-BD8D189DA27E}"/>
              </a:ext>
            </a:extLst>
          </p:cNvPr>
          <p:cNvSpPr txBox="1"/>
          <p:nvPr/>
        </p:nvSpPr>
        <p:spPr>
          <a:xfrm>
            <a:off x="2872740" y="4348624"/>
            <a:ext cx="286893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r-Cyrl-RS" b="1" u="sng" dirty="0"/>
              <a:t>стиЋИ</a:t>
            </a:r>
            <a:endParaRPr lang="sr-Cyrl-RS" sz="1600" b="1" u="sng" dirty="0"/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ћу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стићи</a:t>
            </a:r>
            <a:r>
              <a:rPr lang="sr-Cyrl-RS" sz="1600" dirty="0"/>
              <a:t>                         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ћеш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стићи</a:t>
            </a:r>
            <a:r>
              <a:rPr lang="sr-Cyrl-RS" sz="1600" dirty="0"/>
              <a:t>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стићи</a:t>
            </a:r>
            <a:r>
              <a:rPr lang="sr-Cyrl-RS" sz="1600" dirty="0"/>
              <a:t> </a:t>
            </a:r>
          </a:p>
          <a:p>
            <a:pPr lvl="1"/>
            <a:endParaRPr lang="sr-Cyrl-RS" sz="1600" dirty="0"/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ћемо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стићи</a:t>
            </a:r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ћете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стићи</a:t>
            </a:r>
            <a:r>
              <a:rPr lang="sr-Cyrl-RS" sz="1600" dirty="0"/>
              <a:t> </a:t>
            </a:r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C00000"/>
                </a:solidFill>
              </a:rPr>
              <a:t>ће</a:t>
            </a:r>
            <a:r>
              <a:rPr lang="sr-Cyrl-RS" sz="1600" dirty="0"/>
              <a:t> </a:t>
            </a:r>
            <a:r>
              <a:rPr lang="sr-Cyrl-RS" sz="1600" dirty="0">
                <a:solidFill>
                  <a:srgbClr val="002060"/>
                </a:solidFill>
              </a:rPr>
              <a:t>стићи</a:t>
            </a:r>
            <a:endParaRPr lang="sr-Latn-BA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4847AF5-DA3F-4625-A4ED-F33EC27432E3}"/>
              </a:ext>
            </a:extLst>
          </p:cNvPr>
          <p:cNvSpPr txBox="1"/>
          <p:nvPr/>
        </p:nvSpPr>
        <p:spPr>
          <a:xfrm>
            <a:off x="489109" y="905011"/>
            <a:ext cx="11544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u="sng" dirty="0"/>
              <a:t>Ићи ћемо </a:t>
            </a:r>
            <a:r>
              <a:rPr lang="ru-RU" sz="1600" dirty="0"/>
              <a:t>на море у Грчку.       Киша</a:t>
            </a:r>
            <a:r>
              <a:rPr lang="ru-RU" sz="1600" i="1" dirty="0"/>
              <a:t> </a:t>
            </a:r>
            <a:r>
              <a:rPr lang="ru-RU" sz="1600" i="1" u="sng" dirty="0"/>
              <a:t>ће падати</a:t>
            </a:r>
            <a:r>
              <a:rPr lang="ru-RU" sz="1600" i="1" dirty="0"/>
              <a:t>.       </a:t>
            </a:r>
            <a:r>
              <a:rPr lang="ru-RU" sz="1600" i="1" u="sng" dirty="0"/>
              <a:t>Написаћу</a:t>
            </a:r>
            <a:r>
              <a:rPr lang="ru-RU" sz="1600" i="1" dirty="0"/>
              <a:t> </a:t>
            </a:r>
            <a:r>
              <a:rPr lang="ru-RU" sz="1600" dirty="0"/>
              <a:t>задаћу сутра</a:t>
            </a:r>
            <a:endParaRPr lang="sr-Cyrl-RS" sz="1600" dirty="0"/>
          </a:p>
          <a:p>
            <a:endParaRPr lang="sr-Cyrl-RS" sz="7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sz="1600" dirty="0"/>
              <a:t>означава радње које ће се вршити или извршити у будућности, прије тренутка говорења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sz="1600" dirty="0"/>
              <a:t>може бити и прост и сложен глаголски облик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sr-Cyrl-RS" sz="1600" dirty="0"/>
              <a:t>личан је  глаголски облик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B0C709D-0FEE-49C0-A571-C652C7E1293A}"/>
              </a:ext>
            </a:extLst>
          </p:cNvPr>
          <p:cNvSpPr txBox="1"/>
          <p:nvPr/>
        </p:nvSpPr>
        <p:spPr>
          <a:xfrm>
            <a:off x="6386831" y="1598841"/>
            <a:ext cx="5805169" cy="2962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/>
          </a:p>
          <a:p>
            <a:endParaRPr lang="sr-Cyrl-RS" sz="1600" dirty="0"/>
          </a:p>
          <a:p>
            <a:r>
              <a:rPr lang="sr-Cyrl-RS" sz="1600" b="1" u="sng" dirty="0"/>
              <a:t>прости футур први</a:t>
            </a:r>
            <a:r>
              <a:rPr lang="sr-Cyrl-RS" sz="1600" dirty="0"/>
              <a:t>:</a:t>
            </a:r>
          </a:p>
          <a:p>
            <a:endParaRPr lang="sr-Cyrl-RS" sz="105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r-Cyrl-RS" sz="1600" dirty="0"/>
              <a:t> гради се од </a:t>
            </a:r>
            <a:r>
              <a:rPr lang="sr-Cyrl-RS" sz="1600" b="1" dirty="0">
                <a:solidFill>
                  <a:srgbClr val="002060"/>
                </a:solidFill>
              </a:rPr>
              <a:t>инфинитивне основе</a:t>
            </a:r>
            <a:r>
              <a:rPr lang="sr-Cyrl-RS" sz="1600" dirty="0"/>
              <a:t> глагола који се мијења и краћих облика презента помоћног глагола ХТЈЕТИ (</a:t>
            </a:r>
            <a:r>
              <a:rPr lang="sr-Cyrl-RS" sz="1600" dirty="0">
                <a:solidFill>
                  <a:srgbClr val="002060"/>
                </a:solidFill>
              </a:rPr>
              <a:t> </a:t>
            </a:r>
            <a:r>
              <a:rPr lang="sr-Cyrl-RS" sz="1600" dirty="0">
                <a:solidFill>
                  <a:srgbClr val="C00000"/>
                </a:solidFill>
              </a:rPr>
              <a:t>ћу, ћеш, ће; ћемо, ћете, ће </a:t>
            </a:r>
            <a:r>
              <a:rPr lang="sr-Cyrl-RS" sz="1600" dirty="0"/>
              <a:t>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r-Cyrl-RS" sz="1600" dirty="0"/>
              <a:t>пише се као једна ријеч, тј. помоћни глагол сраста са инфинитивном основом и користи се на почетку реченице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sr-Cyrl-RS" sz="1600" dirty="0"/>
              <a:t>гради се само од глагола који се у инфинитиву завршавају на -ТИ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382FFF46-52C9-4616-904C-1937EE915676}"/>
              </a:ext>
            </a:extLst>
          </p:cNvPr>
          <p:cNvSpPr txBox="1"/>
          <p:nvPr/>
        </p:nvSpPr>
        <p:spPr>
          <a:xfrm>
            <a:off x="9400615" y="4348624"/>
            <a:ext cx="28689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sr-Cyrl-RS" sz="1600" dirty="0"/>
              <a:t> </a:t>
            </a:r>
            <a:r>
              <a:rPr lang="sr-Cyrl-RS" b="1" u="sng" dirty="0"/>
              <a:t>написаТИ</a:t>
            </a:r>
            <a:r>
              <a:rPr lang="sr-Cyrl-RS" sz="1600" b="1" dirty="0"/>
              <a:t>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002060"/>
                </a:solidFill>
              </a:rPr>
              <a:t>написа</a:t>
            </a:r>
            <a:r>
              <a:rPr lang="sr-Cyrl-RS" sz="1600" dirty="0">
                <a:solidFill>
                  <a:srgbClr val="C00000"/>
                </a:solidFill>
              </a:rPr>
              <a:t>ћу</a:t>
            </a:r>
            <a:r>
              <a:rPr lang="sr-Cyrl-RS" sz="1600" dirty="0"/>
              <a:t>                         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002060"/>
                </a:solidFill>
              </a:rPr>
              <a:t>написа</a:t>
            </a:r>
            <a:r>
              <a:rPr lang="sr-Cyrl-RS" sz="1600" dirty="0">
                <a:solidFill>
                  <a:srgbClr val="C00000"/>
                </a:solidFill>
              </a:rPr>
              <a:t>ћеш</a:t>
            </a:r>
            <a:r>
              <a:rPr lang="sr-Cyrl-RS" sz="1600" dirty="0"/>
              <a:t> </a:t>
            </a:r>
          </a:p>
          <a:p>
            <a:pPr marL="800100" lvl="1" indent="-342900">
              <a:buClr>
                <a:schemeClr val="tx1"/>
              </a:buClr>
              <a:buFont typeface="+mj-lt"/>
              <a:buAutoNum type="arabicPeriod"/>
            </a:pPr>
            <a:r>
              <a:rPr lang="sr-Cyrl-RS" sz="1600" dirty="0">
                <a:solidFill>
                  <a:srgbClr val="002060"/>
                </a:solidFill>
              </a:rPr>
              <a:t>написа</a:t>
            </a:r>
            <a:r>
              <a:rPr lang="sr-Cyrl-RS" sz="1600" dirty="0">
                <a:solidFill>
                  <a:srgbClr val="C00000"/>
                </a:solidFill>
              </a:rPr>
              <a:t>ће</a:t>
            </a:r>
            <a:r>
              <a:rPr lang="sr-Cyrl-RS" sz="1600" dirty="0"/>
              <a:t> </a:t>
            </a:r>
          </a:p>
          <a:p>
            <a:pPr lvl="1"/>
            <a:endParaRPr lang="sr-Cyrl-RS" sz="1600" dirty="0"/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002060"/>
                </a:solidFill>
              </a:rPr>
              <a:t>написа</a:t>
            </a:r>
            <a:r>
              <a:rPr lang="sr-Cyrl-RS" sz="1600" dirty="0">
                <a:solidFill>
                  <a:srgbClr val="C00000"/>
                </a:solidFill>
              </a:rPr>
              <a:t>ћемо</a:t>
            </a:r>
            <a:endParaRPr lang="sr-Cyrl-RS" sz="1600" dirty="0">
              <a:solidFill>
                <a:srgbClr val="002060"/>
              </a:solidFill>
            </a:endParaRPr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002060"/>
                </a:solidFill>
              </a:rPr>
              <a:t>написа</a:t>
            </a:r>
            <a:r>
              <a:rPr lang="sr-Cyrl-RS" sz="1600" dirty="0">
                <a:solidFill>
                  <a:srgbClr val="C00000"/>
                </a:solidFill>
              </a:rPr>
              <a:t>ћете</a:t>
            </a:r>
            <a:endParaRPr lang="sr-Cyrl-RS" sz="1600" dirty="0"/>
          </a:p>
          <a:p>
            <a:pPr marL="800100" lvl="1" indent="-342900">
              <a:buClr>
                <a:schemeClr val="tx1"/>
              </a:buClr>
              <a:buAutoNum type="arabicPeriod"/>
            </a:pPr>
            <a:r>
              <a:rPr lang="sr-Cyrl-RS" sz="1600" dirty="0">
                <a:solidFill>
                  <a:srgbClr val="002060"/>
                </a:solidFill>
              </a:rPr>
              <a:t>написа</a:t>
            </a:r>
            <a:r>
              <a:rPr lang="sr-Cyrl-RS" dirty="0">
                <a:solidFill>
                  <a:srgbClr val="C00000"/>
                </a:solidFill>
              </a:rPr>
              <a:t>ће</a:t>
            </a:r>
            <a:endParaRPr lang="sr-Latn-BA" dirty="0">
              <a:solidFill>
                <a:srgbClr val="00206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8EB8B00-ACD2-4C37-8C34-8505B5DB5ABA}"/>
              </a:ext>
            </a:extLst>
          </p:cNvPr>
          <p:cNvSpPr txBox="1"/>
          <p:nvPr/>
        </p:nvSpPr>
        <p:spPr>
          <a:xfrm rot="16200000">
            <a:off x="9147797" y="4726477"/>
            <a:ext cx="9904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100" dirty="0"/>
              <a:t>ЈЕДНИНА</a:t>
            </a:r>
            <a:endParaRPr lang="sr-Latn-BA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AA53E320-5334-454D-A45B-DCFC9A865471}"/>
              </a:ext>
            </a:extLst>
          </p:cNvPr>
          <p:cNvSpPr txBox="1"/>
          <p:nvPr/>
        </p:nvSpPr>
        <p:spPr>
          <a:xfrm rot="16200000">
            <a:off x="9101170" y="5759165"/>
            <a:ext cx="1129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1100" dirty="0"/>
              <a:t>МНОЖИНА</a:t>
            </a:r>
            <a:endParaRPr lang="sr-Latn-BA" sz="11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720FE536-3FC7-4F1B-9FA7-E64E1CBEB08E}"/>
              </a:ext>
            </a:extLst>
          </p:cNvPr>
          <p:cNvCxnSpPr/>
          <p:nvPr/>
        </p:nvCxnSpPr>
        <p:spPr>
          <a:xfrm>
            <a:off x="6449129" y="2651760"/>
            <a:ext cx="0" cy="380316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9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261</TotalTime>
  <Words>670</Words>
  <Application>Microsoft Office PowerPoint</Application>
  <PresentationFormat>Widescreen</PresentationFormat>
  <Paragraphs>152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Corbel</vt:lpstr>
      <vt:lpstr>Gill Sans MT</vt:lpstr>
      <vt:lpstr>Wingdings</vt:lpstr>
      <vt:lpstr>Wingdings 2</vt:lpstr>
      <vt:lpstr>Dividend</vt:lpstr>
      <vt:lpstr>Футур први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Футур први</dc:title>
  <dc:creator>Slavko</dc:creator>
  <cp:lastModifiedBy>Windows User</cp:lastModifiedBy>
  <cp:revision>25</cp:revision>
  <dcterms:created xsi:type="dcterms:W3CDTF">2020-04-12T15:36:41Z</dcterms:created>
  <dcterms:modified xsi:type="dcterms:W3CDTF">2020-04-12T20:04:18Z</dcterms:modified>
</cp:coreProperties>
</file>