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17E"/>
    <a:srgbClr val="81BDFF"/>
    <a:srgbClr val="C00057"/>
    <a:srgbClr val="5DD5FF"/>
    <a:srgbClr val="008A3E"/>
    <a:srgbClr val="003635"/>
    <a:srgbClr val="9EFF29"/>
    <a:srgbClr val="600000"/>
    <a:srgbClr val="719DF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84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9633" y="1777181"/>
            <a:ext cx="6430296" cy="1445341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068" y="3598606"/>
            <a:ext cx="7842861" cy="95864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7" y="239090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209369"/>
            <a:ext cx="8229600" cy="35396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75" y="436033"/>
            <a:ext cx="598553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941" y="1209366"/>
            <a:ext cx="5958349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5" y="24952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260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984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260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984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4546" y="644091"/>
            <a:ext cx="6823320" cy="368998"/>
          </a:xfrm>
        </p:spPr>
        <p:txBody>
          <a:bodyPr>
            <a:noAutofit/>
          </a:bodyPr>
          <a:lstStyle/>
          <a:p>
            <a:r>
              <a:rPr lang="sr-Cyrl-RS" sz="2699" b="1" dirty="0">
                <a:solidFill>
                  <a:srgbClr val="FFFF00"/>
                </a:solidFill>
              </a:rPr>
              <a:t>МОЛИТВА ПРИЈЕ УЧЕЊА</a:t>
            </a:r>
            <a:br>
              <a:rPr lang="sr-Cyrl-RS" sz="2699" b="1" dirty="0">
                <a:solidFill>
                  <a:srgbClr val="FFFF00"/>
                </a:solidFill>
              </a:rPr>
            </a:br>
            <a:endParaRPr lang="sr-Latn-RS" sz="2699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3814"/>
            <a:ext cx="9159552" cy="4315394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 algn="ctr"/>
            <a:r>
              <a:rPr lang="ru-RU" sz="2999" b="1" dirty="0"/>
              <a:t>Свеблаги Господе, пошаљи нам </a:t>
            </a:r>
          </a:p>
          <a:p>
            <a:pPr algn="ctr"/>
            <a:r>
              <a:rPr lang="ru-RU" sz="2999" b="1" dirty="0"/>
              <a:t>благодат Твог Светог Духа </a:t>
            </a:r>
          </a:p>
          <a:p>
            <a:pPr algn="ctr"/>
            <a:r>
              <a:rPr lang="ru-RU" sz="2999" b="1" dirty="0"/>
              <a:t>да оснажи наше духовне силе,</a:t>
            </a:r>
          </a:p>
          <a:p>
            <a:pPr algn="ctr"/>
            <a:r>
              <a:rPr lang="ru-RU" sz="2999" b="1" dirty="0"/>
              <a:t>да бисмо пазећи на учење </a:t>
            </a:r>
          </a:p>
          <a:p>
            <a:pPr algn="ctr"/>
            <a:r>
              <a:rPr lang="ru-RU" sz="2999" b="1" dirty="0"/>
              <a:t>које нам се предаје порасли Теби,</a:t>
            </a:r>
          </a:p>
          <a:p>
            <a:pPr algn="ctr"/>
            <a:r>
              <a:rPr lang="ru-RU" sz="2999" b="1" dirty="0"/>
              <a:t> нашем Творцу на славу, </a:t>
            </a:r>
            <a:r>
              <a:rPr lang="ru-RU" sz="2999" b="1" dirty="0" smtClean="0"/>
              <a:t>родитељима</a:t>
            </a:r>
            <a:endParaRPr lang="ru-RU" sz="2999" b="1" dirty="0"/>
          </a:p>
          <a:p>
            <a:pPr algn="ctr"/>
            <a:r>
              <a:rPr lang="ru-RU" sz="2999" b="1" dirty="0"/>
              <a:t> на радост, а Цркви и отаџбини нашој </a:t>
            </a:r>
          </a:p>
          <a:p>
            <a:pPr algn="ctr"/>
            <a:r>
              <a:rPr lang="ru-RU" sz="2999" b="1" dirty="0"/>
              <a:t>на корист</a:t>
            </a:r>
            <a:r>
              <a:rPr lang="ru-RU" sz="2999" b="1" dirty="0" smtClean="0"/>
              <a:t>.</a:t>
            </a:r>
            <a:r>
              <a:rPr lang="ru-RU" sz="3599" b="1" dirty="0"/>
              <a:t/>
            </a:r>
            <a:br>
              <a:rPr lang="ru-RU" sz="3599" b="1" dirty="0"/>
            </a:br>
            <a:endParaRPr lang="en-US" sz="35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41" y="0"/>
            <a:ext cx="5985531" cy="725349"/>
          </a:xfrm>
        </p:spPr>
        <p:txBody>
          <a:bodyPr>
            <a:normAutofit/>
          </a:bodyPr>
          <a:lstStyle/>
          <a:p>
            <a:r>
              <a:rPr lang="sr-Cyrl-BA" b="1" dirty="0" smtClean="0">
                <a:solidFill>
                  <a:srgbClr val="FFFF00"/>
                </a:solidFill>
              </a:rPr>
              <a:t>Тренуци </a:t>
            </a:r>
            <a:r>
              <a:rPr lang="sr-Cyrl-BA" b="1" dirty="0">
                <a:solidFill>
                  <a:srgbClr val="FFFF00"/>
                </a:solidFill>
              </a:rPr>
              <a:t>Христовог </a:t>
            </a:r>
            <a:r>
              <a:rPr lang="sr-Cyrl-BA" b="1" dirty="0" smtClean="0">
                <a:solidFill>
                  <a:srgbClr val="FFFF00"/>
                </a:solidFill>
              </a:rPr>
              <a:t>страдања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379" y="839835"/>
            <a:ext cx="6310364" cy="4089517"/>
          </a:xfrm>
        </p:spPr>
        <p:txBody>
          <a:bodyPr>
            <a:normAutofit fontScale="77500" lnSpcReduction="20000"/>
          </a:bodyPr>
          <a:lstStyle/>
          <a:p>
            <a:r>
              <a:rPr lang="sr-Cyrl-BA" sz="3400" b="1" dirty="0"/>
              <a:t>Када су војници пришли Христу </a:t>
            </a:r>
            <a:r>
              <a:rPr lang="sr-Cyrl-BA" sz="3400" b="1" dirty="0" smtClean="0"/>
              <a:t>А</a:t>
            </a:r>
            <a:r>
              <a:rPr lang="sr-Cyrl-BA" sz="3400" b="1" dirty="0" smtClean="0"/>
              <a:t>постол </a:t>
            </a:r>
            <a:r>
              <a:rPr lang="sr-Cyrl-BA" sz="3400" b="1" dirty="0" smtClean="0"/>
              <a:t>Петар је потегао </a:t>
            </a:r>
            <a:r>
              <a:rPr lang="sr-Cyrl-BA" sz="3400" b="1" dirty="0"/>
              <a:t>нож  и </a:t>
            </a:r>
            <a:r>
              <a:rPr lang="sr-Cyrl-BA" sz="3400" b="1" dirty="0" smtClean="0"/>
              <a:t>одсјекао ухо првосвештениковом слуги. </a:t>
            </a:r>
          </a:p>
          <a:p>
            <a:r>
              <a:rPr lang="sr-Cyrl-BA" sz="3400" b="1" dirty="0" smtClean="0"/>
              <a:t>Тада </a:t>
            </a:r>
            <a:r>
              <a:rPr lang="sr-Cyrl-BA" sz="3400" b="1" dirty="0"/>
              <a:t>рече Исус Петру</a:t>
            </a:r>
            <a:r>
              <a:rPr lang="sr-Cyrl-BA" sz="3400" b="1" dirty="0" smtClean="0"/>
              <a:t>: ”</a:t>
            </a:r>
            <a:r>
              <a:rPr lang="sr-Cyrl-BA" sz="3400" b="1" dirty="0"/>
              <a:t>Стави нож у корице</a:t>
            </a:r>
            <a:r>
              <a:rPr lang="sr-Cyrl-BA" sz="3400" b="1" dirty="0" smtClean="0"/>
              <a:t>! Чашу, </a:t>
            </a:r>
            <a:r>
              <a:rPr lang="sr-Cyrl-BA" sz="3400" b="1" dirty="0"/>
              <a:t>коју ми је дао </a:t>
            </a:r>
            <a:r>
              <a:rPr lang="sr-Cyrl-BA" sz="3400" b="1" dirty="0" smtClean="0"/>
              <a:t>Отац, </a:t>
            </a:r>
            <a:r>
              <a:rPr lang="sr-Cyrl-BA" sz="3400" b="1" dirty="0"/>
              <a:t>зар да не попијем</a:t>
            </a:r>
            <a:r>
              <a:rPr lang="sr-Cyrl-BA" sz="3400" b="1" dirty="0" smtClean="0"/>
              <a:t>?”</a:t>
            </a:r>
            <a:endParaRPr lang="sr-Cyrl-BA" sz="3400" b="1" dirty="0"/>
          </a:p>
          <a:p>
            <a:r>
              <a:rPr lang="sr-Cyrl-BA" sz="3400" b="1" dirty="0"/>
              <a:t>Затим чета</a:t>
            </a:r>
            <a:r>
              <a:rPr lang="sr-Cyrl-BA" sz="3400" b="1" dirty="0" smtClean="0"/>
              <a:t>, заповједник </a:t>
            </a:r>
            <a:r>
              <a:rPr lang="sr-Cyrl-BA" sz="3400" b="1" dirty="0"/>
              <a:t>и слуге везаше Христа</a:t>
            </a:r>
            <a:r>
              <a:rPr lang="sr-Cyrl-BA" sz="3400" b="1" dirty="0" smtClean="0"/>
              <a:t>. </a:t>
            </a:r>
            <a:endParaRPr lang="sr-Cyrl-BA" sz="3400" b="1" dirty="0" smtClean="0"/>
          </a:p>
          <a:p>
            <a:r>
              <a:rPr lang="sr-Cyrl-BA" sz="3400" b="1" dirty="0" smtClean="0"/>
              <a:t>Одвели </a:t>
            </a:r>
            <a:r>
              <a:rPr lang="sr-Cyrl-BA" sz="3400" b="1" dirty="0"/>
              <a:t>су га најприје просвештенику Ани</a:t>
            </a:r>
            <a:r>
              <a:rPr lang="sr-Cyrl-BA" sz="3400" b="1" dirty="0" smtClean="0"/>
              <a:t>, а </a:t>
            </a:r>
            <a:r>
              <a:rPr lang="sr-Cyrl-BA" sz="3400" b="1" dirty="0"/>
              <a:t>затим Кајафи</a:t>
            </a:r>
            <a:r>
              <a:rPr lang="sr-Cyrl-BA" sz="3400" b="1" dirty="0" smtClean="0"/>
              <a:t>.</a:t>
            </a:r>
            <a:endParaRPr lang="sr-Cyrl-BA" sz="3400" b="1" dirty="0"/>
          </a:p>
        </p:txBody>
      </p:sp>
    </p:spTree>
    <p:extLst>
      <p:ext uri="{BB962C8B-B14F-4D97-AF65-F5344CB8AC3E}">
        <p14:creationId xmlns:p14="http://schemas.microsoft.com/office/powerpoint/2010/main" xmlns="" val="30949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034" y="185882"/>
            <a:ext cx="5395965" cy="857250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ЗАНИМЉИВОСТИ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0"/>
            <a:ext cx="4495800" cy="3943349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Док се молио, у </a:t>
            </a:r>
            <a:r>
              <a:rPr lang="sr-Cyrl-RS" dirty="0" err="1" smtClean="0"/>
              <a:t>Гетсиманском</a:t>
            </a:r>
            <a:r>
              <a:rPr lang="sr-Cyrl-RS" dirty="0" smtClean="0"/>
              <a:t> врту, са Христа су падале капље зноја као крв. </a:t>
            </a:r>
          </a:p>
          <a:p>
            <a:r>
              <a:rPr lang="sr-Cyrl-RS" dirty="0" smtClean="0"/>
              <a:t>Иако је овај библијски податак помало чудан, постоји образложење, са медицинског становишта, чиме се у ствари потврђује </a:t>
            </a:r>
            <a:r>
              <a:rPr lang="sr-Cyrl-RS" dirty="0" smtClean="0"/>
              <a:t>вјеродостојност</a:t>
            </a:r>
            <a:r>
              <a:rPr lang="sr-Cyrl-RS" dirty="0" smtClean="0"/>
              <a:t> </a:t>
            </a:r>
            <a:r>
              <a:rPr lang="sr-Cyrl-RS" dirty="0" smtClean="0"/>
              <a:t>описа </a:t>
            </a:r>
            <a:r>
              <a:rPr lang="sr-Cyrl-RS" dirty="0" smtClean="0"/>
              <a:t>у Светом писму.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0386" y="1323974"/>
            <a:ext cx="4350154" cy="32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0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935912"/>
            <a:ext cx="9144001" cy="50167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Јеванђељу је записано: 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Зној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његов бијаше као капље крви које капаху на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земљу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sr-Latn-R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Наиме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Христове капље крви су процес 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хематидрозе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То је појава крви у зноју, због повећане пропусности изводних канала, жлијезда знојница. Ријеч је о малој количини крварења проузрокованог стресом, који је био присутан и код Христа, јер је био свјестан предстојећих страдања.</a:t>
            </a:r>
            <a:endParaRPr lang="sr-Latn-R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3754" y="256948"/>
            <a:ext cx="334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solidFill>
                  <a:srgbClr val="FFFF00"/>
                </a:solidFill>
              </a:rPr>
              <a:t>ЗАНИМЉИВОСТИ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27124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154" y="205979"/>
            <a:ext cx="5205846" cy="85725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ЗАДАЦИ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36" y="2250423"/>
            <a:ext cx="819842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sr-Cyrl-R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Гдје</a:t>
            </a:r>
            <a:r>
              <a:rPr lang="sr-Cyrl-R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је отишао Христос послије Тајне вечере?</a:t>
            </a:r>
          </a:p>
          <a:p>
            <a:pPr marL="514350" indent="-514350">
              <a:buAutoNum type="arabicPeriod"/>
            </a:pPr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Зашто је Христос тражио да га мимоиђе чаша страдања?</a:t>
            </a:r>
          </a:p>
          <a:p>
            <a:pPr marL="514350" indent="-514350">
              <a:buAutoNum type="arabicPeriod"/>
            </a:pPr>
            <a:r>
              <a:rPr lang="sr-Cyrl-R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 ли је Христос испунио вољу своју или вољу Очеву?</a:t>
            </a:r>
          </a:p>
          <a:p>
            <a:pPr marL="514350" indent="-514350">
              <a:buAutoNum type="arabicPeriod"/>
            </a:pPr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 ли је Христос имао једну или </a:t>
            </a:r>
            <a:r>
              <a:rPr lang="sr-Cyrl-R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двије</a:t>
            </a:r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природе?</a:t>
            </a:r>
          </a:p>
          <a:p>
            <a:pPr marL="514350" indent="-514350">
              <a:buAutoNum type="arabicPeriod"/>
            </a:pPr>
            <a:r>
              <a:rPr lang="sr-Cyrl-R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који начин је Јуда издао Христа?</a:t>
            </a:r>
          </a:p>
          <a:p>
            <a:pPr marL="514350" indent="-514350">
              <a:buAutoNum type="arabicPeriod"/>
            </a:pPr>
            <a:r>
              <a:rPr lang="sr-Cyrl-R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 ли је Христос потребовао заштиту римских војника?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18" y="1063229"/>
            <a:ext cx="9090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0" cap="none" spc="0" dirty="0" smtClean="0">
                <a:ln w="0"/>
                <a:solidFill>
                  <a:srgbClr val="002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Одговори на </a:t>
            </a:r>
            <a:r>
              <a:rPr lang="sr-Cyrl-RS" sz="3600" b="0" cap="none" spc="0" dirty="0" smtClean="0">
                <a:ln w="0"/>
                <a:solidFill>
                  <a:srgbClr val="002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питања</a:t>
            </a:r>
            <a:r>
              <a:rPr lang="sr-Latn-RS" sz="3600" b="0" cap="none" spc="0" dirty="0" smtClean="0">
                <a:ln w="0"/>
                <a:solidFill>
                  <a:srgbClr val="002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sr-Cyrl-RS" sz="3600" dirty="0" smtClean="0">
              <a:ln w="0"/>
              <a:solidFill>
                <a:srgbClr val="00217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r-Cyrl-RS" sz="3600" dirty="0" smtClean="0">
                <a:ln w="0"/>
                <a:solidFill>
                  <a:srgbClr val="002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sr-Cyrl-BA" sz="3600" dirty="0" smtClean="0">
                <a:ln w="0"/>
                <a:solidFill>
                  <a:srgbClr val="002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sr-Cyrl-BA" sz="3600" dirty="0" smtClean="0">
                <a:ln w="0"/>
                <a:solidFill>
                  <a:srgbClr val="00217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џбенику на страни 94!</a:t>
            </a:r>
            <a:endParaRPr lang="en-US" sz="3600" b="0" cap="none" spc="0" dirty="0">
              <a:ln w="0"/>
              <a:solidFill>
                <a:srgbClr val="00217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2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7" y="1351606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3300" dirty="0"/>
              <a:t>ЗБОГОМ! </a:t>
            </a:r>
            <a:endParaRPr lang="sr-Latn-RS" sz="3300" dirty="0"/>
          </a:p>
        </p:txBody>
      </p:sp>
      <p:sp>
        <p:nvSpPr>
          <p:cNvPr id="3" name="Rectangle 2"/>
          <p:cNvSpPr/>
          <p:nvPr/>
        </p:nvSpPr>
        <p:spPr>
          <a:xfrm>
            <a:off x="3188962" y="2225501"/>
            <a:ext cx="2766078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r-Cyrl-R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ЧУВАЈТЕ СЕ </a:t>
            </a:r>
          </a:p>
          <a:p>
            <a:pPr algn="ctr"/>
            <a:r>
              <a:rPr lang="sr-Cyrl-R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УЧИТЕ!</a:t>
            </a:r>
            <a:endParaRPr lang="en-US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7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2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987" y="1639104"/>
            <a:ext cx="7883013" cy="1614947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МОЛИТВА ГОСПОДА ИСУСА</a:t>
            </a:r>
            <a:br>
              <a:rPr lang="sr-Cyrl-BA" dirty="0" smtClean="0"/>
            </a:br>
            <a:r>
              <a:rPr lang="sr-Cyrl-BA" dirty="0" smtClean="0"/>
              <a:t>ХРИСТА У ГЕТСИМАНСКОМ ВРТУ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sr-Cyrl-BA" dirty="0" smtClean="0"/>
              <a:t>8. РАЗРЕД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35915" y="4137809"/>
            <a:ext cx="3208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</a:t>
            </a:r>
            <a:r>
              <a:rPr lang="sr-Cyrl-RS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јероучитељ</a:t>
            </a:r>
            <a:r>
              <a:rPr lang="sr-Cyrl-R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Драган Ђурић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409" y="239090"/>
            <a:ext cx="4648756" cy="706483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МАСЛИНСКА ГОРА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4287"/>
            <a:ext cx="4530435" cy="4069213"/>
          </a:xfrm>
        </p:spPr>
        <p:txBody>
          <a:bodyPr>
            <a:normAutofit fontScale="92500"/>
          </a:bodyPr>
          <a:lstStyle/>
          <a:p>
            <a:r>
              <a:rPr lang="sr-Cyrl-BA" dirty="0"/>
              <a:t>Послије Тајне вечере  и </a:t>
            </a:r>
            <a:r>
              <a:rPr lang="sr-Cyrl-BA" dirty="0" err="1"/>
              <a:t>причешћавања</a:t>
            </a:r>
            <a:r>
              <a:rPr lang="sr-Cyrl-BA" dirty="0"/>
              <a:t> Христос је са ученицима отишао на </a:t>
            </a:r>
            <a:r>
              <a:rPr lang="sr-Cyrl-BA" dirty="0" err="1"/>
              <a:t>Маслинску</a:t>
            </a:r>
            <a:r>
              <a:rPr lang="sr-Cyrl-BA" dirty="0"/>
              <a:t> гору</a:t>
            </a:r>
            <a:r>
              <a:rPr lang="sr-Cyrl-BA" dirty="0" smtClean="0"/>
              <a:t>.</a:t>
            </a:r>
          </a:p>
          <a:p>
            <a:r>
              <a:rPr lang="sr-Cyrl-BA" dirty="0" smtClean="0"/>
              <a:t>У подножју </a:t>
            </a:r>
            <a:r>
              <a:rPr lang="sr-Cyrl-BA" dirty="0" err="1" smtClean="0"/>
              <a:t>Маслинске</a:t>
            </a:r>
            <a:r>
              <a:rPr lang="sr-Cyrl-BA" dirty="0" smtClean="0"/>
              <a:t> горе налази се </a:t>
            </a:r>
            <a:r>
              <a:rPr lang="sr-Cyrl-BA" dirty="0" err="1" smtClean="0"/>
              <a:t>Гетсимански</a:t>
            </a:r>
            <a:r>
              <a:rPr lang="sr-Cyrl-BA" dirty="0" smtClean="0"/>
              <a:t> врт.</a:t>
            </a:r>
          </a:p>
          <a:p>
            <a:r>
              <a:rPr lang="sr-Cyrl-BA" dirty="0" smtClean="0"/>
              <a:t>Од давнина, </a:t>
            </a:r>
            <a:r>
              <a:rPr lang="sr-Cyrl-BA" dirty="0" err="1" smtClean="0"/>
              <a:t>Гетсимански</a:t>
            </a:r>
            <a:r>
              <a:rPr lang="sr-Cyrl-BA" dirty="0" smtClean="0"/>
              <a:t> врт </a:t>
            </a:r>
            <a:r>
              <a:rPr lang="sr-Cyrl-BA" dirty="0"/>
              <a:t>био </a:t>
            </a:r>
            <a:r>
              <a:rPr lang="sr-Cyrl-BA" dirty="0" smtClean="0"/>
              <a:t>је засађен дрвећем, и припадао </a:t>
            </a:r>
            <a:r>
              <a:rPr lang="sr-Cyrl-BA" dirty="0"/>
              <a:t>је цару Давиду</a:t>
            </a:r>
            <a:r>
              <a:rPr lang="sr-Cyrl-BA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0691" y="2756017"/>
            <a:ext cx="3183310" cy="2387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690" y="1105459"/>
            <a:ext cx="3183310" cy="152344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55182" y="2140299"/>
            <a:ext cx="2723104" cy="271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4239491" y="3241964"/>
            <a:ext cx="1721200" cy="70779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0069" y="315363"/>
            <a:ext cx="3272131" cy="42641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ЈЕРУСАЛИМ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4209" y="741775"/>
            <a:ext cx="3782291" cy="4401725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800" b="1" dirty="0" smtClean="0">
                <a:solidFill>
                  <a:srgbClr val="C00000"/>
                </a:solidFill>
              </a:rPr>
              <a:t>Са брда, на којем је био врт, простирао се задивљујући поглед на Јерусалим и могла се видјети свака грађевина као на длану.</a:t>
            </a:r>
          </a:p>
          <a:p>
            <a:endParaRPr lang="ru-RU" sz="3800" b="1" dirty="0" smtClean="0">
              <a:solidFill>
                <a:srgbClr val="C00000"/>
              </a:solidFill>
            </a:endParaRPr>
          </a:p>
          <a:p>
            <a:r>
              <a:rPr lang="ru-RU" sz="3800" b="1" dirty="0" smtClean="0">
                <a:solidFill>
                  <a:srgbClr val="C00000"/>
                </a:solidFill>
              </a:rPr>
              <a:t>Знајући </a:t>
            </a:r>
            <a:r>
              <a:rPr lang="ru-RU" sz="3800" b="1" dirty="0">
                <a:solidFill>
                  <a:srgbClr val="C00000"/>
                </a:solidFill>
              </a:rPr>
              <a:t>да ће га Јуда издати, Христос је желио </a:t>
            </a:r>
            <a:r>
              <a:rPr lang="ru-RU" sz="3800" b="1" dirty="0" smtClean="0">
                <a:solidFill>
                  <a:srgbClr val="C00000"/>
                </a:solidFill>
              </a:rPr>
              <a:t>да, прије страдања, </a:t>
            </a:r>
            <a:r>
              <a:rPr lang="ru-RU" sz="3800" b="1" dirty="0">
                <a:solidFill>
                  <a:srgbClr val="C00000"/>
                </a:solidFill>
              </a:rPr>
              <a:t>принесе молитву своме Оцу </a:t>
            </a:r>
            <a:r>
              <a:rPr lang="ru-RU" sz="3800" b="1" dirty="0" smtClean="0">
                <a:solidFill>
                  <a:srgbClr val="C00000"/>
                </a:solidFill>
              </a:rPr>
              <a:t>небескоме.</a:t>
            </a:r>
            <a:endParaRPr lang="ru-RU" sz="3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528569"/>
            <a:ext cx="28575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268" y="2460882"/>
            <a:ext cx="2019732" cy="26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2.22222E-6 L 3.05556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95271"/>
            <a:ext cx="53658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Затражио је, </a:t>
            </a:r>
            <a:r>
              <a:rPr lang="sr-Cyrl-B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од тројице </a:t>
            </a:r>
            <a:r>
              <a:rPr lang="sr-Cyrl-BA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ученика </a:t>
            </a:r>
          </a:p>
          <a:p>
            <a:pPr algn="r"/>
            <a:r>
              <a:rPr lang="sr-Cyrl-BA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Петра, Јакова </a:t>
            </a:r>
            <a:r>
              <a:rPr lang="sr-Cyrl-B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 </a:t>
            </a:r>
            <a:r>
              <a:rPr lang="sr-Cyrl-BA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Јована, </a:t>
            </a:r>
            <a:r>
              <a:rPr lang="sr-Cyrl-B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да се заједно са њим </a:t>
            </a:r>
            <a:r>
              <a:rPr lang="sr-Cyrl-BA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моле, а </a:t>
            </a:r>
            <a:r>
              <a:rPr lang="sr-Cyrl-B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затим се удаљио</a:t>
            </a:r>
            <a:r>
              <a:rPr lang="sr-Cyrl-BA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endParaRPr lang="sr-Cyrl-BA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28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892" y="1126252"/>
            <a:ext cx="3818374" cy="218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5626" y="264274"/>
            <a:ext cx="29279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МОЛИТВА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6765" y="2504057"/>
            <a:ext cx="2318551" cy="1327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504057"/>
            <a:ext cx="1465118" cy="1903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5507" y="2504057"/>
            <a:ext cx="1487156" cy="18570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9418" y="3311853"/>
            <a:ext cx="3980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Био је свјестан тежине мучеништва и од те помисли подрхтавало је његово биће. </a:t>
            </a:r>
            <a:r>
              <a:rPr lang="sr-Cyrl-B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Упућује </a:t>
            </a:r>
            <a:r>
              <a:rPr lang="sr-Cyrl-B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молитвене ријечи: ”Оче мој, ако је то могуће, нека ме мимоиђе чаша ова: али опет не како ја хоћу, него како </a:t>
            </a:r>
            <a:r>
              <a:rPr lang="sr-Cyrl-B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Ти</a:t>
            </a:r>
            <a:r>
              <a:rPr lang="sr-Cyrl-B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0718" y="1704109"/>
            <a:ext cx="0" cy="799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62329" y="1743094"/>
            <a:ext cx="2115167" cy="798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28800" y="1704109"/>
            <a:ext cx="561109" cy="799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-2.83951E-6 L -3.61111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568950" cy="871537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   ЧАША       СТРАДАЊА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71600"/>
            <a:ext cx="4010892" cy="3771899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solidFill>
                  <a:srgbClr val="002060"/>
                </a:solidFill>
              </a:rPr>
              <a:t>Ове Христове </a:t>
            </a:r>
            <a:r>
              <a:rPr lang="sr-Cyrl-BA" sz="2400" dirty="0">
                <a:solidFill>
                  <a:srgbClr val="002060"/>
                </a:solidFill>
              </a:rPr>
              <a:t>ријечи потврђују да је Христос имао осјећање страха</a:t>
            </a:r>
            <a:r>
              <a:rPr lang="sr-Cyrl-BA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sr-Cyrl-BA" sz="2400" dirty="0" smtClean="0">
                <a:solidFill>
                  <a:srgbClr val="002060"/>
                </a:solidFill>
              </a:rPr>
              <a:t> Као </a:t>
            </a:r>
            <a:r>
              <a:rPr lang="sr-Cyrl-BA" sz="2400" dirty="0">
                <a:solidFill>
                  <a:srgbClr val="002060"/>
                </a:solidFill>
              </a:rPr>
              <a:t>и сви </a:t>
            </a:r>
            <a:r>
              <a:rPr lang="sr-Cyrl-BA" sz="2400" dirty="0" err="1">
                <a:solidFill>
                  <a:srgbClr val="002060"/>
                </a:solidFill>
              </a:rPr>
              <a:t>људи</a:t>
            </a:r>
            <a:r>
              <a:rPr lang="sr-Cyrl-BA" sz="2400" dirty="0">
                <a:solidFill>
                  <a:srgbClr val="002060"/>
                </a:solidFill>
              </a:rPr>
              <a:t> Христос је осјећао тугу и радост. Од </a:t>
            </a:r>
            <a:r>
              <a:rPr lang="sr-Cyrl-BA" sz="2400" dirty="0" err="1">
                <a:solidFill>
                  <a:srgbClr val="002060"/>
                </a:solidFill>
              </a:rPr>
              <a:t>људи</a:t>
            </a:r>
            <a:r>
              <a:rPr lang="sr-Cyrl-BA" sz="2400" dirty="0">
                <a:solidFill>
                  <a:srgbClr val="002060"/>
                </a:solidFill>
              </a:rPr>
              <a:t> се разликовао по својој </a:t>
            </a:r>
            <a:r>
              <a:rPr lang="sr-Cyrl-BA" sz="2400" dirty="0" err="1">
                <a:solidFill>
                  <a:srgbClr val="002060"/>
                </a:solidFill>
              </a:rPr>
              <a:t>безгрешности</a:t>
            </a:r>
            <a:r>
              <a:rPr lang="sr-Cyrl-BA" sz="2400" dirty="0" smtClean="0">
                <a:solidFill>
                  <a:srgbClr val="002060"/>
                </a:solidFill>
              </a:rPr>
              <a:t>, јер </a:t>
            </a:r>
            <a:r>
              <a:rPr lang="sr-Cyrl-BA" sz="2400" dirty="0">
                <a:solidFill>
                  <a:srgbClr val="002060"/>
                </a:solidFill>
              </a:rPr>
              <a:t>никада није учинио ниједан гријех</a:t>
            </a:r>
            <a:r>
              <a:rPr lang="sr-Cyrl-BA" sz="2400" dirty="0" smtClean="0">
                <a:solidFill>
                  <a:srgbClr val="002060"/>
                </a:solidFill>
              </a:rPr>
              <a:t>. </a:t>
            </a:r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2344" y="1142047"/>
            <a:ext cx="2165711" cy="158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223" y="2723098"/>
            <a:ext cx="1604832" cy="2420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0386" y="1237849"/>
            <a:ext cx="20621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rgbClr val="002060"/>
                </a:solidFill>
              </a:rPr>
              <a:t>Молитвене ријечи о чаши страдања указују да је био свјестан предстојећег </a:t>
            </a:r>
            <a:r>
              <a:rPr lang="sr-Cyrl-BA" sz="2400" dirty="0" smtClean="0">
                <a:solidFill>
                  <a:srgbClr val="002060"/>
                </a:solidFill>
              </a:rPr>
              <a:t>распећа </a:t>
            </a:r>
            <a:r>
              <a:rPr lang="sr-Cyrl-BA" sz="2400" dirty="0">
                <a:solidFill>
                  <a:srgbClr val="002060"/>
                </a:solidFill>
              </a:rPr>
              <a:t>на </a:t>
            </a:r>
            <a:r>
              <a:rPr lang="sr-Cyrl-BA" sz="2400" dirty="0" smtClean="0">
                <a:solidFill>
                  <a:srgbClr val="002060"/>
                </a:solidFill>
              </a:rPr>
              <a:t>крст</a:t>
            </a:r>
            <a:r>
              <a:rPr lang="sr-Cyrl-RS" sz="2400" dirty="0" smtClean="0">
                <a:solidFill>
                  <a:srgbClr val="002060"/>
                </a:solidFill>
              </a:rPr>
              <a:t>у</a:t>
            </a:r>
            <a:r>
              <a:rPr lang="sr-Cyrl-BA" sz="2400" dirty="0" smtClean="0">
                <a:solidFill>
                  <a:srgbClr val="002060"/>
                </a:solidFill>
              </a:rPr>
              <a:t>; </a:t>
            </a:r>
            <a:r>
              <a:rPr lang="sr-Cyrl-BA" sz="2400" dirty="0">
                <a:solidFill>
                  <a:srgbClr val="002060"/>
                </a:solidFill>
              </a:rPr>
              <a:t>знао је шта га чека на </a:t>
            </a:r>
            <a:r>
              <a:rPr lang="sr-Cyrl-BA" sz="2400" b="1" dirty="0">
                <a:solidFill>
                  <a:srgbClr val="FF0000"/>
                </a:solidFill>
              </a:rPr>
              <a:t>Велики петак.</a:t>
            </a:r>
          </a:p>
        </p:txBody>
      </p:sp>
    </p:spTree>
    <p:extLst>
      <p:ext uri="{BB962C8B-B14F-4D97-AF65-F5344CB8AC3E}">
        <p14:creationId xmlns:p14="http://schemas.microsoft.com/office/powerpoint/2010/main" xmlns="" val="17174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35" y="199284"/>
            <a:ext cx="8093365" cy="763525"/>
          </a:xfrm>
        </p:spPr>
        <p:txBody>
          <a:bodyPr/>
          <a:lstStyle/>
          <a:p>
            <a:r>
              <a:rPr lang="sr-Cyrl-RS" dirty="0" smtClean="0">
                <a:solidFill>
                  <a:srgbClr val="FFC000"/>
                </a:solidFill>
              </a:rPr>
              <a:t>Покоравање вољи Божијој</a:t>
            </a:r>
            <a:endParaRPr lang="sr-Latn-R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184564"/>
            <a:ext cx="5340927" cy="395893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Истовремено, он </a:t>
            </a:r>
            <a:r>
              <a:rPr lang="ru-RU" dirty="0"/>
              <a:t>се </a:t>
            </a:r>
            <a:r>
              <a:rPr lang="ru-RU" dirty="0" smtClean="0"/>
              <a:t>повиновао вољи </a:t>
            </a:r>
            <a:r>
              <a:rPr lang="ru-RU" dirty="0"/>
              <a:t>Оца </a:t>
            </a:r>
            <a:r>
              <a:rPr lang="ru-RU" dirty="0" smtClean="0"/>
              <a:t>Небеског </a:t>
            </a:r>
            <a:r>
              <a:rPr lang="ru-RU" dirty="0"/>
              <a:t>изговоривши</a:t>
            </a:r>
            <a:r>
              <a:rPr lang="ru-RU" dirty="0" smtClean="0"/>
              <a:t>: "Али </a:t>
            </a:r>
            <a:r>
              <a:rPr lang="ru-RU" dirty="0"/>
              <a:t>опет не како </a:t>
            </a:r>
            <a:r>
              <a:rPr lang="ru-RU" dirty="0" smtClean="0"/>
              <a:t>ја </a:t>
            </a:r>
            <a:r>
              <a:rPr lang="ru-RU" dirty="0"/>
              <a:t>хоћу</a:t>
            </a:r>
            <a:r>
              <a:rPr lang="ru-RU" dirty="0" smtClean="0"/>
              <a:t>, него </a:t>
            </a:r>
            <a:r>
              <a:rPr lang="ru-RU" dirty="0"/>
              <a:t>како </a:t>
            </a:r>
            <a:r>
              <a:rPr lang="ru-RU" dirty="0" smtClean="0"/>
              <a:t>Ти!”</a:t>
            </a:r>
          </a:p>
          <a:p>
            <a:pPr algn="l"/>
            <a:r>
              <a:rPr lang="ru-RU" dirty="0" smtClean="0"/>
              <a:t>Тиме </a:t>
            </a:r>
            <a:r>
              <a:rPr lang="ru-RU" dirty="0"/>
              <a:t>указује да је важније покоравати се Божијој </a:t>
            </a:r>
            <a:r>
              <a:rPr lang="ru-RU" dirty="0" smtClean="0"/>
              <a:t>вољи, него </a:t>
            </a:r>
            <a:r>
              <a:rPr lang="ru-RU" dirty="0"/>
              <a:t>људској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Помоливши </a:t>
            </a:r>
            <a:r>
              <a:rPr lang="ru-RU" dirty="0"/>
              <a:t>се, врати се међу ученике и </a:t>
            </a:r>
            <a:r>
              <a:rPr lang="ru-RU" dirty="0" smtClean="0"/>
              <a:t>нађе </a:t>
            </a:r>
            <a:r>
              <a:rPr lang="ru-RU" dirty="0"/>
              <a:t>их гдје спавају,те рече </a:t>
            </a:r>
            <a:r>
              <a:rPr lang="ru-RU" dirty="0" smtClean="0"/>
              <a:t>Петру: </a:t>
            </a:r>
            <a:r>
              <a:rPr lang="sr-Latn-RS" dirty="0" smtClean="0"/>
              <a:t>“</a:t>
            </a:r>
            <a:r>
              <a:rPr lang="ru-RU" dirty="0" smtClean="0"/>
              <a:t>Зар </a:t>
            </a:r>
            <a:r>
              <a:rPr lang="ru-RU" dirty="0"/>
              <a:t>не могосте један час </a:t>
            </a:r>
            <a:r>
              <a:rPr lang="ru-RU" dirty="0" smtClean="0"/>
              <a:t>пробдјети са мном</a:t>
            </a:r>
            <a:r>
              <a:rPr lang="ru-RU" dirty="0" smtClean="0"/>
              <a:t>?</a:t>
            </a:r>
            <a:r>
              <a:rPr lang="sr-Latn-RS" dirty="0" smtClean="0"/>
              <a:t>”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5425" y="1100296"/>
            <a:ext cx="3408218" cy="40420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5838" y="1110806"/>
            <a:ext cx="2718162" cy="39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7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244" y="205979"/>
            <a:ext cx="4852555" cy="85725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81BDFF"/>
                </a:solidFill>
              </a:rPr>
              <a:t>ОБЈАВА УЧЕНИЦИМА</a:t>
            </a:r>
            <a:endParaRPr lang="sr-Latn-RS" dirty="0">
              <a:solidFill>
                <a:srgbClr val="81BD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3522" y="1374978"/>
            <a:ext cx="4410243" cy="32196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тишао је да </a:t>
            </a:r>
            <a:r>
              <a:rPr lang="ru-RU" dirty="0"/>
              <a:t>се помоли Оцу </a:t>
            </a:r>
            <a:r>
              <a:rPr lang="ru-RU" dirty="0" smtClean="0"/>
              <a:t>Н</a:t>
            </a:r>
            <a:r>
              <a:rPr lang="ru-RU" dirty="0" smtClean="0"/>
              <a:t>ебеском </a:t>
            </a:r>
            <a:r>
              <a:rPr lang="ru-RU" dirty="0" smtClean="0"/>
              <a:t>и опет нађе </a:t>
            </a:r>
            <a:r>
              <a:rPr lang="ru-RU" dirty="0"/>
              <a:t>ученике да спавају.</a:t>
            </a:r>
          </a:p>
          <a:p>
            <a:r>
              <a:rPr lang="ru-RU" dirty="0" smtClean="0"/>
              <a:t>Затим, </a:t>
            </a:r>
            <a:r>
              <a:rPr lang="ru-RU" dirty="0"/>
              <a:t>Христос објављује ученицима: ”Ево приближио се час, и Син Човјечији предаје се у руке грешника. Устаните, хајдемо</a:t>
            </a:r>
            <a:r>
              <a:rPr lang="ru-RU" dirty="0" smtClean="0"/>
              <a:t>! Ево, </a:t>
            </a:r>
            <a:r>
              <a:rPr lang="ru-RU" dirty="0"/>
              <a:t>приближио се издајник мој</a:t>
            </a:r>
            <a:r>
              <a:rPr lang="ru-RU" i="1" dirty="0" smtClean="0"/>
              <a:t>”.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5819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6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615"/>
            <a:ext cx="9073661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 том тренутку дошао је Ј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уда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предводећи римске војнике и јеврејске </a:t>
            </a:r>
            <a:r>
              <a:rPr lang="sr-Cyrl-RS" sz="2000" dirty="0" err="1">
                <a:latin typeface="Times New Roman" pitchFamily="18" charset="0"/>
                <a:cs typeface="Times New Roman" pitchFamily="18" charset="0"/>
              </a:rPr>
              <a:t>старјешине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Пришао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је Христу и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пољубио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га у образ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је био знак да ухвате Христа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r 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123" y="2187702"/>
            <a:ext cx="5266944" cy="295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095417"/>
            <a:ext cx="2462851" cy="3048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9164" y="143973"/>
            <a:ext cx="43996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ЈУДИН ПОЉУБАЦ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6333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On-screen Show (16:9)</PresentationFormat>
  <Paragraphs>63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МОЛИТВА ПРИЈЕ УЧЕЊА </vt:lpstr>
      <vt:lpstr>МОЛИТВА ГОСПОДА ИСУСА ХРИСТА У ГЕТСИМАНСКОМ ВРТУ  8. РАЗРЕД</vt:lpstr>
      <vt:lpstr>МАСЛИНСКА ГОРА</vt:lpstr>
      <vt:lpstr>ЈЕРУСАЛИМ</vt:lpstr>
      <vt:lpstr>Slide 5</vt:lpstr>
      <vt:lpstr>  </vt:lpstr>
      <vt:lpstr>Покоравање вољи Божијој</vt:lpstr>
      <vt:lpstr>ОБЈАВА УЧЕНИЦИМА</vt:lpstr>
      <vt:lpstr>Slide 9</vt:lpstr>
      <vt:lpstr>Тренуци Христовог страдања</vt:lpstr>
      <vt:lpstr>ЗАНИМЉИВОСТИ</vt:lpstr>
      <vt:lpstr>Slide 12</vt:lpstr>
      <vt:lpstr>ЗАДАЦИ</vt:lpstr>
      <vt:lpstr>ЗБОГОМ!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2020-04-21T07:32:59Z</dcterms:modified>
</cp:coreProperties>
</file>