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467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9336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3848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72349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02940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30740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77009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1960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3098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51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199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533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356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915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751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6716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263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9A40B20-93D8-486B-9518-97B8D8FF5EC4}" type="datetimeFigureOut">
              <a:rPr lang="en-US" smtClean="0"/>
              <a:pPr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4F09-50A9-401F-8EF5-2922E95916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68531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693" y="1376643"/>
            <a:ext cx="11183816" cy="3701794"/>
          </a:xfrm>
        </p:spPr>
        <p:txBody>
          <a:bodyPr/>
          <a:lstStyle/>
          <a:p>
            <a:pPr marL="571500" indent="-571500" algn="ctr"/>
            <a:r>
              <a:rPr lang="sr-Cyrl-BA" sz="5400" b="1" dirty="0" smtClean="0"/>
              <a:t> </a:t>
            </a:r>
            <a:r>
              <a:rPr lang="sr-Cyrl-BA" sz="6000" b="1" dirty="0" smtClean="0"/>
              <a:t>Неједначине у вези са множењем и дијељењем</a:t>
            </a:r>
            <a:r>
              <a:rPr lang="sr-Cyrl-BA" sz="6600" b="1" dirty="0" smtClean="0"/>
              <a:t> </a:t>
            </a:r>
            <a:r>
              <a:rPr lang="sr-Cyrl-BA" sz="5400" b="1" dirty="0" smtClean="0"/>
              <a:t/>
            </a:r>
            <a:br>
              <a:rPr lang="sr-Cyrl-BA" sz="5400" b="1" dirty="0" smtClean="0"/>
            </a:br>
            <a:r>
              <a:rPr lang="sr-Cyrl-BA" sz="5400" b="1" dirty="0" smtClean="0"/>
              <a:t/>
            </a:r>
            <a:br>
              <a:rPr lang="sr-Cyrl-BA" sz="5400" b="1" dirty="0" smtClean="0"/>
            </a:br>
            <a:r>
              <a:rPr lang="sr-Cyrl-BA" sz="3200" b="1" dirty="0" smtClean="0"/>
              <a:t>у скупу ненагативних рационалних бројева</a:t>
            </a:r>
            <a:endParaRPr lang="en-US" sz="5400" b="1" dirty="0"/>
          </a:p>
        </p:txBody>
      </p:sp>
    </p:spTree>
    <p:extLst>
      <p:ext uri="{BB962C8B-B14F-4D97-AF65-F5344CB8AC3E}">
        <p14:creationId xmlns="" xmlns:p14="http://schemas.microsoft.com/office/powerpoint/2010/main" val="194333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6" y="140952"/>
            <a:ext cx="9404723" cy="71715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Cyrl-BA" sz="4000" b="1" dirty="0" smtClean="0"/>
              <a:t>Задатак 1</a:t>
            </a:r>
            <a:endParaRPr lang="en-US" sz="40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50889" y="794844"/>
                <a:ext cx="8946541" cy="599808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600" dirty="0" smtClean="0"/>
                  <a:t>Ријеши неједначину и рјешења прикажи на бројевној полуправој: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Cyrl-BA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Cyrl-BA" sz="3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sr-Latn-RS" sz="36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6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Latn-RS" sz="36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sr-Latn-RS" sz="36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sr-Latn-RS" sz="36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den>
                      </m:f>
                    </m:oMath>
                  </m:oMathPara>
                </a14:m>
                <a:endParaRPr lang="sr-Latn-RS" sz="36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RS" sz="3600" b="1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50889" y="794844"/>
                <a:ext cx="8946541" cy="5998088"/>
              </a:xfrm>
              <a:blipFill>
                <a:blip r:embed="rId2" cstate="print"/>
                <a:stretch>
                  <a:fillRect l="-1226" t="-9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V="1">
            <a:off x="6781800" y="6086260"/>
            <a:ext cx="3162300" cy="192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781800" y="601027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0" y="601027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467725" y="601027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9258300" y="601027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83763" y="616652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763" y="6166524"/>
                <a:ext cx="377026" cy="369332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439054" y="616652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9054" y="6166524"/>
                <a:ext cx="377026" cy="36933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8333370" y="616652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3370" y="6166524"/>
                <a:ext cx="377026" cy="369332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9085845" y="6166524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845" y="6166524"/>
                <a:ext cx="377026" cy="36933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8458200" y="5543442"/>
            <a:ext cx="8520" cy="5048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6" idx="6"/>
            <a:endCxn id="41" idx="6"/>
          </p:cNvCxnSpPr>
          <p:nvPr/>
        </p:nvCxnSpPr>
        <p:spPr>
          <a:xfrm flipH="1">
            <a:off x="6863600" y="5580264"/>
            <a:ext cx="1677088" cy="2139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72276" y="5553075"/>
            <a:ext cx="6846" cy="58187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8371731" y="5514016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9792683" y="5161641"/>
                <a:ext cx="2000419" cy="6342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sr-Latn-RS" sz="3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R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sr-Latn-R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sz="2400" dirty="0" smtClean="0"/>
                  <a:t/>
                </a:r>
                <a:endParaRPr lang="en-US" sz="2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683" y="5161641"/>
                <a:ext cx="2000419" cy="634213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Oval 40"/>
          <p:cNvSpPr/>
          <p:nvPr/>
        </p:nvSpPr>
        <p:spPr>
          <a:xfrm>
            <a:off x="6694643" y="5535414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830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32510"/>
            <a:ext cx="9404723" cy="76648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Cyrl-BA" sz="4000" b="1" dirty="0" smtClean="0"/>
              <a:t>Задатак 2</a:t>
            </a:r>
            <a:endParaRPr lang="en-US" sz="40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1" y="731281"/>
                <a:ext cx="8946541" cy="608914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3100" dirty="0" smtClean="0"/>
                  <a:t>Ријешити неједначину: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𝟓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sr-Latn-RS" sz="31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sr-Latn-RS" sz="31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100" b="1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f>
                        <m:fPr>
                          <m:ctrlPr>
                            <a:rPr lang="en-US" sz="31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sr-Latn-RS" sz="31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𝟐𝟕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sr-Latn-RS" sz="31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𝟏𝟐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sr-Latn-RS" sz="31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1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31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sr-Latn-RS" sz="31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f>
                        <m:fPr>
                          <m:ctrlP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sr-Latn-RS" sz="31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US" sz="3100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1" y="731281"/>
                <a:ext cx="8946541" cy="6089145"/>
              </a:xfrm>
              <a:blipFill>
                <a:blip r:embed="rId3" cstate="print"/>
                <a:stretch>
                  <a:fillRect l="-1703" t="-14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6283235" y="6143625"/>
            <a:ext cx="3306152" cy="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924675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286500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34275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734425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143875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097987" y="615315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987" y="6153150"/>
                <a:ext cx="377026" cy="36933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743905" y="617220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3905" y="6172200"/>
                <a:ext cx="377026" cy="369332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7345762" y="616267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5762" y="6162675"/>
                <a:ext cx="377026" cy="36933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7992318" y="6153150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i="1" dirty="0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318" y="6153150"/>
                <a:ext cx="377026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8545910" y="616267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5910" y="6162675"/>
                <a:ext cx="377026" cy="369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753350" y="6057900"/>
            <a:ext cx="0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637063" y="605790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879161" y="60674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8010524" y="604837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7516228" y="6207631"/>
                <a:ext cx="505267" cy="6127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28" y="6207631"/>
                <a:ext cx="505267" cy="612796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/>
          <p:cNvCxnSpPr/>
          <p:nvPr/>
        </p:nvCxnSpPr>
        <p:spPr>
          <a:xfrm flipH="1" flipV="1">
            <a:off x="7749811" y="5695950"/>
            <a:ext cx="1" cy="5116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7684382" y="5627888"/>
            <a:ext cx="168957" cy="132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6288258" y="5705476"/>
            <a:ext cx="1461553" cy="200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288258" y="5739618"/>
            <a:ext cx="0" cy="32355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4" name="Oval 33"/>
          <p:cNvSpPr/>
          <p:nvPr/>
        </p:nvSpPr>
        <p:spPr>
          <a:xfrm>
            <a:off x="6204929" y="5653679"/>
            <a:ext cx="168957" cy="1324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/>
        </p:nvGraphicFramePr>
        <p:xfrm>
          <a:off x="9877669" y="5211135"/>
          <a:ext cx="1896990" cy="1006566"/>
        </p:xfrm>
        <a:graphic>
          <a:graphicData uri="http://schemas.openxmlformats.org/presentationml/2006/ole">
            <p:oleObj spid="_x0000_s1027" name="Equation" r:id="rId10" imgW="736560" imgH="431640" progId="Equation.DSMT4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7600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961" y="86288"/>
            <a:ext cx="9404723" cy="652182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Cyrl-BA" sz="4000" b="1" dirty="0" smtClean="0"/>
              <a:t>Задатак 3</a:t>
            </a:r>
            <a:endParaRPr lang="en-US" sz="40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31837" y="775203"/>
                <a:ext cx="8946541" cy="339538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3200" dirty="0" smtClean="0"/>
                  <a:t>Р</a:t>
                </a:r>
                <a:r>
                  <a:rPr lang="sr-Cyrl-BA" sz="3200" dirty="0"/>
                  <a:t>и</a:t>
                </a:r>
                <a:r>
                  <a:rPr lang="sr-Cyrl-BA" sz="3200" dirty="0" smtClean="0"/>
                  <a:t>јешити неједначину: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sr-Cyrl-BA" sz="32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Cyrl-BA" sz="32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  <m:r>
                            <a:rPr lang="sr-Cyrl-BA" sz="32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sr-Cyrl-BA" sz="3200" b="1" i="1" smtClean="0">
                              <a:latin typeface="Cambria Math" panose="02040503050406030204" pitchFamily="18" charset="0"/>
                            </a:rPr>
                            <m:t>𝟖𝟔</m:t>
                          </m:r>
                          <m:r>
                            <a:rPr lang="sr-Cyrl-BA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RS" sz="3200" b="1" i="1" smtClean="0"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</m:d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sr-Latn-RS" sz="32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𝟖𝟔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sr-Latn-RS" sz="32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𝟖𝟔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sr-Latn-RS" sz="32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RS" sz="3200" b="1" i="1" smtClean="0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𝟖𝟔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𝟒𝟒</m:t>
                      </m:r>
                    </m:oMath>
                  </m:oMathPara>
                </a14:m>
                <a:endParaRPr lang="sr-Latn-RS" sz="3200" b="1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RS" sz="32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𝟒𝟐</m:t>
                      </m:r>
                    </m:oMath>
                  </m:oMathPara>
                </a14:m>
                <a:endParaRPr lang="en-US" sz="32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837" y="775203"/>
                <a:ext cx="8946541" cy="3395382"/>
              </a:xfrm>
              <a:blipFill>
                <a:blip r:embed="rId2" cstate="print"/>
                <a:stretch>
                  <a:fillRect l="-1703" t="-2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3571081" y="5314950"/>
            <a:ext cx="3963194" cy="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561556" y="5229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67200" y="5229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943475" y="5229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00700" y="5229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896100" y="5229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286500" y="523875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3382568" y="540067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2568" y="5400675"/>
                <a:ext cx="377026" cy="369332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68367" y="540067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367" y="5400675"/>
                <a:ext cx="377026" cy="36933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57033" y="5394842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033" y="5394842"/>
                <a:ext cx="377026" cy="369332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5405849" y="5369958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849" y="5369958"/>
                <a:ext cx="377026" cy="369332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97987" y="5361208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7987" y="5361208"/>
                <a:ext cx="377026" cy="369332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745687" y="5369958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687" y="5369958"/>
                <a:ext cx="377026" cy="369332"/>
              </a:xfrm>
              <a:prstGeom prst="rect">
                <a:avLst/>
              </a:prstGeom>
              <a:blipFill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>
            <a:off x="5912940" y="5229225"/>
            <a:ext cx="0" cy="17145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600634" y="5324475"/>
                <a:ext cx="6815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i="1" dirty="0" smtClean="0">
                          <a:latin typeface="Cambria Math" panose="02040503050406030204" pitchFamily="18" charset="0"/>
                        </a:rPr>
                        <m:t>3,42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0634" y="5324475"/>
                <a:ext cx="681597" cy="369332"/>
              </a:xfrm>
              <a:prstGeom prst="rect">
                <a:avLst/>
              </a:prstGeom>
              <a:blipFill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V="1">
            <a:off x="5912859" y="4829175"/>
            <a:ext cx="81" cy="49530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3561556" y="4829175"/>
            <a:ext cx="235130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3" idx="0"/>
          </p:cNvCxnSpPr>
          <p:nvPr/>
        </p:nvCxnSpPr>
        <p:spPr>
          <a:xfrm>
            <a:off x="3571081" y="4829175"/>
            <a:ext cx="0" cy="571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5828421" y="4762926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486602" y="4772452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7800949" y="4723627"/>
                <a:ext cx="2920479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3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𝟒𝟐</m:t>
                          </m:r>
                        </m:e>
                      </m:d>
                    </m:oMath>
                  </m:oMathPara>
                </a14:m>
                <a:endParaRPr lang="en-US" sz="3600" b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0949" y="4723627"/>
                <a:ext cx="2920479" cy="646331"/>
              </a:xfrm>
              <a:prstGeom prst="rect">
                <a:avLst/>
              </a:prstGeom>
              <a:blipFill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86038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169" y="100293"/>
            <a:ext cx="9404723" cy="776007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Cyrl-BA" sz="4000" b="1" dirty="0" smtClean="0"/>
              <a:t>Задатак 4</a:t>
            </a:r>
            <a:endParaRPr lang="en-US" sz="40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46112" y="704850"/>
                <a:ext cx="9050338" cy="61531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sz="2200" dirty="0" smtClean="0"/>
                  <a:t>Ако се двострукој вриједности неког броја дода збир бројева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2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sr-Cyrl-BA" sz="2200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sr-Cyrl-BA" sz="2200" dirty="0" smtClean="0"/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Cyrl-BA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Cyrl-BA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Cyrl-BA" sz="2200" dirty="0" smtClean="0"/>
                  <a:t>, добије се број који није већи од </a:t>
                </a:r>
                <a14:m>
                  <m:oMath xmlns:m="http://schemas.openxmlformats.org/officeDocument/2006/math">
                    <m:r>
                      <a:rPr lang="sr-Cyrl-BA" sz="22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sr-Cyrl-BA" sz="22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sr-Cyrl-BA" sz="2200" dirty="0" smtClean="0"/>
                  <a:t/>
                </a:r>
                <a:r>
                  <a:rPr lang="sr-Cyrl-BA" sz="2200" dirty="0"/>
                  <a:t>К</a:t>
                </a:r>
                <a:r>
                  <a:rPr lang="sr-Cyrl-BA" sz="2200" dirty="0" smtClean="0"/>
                  <a:t>оје вриједности може имати тај број?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Cyrl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+(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)≤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𝟕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𝟏𝟔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sr-Latn-RS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4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sr-Cyrl-BA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sr-Cyrl-BA" sz="24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46112" y="704850"/>
                <a:ext cx="9050338" cy="6153150"/>
              </a:xfrm>
              <a:blipFill>
                <a:blip r:embed="rId2" cstate="print"/>
                <a:stretch>
                  <a:fillRect l="-875" t="-694" r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/>
          <p:nvPr/>
        </p:nvCxnSpPr>
        <p:spPr>
          <a:xfrm flipV="1">
            <a:off x="6352381" y="6067425"/>
            <a:ext cx="2677319" cy="1905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52381" y="6000750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400925" y="5991227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420100" y="5991225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163868" y="614362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3868" y="6143625"/>
                <a:ext cx="377026" cy="369332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7212412" y="616267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412" y="6162675"/>
                <a:ext cx="377026" cy="369332"/>
              </a:xfrm>
              <a:prstGeom prst="rect">
                <a:avLst/>
              </a:prstGeom>
              <a:blipFill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8231587" y="6143625"/>
                <a:ext cx="377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587" y="6143625"/>
                <a:ext cx="377026" cy="369332"/>
              </a:xfrm>
              <a:prstGeom prst="rect">
                <a:avLst/>
              </a:prstGeom>
              <a:blipFill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/>
          <p:nvPr/>
        </p:nvCxnSpPr>
        <p:spPr>
          <a:xfrm>
            <a:off x="6753225" y="6000753"/>
            <a:ext cx="0" cy="17145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526612" y="6124572"/>
                <a:ext cx="505267" cy="636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sr-Latn-RS" b="0" i="1" smtClean="0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26612" y="6124572"/>
                <a:ext cx="505267" cy="636585"/>
              </a:xfrm>
              <a:prstGeom prst="rect">
                <a:avLst/>
              </a:prstGeom>
              <a:blipFill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/>
          <p:nvPr/>
        </p:nvCxnSpPr>
        <p:spPr>
          <a:xfrm flipV="1">
            <a:off x="6753225" y="5591175"/>
            <a:ext cx="0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6352381" y="5591175"/>
            <a:ext cx="4008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52381" y="5591175"/>
            <a:ext cx="0" cy="4953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267901" y="5524925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666211" y="5524925"/>
            <a:ext cx="168957" cy="13249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9242031" y="5035715"/>
                <a:ext cx="1969963" cy="1051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sr-Latn-RS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d>
                        <m:dPr>
                          <m:begChr m:val="["/>
                          <m:endChr m:val="]"/>
                          <m:ctrlPr>
                            <a:rPr lang="sr-Latn-R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R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sr-Latn-RS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sr-Latn-R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>
                                <a:rPr lang="sr-Latn-RS" sz="2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𝟏𝟔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2031" y="5035715"/>
                <a:ext cx="1969963" cy="1051185"/>
              </a:xfrm>
              <a:prstGeom prst="rect">
                <a:avLst/>
              </a:prstGeom>
              <a:blipFill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43627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186" y="1176617"/>
            <a:ext cx="9404723" cy="3909733"/>
          </a:xfrm>
        </p:spPr>
        <p:txBody>
          <a:bodyPr/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sr-Cyrl-BA" sz="4800" b="1" dirty="0" smtClean="0"/>
              <a:t>Задаћа:</a:t>
            </a:r>
            <a:br>
              <a:rPr lang="sr-Cyrl-BA" sz="4800" b="1" dirty="0" smtClean="0"/>
            </a:br>
            <a:r>
              <a:rPr lang="sr-Cyrl-BA" sz="4800" b="1" dirty="0"/>
              <a:t/>
            </a:r>
            <a:br>
              <a:rPr lang="sr-Cyrl-BA" sz="4800" b="1" dirty="0"/>
            </a:br>
            <a:r>
              <a:rPr lang="sr-Cyrl-BA" sz="4800" b="1" dirty="0" smtClean="0"/>
              <a:t>Збирка задатака</a:t>
            </a:r>
            <a:br>
              <a:rPr lang="sr-Cyrl-BA" sz="4800" b="1" dirty="0" smtClean="0"/>
            </a:br>
            <a:r>
              <a:rPr lang="sr-Cyrl-BA" sz="4800" b="1" dirty="0" smtClean="0"/>
              <a:t>страна 95, зад. 697. и 704.</a:t>
            </a:r>
            <a:r>
              <a:rPr lang="sr-Cyrl-BA" dirty="0" smtClean="0"/>
              <a:t/>
            </a:r>
            <a:br>
              <a:rPr lang="sr-Cyrl-BA" dirty="0" smtClean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2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133</TotalTime>
  <Words>18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Ion</vt:lpstr>
      <vt:lpstr>MathType 6.0 Equation</vt:lpstr>
      <vt:lpstr> Неједначине у вези са множењем и дијељењем   у скупу ненагативних рационалних бројева</vt:lpstr>
      <vt:lpstr>Задатак 1</vt:lpstr>
      <vt:lpstr>Задатак 2</vt:lpstr>
      <vt:lpstr>Задатак 3</vt:lpstr>
      <vt:lpstr>Задатак 4</vt:lpstr>
      <vt:lpstr>Задаћа:  Збирка задатака страна 95, зад. 697. и 704.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Неједначине у вези са множењем и дијељењем на скупу рационалих бројева</dc:title>
  <dc:creator>Goran Gvozdic</dc:creator>
  <cp:lastModifiedBy>Milisav Knezevic</cp:lastModifiedBy>
  <cp:revision>16</cp:revision>
  <dcterms:created xsi:type="dcterms:W3CDTF">2020-04-06T07:30:35Z</dcterms:created>
  <dcterms:modified xsi:type="dcterms:W3CDTF">2020-04-13T06:04:56Z</dcterms:modified>
</cp:coreProperties>
</file>