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3" r:id="rId3"/>
    <p:sldId id="259" r:id="rId4"/>
    <p:sldId id="264" r:id="rId5"/>
    <p:sldId id="265" r:id="rId6"/>
    <p:sldId id="268" r:id="rId7"/>
    <p:sldId id="273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stavnik" initials="N" lastIdx="2" clrIdx="0">
    <p:extLst>
      <p:ext uri="{19B8F6BF-5375-455C-9EA6-DF929625EA0E}">
        <p15:presenceInfo xmlns:p15="http://schemas.microsoft.com/office/powerpoint/2012/main" userId="Nastavni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Umereni stil 2 – Naglašav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r-Latn-RS"/>
              <a:t>Kliknite da biste uredili stil podnaslova mastera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3A820-145F-40F4-BF85-1AD14C51304B}" type="datetimeFigureOut">
              <a:rPr lang="sr-Latn-RS" smtClean="0"/>
              <a:t>1.4.2020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E292D-C7CB-42FE-9587-AF8EE1C0FA6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95624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RS"/>
              <a:t>Kliknite na ikonu da dodate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3A820-145F-40F4-BF85-1AD14C51304B}" type="datetimeFigureOut">
              <a:rPr lang="sr-Latn-RS" smtClean="0"/>
              <a:t>1.4.2020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E292D-C7CB-42FE-9587-AF8EE1C0FA6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62441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nat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3A820-145F-40F4-BF85-1AD14C51304B}" type="datetimeFigureOut">
              <a:rPr lang="sr-Latn-RS" smtClean="0"/>
              <a:t>1.4.2020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E292D-C7CB-42FE-9587-AF8EE1C0FA6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08122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sr-Latn-RS"/>
              <a:t>Kliknite da biste uredili stilove teksta mastera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3A820-145F-40F4-BF85-1AD14C51304B}" type="datetimeFigureOut">
              <a:rPr lang="sr-Latn-RS" smtClean="0"/>
              <a:t>1.4.2020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E292D-C7CB-42FE-9587-AF8EE1C0FA64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26938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a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3A820-145F-40F4-BF85-1AD14C51304B}" type="datetimeFigureOut">
              <a:rPr lang="sr-Latn-RS" smtClean="0"/>
              <a:t>1.4.2020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E292D-C7CB-42FE-9587-AF8EE1C0FA6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30612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3A820-145F-40F4-BF85-1AD14C51304B}" type="datetimeFigureOut">
              <a:rPr lang="sr-Latn-RS" smtClean="0"/>
              <a:t>1.4.2020</a:t>
            </a:fld>
            <a:endParaRPr lang="sr-Latn-R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E292D-C7CB-42FE-9587-AF8EE1C0FA6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57340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e sli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RS"/>
              <a:t>Kliknite na ikonu da dodate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RS"/>
              <a:t>Kliknite na ikonu da dodate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RS"/>
              <a:t>Kliknite na ikonu da dodate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3A820-145F-40F4-BF85-1AD14C51304B}" type="datetimeFigureOut">
              <a:rPr lang="sr-Latn-RS" smtClean="0"/>
              <a:t>1.4.2020</a:t>
            </a:fld>
            <a:endParaRPr lang="sr-Latn-R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E292D-C7CB-42FE-9587-AF8EE1C0FA6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27889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3A820-145F-40F4-BF85-1AD14C51304B}" type="datetimeFigureOut">
              <a:rPr lang="sr-Latn-RS" smtClean="0"/>
              <a:t>1.4.2020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E292D-C7CB-42FE-9587-AF8EE1C0FA6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433046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3A820-145F-40F4-BF85-1AD14C51304B}" type="datetimeFigureOut">
              <a:rPr lang="sr-Latn-RS" smtClean="0"/>
              <a:t>1.4.2020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E292D-C7CB-42FE-9587-AF8EE1C0FA6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26246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3A820-145F-40F4-BF85-1AD14C51304B}" type="datetimeFigureOut">
              <a:rPr lang="sr-Latn-RS" smtClean="0"/>
              <a:t>1.4.2020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E292D-C7CB-42FE-9587-AF8EE1C0FA6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77357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3A820-145F-40F4-BF85-1AD14C51304B}" type="datetimeFigureOut">
              <a:rPr lang="sr-Latn-RS" smtClean="0"/>
              <a:t>1.4.2020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E292D-C7CB-42FE-9587-AF8EE1C0FA6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98384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3A820-145F-40F4-BF85-1AD14C51304B}" type="datetimeFigureOut">
              <a:rPr lang="sr-Latn-RS" smtClean="0"/>
              <a:t>1.4.2020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E292D-C7CB-42FE-9587-AF8EE1C0FA6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53116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3A820-145F-40F4-BF85-1AD14C51304B}" type="datetimeFigureOut">
              <a:rPr lang="sr-Latn-RS" smtClean="0"/>
              <a:t>1.4.2020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E292D-C7CB-42FE-9587-AF8EE1C0FA6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26728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3A820-145F-40F4-BF85-1AD14C51304B}" type="datetimeFigureOut">
              <a:rPr lang="sr-Latn-RS" smtClean="0"/>
              <a:t>1.4.2020</a:t>
            </a:fld>
            <a:endParaRPr lang="sr-Latn-R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E292D-C7CB-42FE-9587-AF8EE1C0FA6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55229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3A820-145F-40F4-BF85-1AD14C51304B}" type="datetimeFigureOut">
              <a:rPr lang="sr-Latn-RS" smtClean="0"/>
              <a:t>1.4.2020</a:t>
            </a:fld>
            <a:endParaRPr lang="sr-Latn-R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E292D-C7CB-42FE-9587-AF8EE1C0FA6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27228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3A820-145F-40F4-BF85-1AD14C51304B}" type="datetimeFigureOut">
              <a:rPr lang="sr-Latn-RS" smtClean="0"/>
              <a:t>1.4.2020</a:t>
            </a:fld>
            <a:endParaRPr lang="sr-Latn-R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E292D-C7CB-42FE-9587-AF8EE1C0FA6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75955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RS"/>
              <a:t>Kliknite na ikonu da dodate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3A820-145F-40F4-BF85-1AD14C51304B}" type="datetimeFigureOut">
              <a:rPr lang="sr-Latn-RS" smtClean="0"/>
              <a:t>1.4.2020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E292D-C7CB-42FE-9587-AF8EE1C0FA6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59560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AF3A820-145F-40F4-BF85-1AD14C51304B}" type="datetimeFigureOut">
              <a:rPr lang="sr-Latn-RS" smtClean="0"/>
              <a:t>1.4.2020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292D-C7CB-42FE-9587-AF8EE1C0FA6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181077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7244" y="300446"/>
            <a:ext cx="9300755" cy="705394"/>
          </a:xfrm>
        </p:spPr>
        <p:txBody>
          <a:bodyPr>
            <a:noAutofit/>
          </a:bodyPr>
          <a:lstStyle/>
          <a:p>
            <a:pPr algn="ctr"/>
            <a:r>
              <a:rPr lang="en-US" sz="6600" dirty="0"/>
              <a:t>MY PARENT’S JOB</a:t>
            </a:r>
            <a:endParaRPr lang="sr-Latn-R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7244" y="1005840"/>
            <a:ext cx="9300755" cy="5852159"/>
          </a:xfrm>
        </p:spPr>
        <p:txBody>
          <a:bodyPr/>
          <a:lstStyle/>
          <a:p>
            <a:endParaRPr lang="sr-Latn-RS" dirty="0"/>
          </a:p>
        </p:txBody>
      </p:sp>
      <p:sp>
        <p:nvSpPr>
          <p:cNvPr id="6" name="Okvir za tekst 5">
            <a:extLst>
              <a:ext uri="{FF2B5EF4-FFF2-40B4-BE49-F238E27FC236}">
                <a16:creationId xmlns:a16="http://schemas.microsoft.com/office/drawing/2014/main" xmlns="" id="{04146112-C088-4BBA-A100-D6665CA03534}"/>
              </a:ext>
            </a:extLst>
          </p:cNvPr>
          <p:cNvSpPr txBox="1"/>
          <p:nvPr/>
        </p:nvSpPr>
        <p:spPr>
          <a:xfrm>
            <a:off x="7294921" y="5424734"/>
            <a:ext cx="29092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SB,PG. 58</a:t>
            </a:r>
            <a:endParaRPr lang="sr-Cyrl-BA" sz="4400" b="1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A60CD196-89EA-409C-AACC-5792F328B6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30139" y="1692138"/>
            <a:ext cx="5903841" cy="442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696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9904"/>
          </a:xfrm>
        </p:spPr>
        <p:txBody>
          <a:bodyPr>
            <a:normAutofit fontScale="90000"/>
          </a:bodyPr>
          <a:lstStyle/>
          <a:p>
            <a:pPr algn="ctr"/>
            <a:r>
              <a:rPr lang="sr-Latn-RS" dirty="0"/>
              <a:t>NEW 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2411"/>
            <a:ext cx="10515600" cy="4844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LAW – the system of rules in one country</a:t>
            </a:r>
          </a:p>
          <a:p>
            <a:pPr marL="0" indent="0">
              <a:buNone/>
            </a:pPr>
            <a:r>
              <a:rPr lang="sr-Latn-RS" sz="2400" dirty="0"/>
              <a:t>LAWYER – a person who helps people in the matters </a:t>
            </a:r>
            <a:r>
              <a:rPr lang="sr-Latn-RS" sz="2400" dirty="0" err="1"/>
              <a:t>of</a:t>
            </a:r>
            <a:r>
              <a:rPr lang="sr-Latn-RS" sz="2400" dirty="0"/>
              <a:t> </a:t>
            </a:r>
            <a:r>
              <a:rPr lang="sr-Latn-RS" sz="2400" dirty="0" err="1"/>
              <a:t>law</a:t>
            </a:r>
            <a:endParaRPr lang="sr-Latn-RS" sz="2400" dirty="0"/>
          </a:p>
          <a:p>
            <a:pPr marL="0" indent="0">
              <a:buNone/>
            </a:pPr>
            <a:r>
              <a:rPr lang="sr-Latn-RS" sz="2400" dirty="0"/>
              <a:t>LEGAL ISSUES – problems and documents connected with the law</a:t>
            </a:r>
          </a:p>
          <a:p>
            <a:pPr marL="0" indent="0">
              <a:buNone/>
            </a:pPr>
            <a:r>
              <a:rPr lang="sr-Latn-RS" sz="2400" dirty="0"/>
              <a:t>COURT – the institution for solving legal issues</a:t>
            </a:r>
          </a:p>
          <a:p>
            <a:pPr marL="0" indent="0">
              <a:buNone/>
            </a:pPr>
            <a:r>
              <a:rPr lang="sr-Latn-RS" sz="2400" dirty="0"/>
              <a:t>CRIME - bad things which some people do against the law</a:t>
            </a:r>
          </a:p>
          <a:p>
            <a:pPr marL="0" indent="0">
              <a:buNone/>
            </a:pPr>
            <a:r>
              <a:rPr lang="sr-Latn-RS" sz="2400" dirty="0"/>
              <a:t>GET RID OF – get free from something or somebody</a:t>
            </a:r>
          </a:p>
          <a:p>
            <a:pPr marL="0" indent="0">
              <a:buNone/>
            </a:pPr>
            <a:r>
              <a:rPr lang="sr-Latn-RS" sz="2400" dirty="0"/>
              <a:t>HOMEROOM TEACHER – the teacher who leads a </a:t>
            </a:r>
            <a:r>
              <a:rPr lang="sr-Latn-RS" sz="2400" dirty="0" err="1"/>
              <a:t>class</a:t>
            </a: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2877618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01553" y="367654"/>
            <a:ext cx="10515600" cy="862149"/>
          </a:xfrm>
        </p:spPr>
        <p:txBody>
          <a:bodyPr/>
          <a:lstStyle/>
          <a:p>
            <a:pPr algn="ctr"/>
            <a:r>
              <a:rPr lang="sr-Latn-RS" sz="4800" dirty="0"/>
              <a:t>              </a:t>
            </a:r>
            <a:r>
              <a:rPr lang="en-US" sz="6000" dirty="0"/>
              <a:t>POSSESSIVE ‘S</a:t>
            </a:r>
            <a:endParaRPr lang="sr-Latn-RS" sz="4800" dirty="0"/>
          </a:p>
        </p:txBody>
      </p:sp>
      <p:sp>
        <p:nvSpPr>
          <p:cNvPr id="6" name="Čuvar mesta za sadržaj 5">
            <a:extLst>
              <a:ext uri="{FF2B5EF4-FFF2-40B4-BE49-F238E27FC236}">
                <a16:creationId xmlns:a16="http://schemas.microsoft.com/office/drawing/2014/main" xmlns="" id="{9A2986B5-3C64-4432-BA06-643335DC3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3144" y="1229803"/>
            <a:ext cx="9824189" cy="4799937"/>
          </a:xfrm>
        </p:spPr>
        <p:txBody>
          <a:bodyPr>
            <a:normAutofit/>
          </a:bodyPr>
          <a:lstStyle/>
          <a:p>
            <a:r>
              <a:rPr lang="en-US" sz="2400" dirty="0"/>
              <a:t>We add  ‘s  to singular nouns to show  possession.</a:t>
            </a:r>
          </a:p>
          <a:p>
            <a:pPr marL="0" indent="0">
              <a:buNone/>
            </a:pPr>
            <a:r>
              <a:rPr lang="sr-Latn-BA" sz="2400" dirty="0"/>
              <a:t>                                                          </a:t>
            </a:r>
          </a:p>
          <a:p>
            <a:pPr marL="0" indent="0">
              <a:buNone/>
            </a:pPr>
            <a:r>
              <a:rPr lang="sr-Latn-BA" sz="2400" dirty="0"/>
              <a:t>.</a:t>
            </a:r>
            <a:endParaRPr lang="sr-Cyrl-BA" sz="2400" dirty="0"/>
          </a:p>
        </p:txBody>
      </p:sp>
      <p:sp>
        <p:nvSpPr>
          <p:cNvPr id="7" name="Okvir za tekst 6">
            <a:extLst>
              <a:ext uri="{FF2B5EF4-FFF2-40B4-BE49-F238E27FC236}">
                <a16:creationId xmlns:a16="http://schemas.microsoft.com/office/drawing/2014/main" xmlns="" id="{DD353354-8324-4468-B2CE-DFA5744DA69A}"/>
              </a:ext>
            </a:extLst>
          </p:cNvPr>
          <p:cNvSpPr txBox="1"/>
          <p:nvPr/>
        </p:nvSpPr>
        <p:spPr>
          <a:xfrm>
            <a:off x="832441" y="1897857"/>
            <a:ext cx="43467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PARENT’S   JOB</a:t>
            </a:r>
            <a:r>
              <a:rPr lang="sr-Latn-BA" sz="4400" dirty="0"/>
              <a:t>  </a:t>
            </a:r>
            <a:endParaRPr lang="sr-Cyrl-BA" sz="4400" dirty="0"/>
          </a:p>
        </p:txBody>
      </p:sp>
      <p:sp>
        <p:nvSpPr>
          <p:cNvPr id="8" name="Luk 7">
            <a:extLst>
              <a:ext uri="{FF2B5EF4-FFF2-40B4-BE49-F238E27FC236}">
                <a16:creationId xmlns:a16="http://schemas.microsoft.com/office/drawing/2014/main" xmlns="" id="{4F26040F-BCF2-47EA-8597-6E9657A78640}"/>
              </a:ext>
            </a:extLst>
          </p:cNvPr>
          <p:cNvSpPr/>
          <p:nvPr/>
        </p:nvSpPr>
        <p:spPr>
          <a:xfrm rot="8326657">
            <a:off x="2482399" y="66464"/>
            <a:ext cx="2326538" cy="2889231"/>
          </a:xfrm>
          <a:prstGeom prst="arc">
            <a:avLst>
              <a:gd name="adj1" fmla="val 16200000"/>
              <a:gd name="adj2" fmla="val 1994339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Cyrl-BA" dirty="0"/>
          </a:p>
        </p:txBody>
      </p:sp>
      <p:sp>
        <p:nvSpPr>
          <p:cNvPr id="10" name="Okvir za tekst 9">
            <a:extLst>
              <a:ext uri="{FF2B5EF4-FFF2-40B4-BE49-F238E27FC236}">
                <a16:creationId xmlns:a16="http://schemas.microsoft.com/office/drawing/2014/main" xmlns="" id="{9D168323-B5CC-431F-A830-E69C1583FB75}"/>
              </a:ext>
            </a:extLst>
          </p:cNvPr>
          <p:cNvSpPr txBox="1"/>
          <p:nvPr/>
        </p:nvSpPr>
        <p:spPr>
          <a:xfrm>
            <a:off x="2509137" y="2756808"/>
            <a:ext cx="2619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/>
              <a:t>POSSESSION</a:t>
            </a:r>
            <a:endParaRPr lang="sr-Cyrl-BA" sz="3200" u="sng" dirty="0"/>
          </a:p>
        </p:txBody>
      </p:sp>
      <p:sp>
        <p:nvSpPr>
          <p:cNvPr id="11" name="Pravougaonik 10">
            <a:extLst>
              <a:ext uri="{FF2B5EF4-FFF2-40B4-BE49-F238E27FC236}">
                <a16:creationId xmlns:a16="http://schemas.microsoft.com/office/drawing/2014/main" xmlns="" id="{EB25EBA3-BDA7-45A0-B0BC-CBA46459F399}"/>
              </a:ext>
            </a:extLst>
          </p:cNvPr>
          <p:cNvSpPr/>
          <p:nvPr/>
        </p:nvSpPr>
        <p:spPr>
          <a:xfrm>
            <a:off x="2955096" y="1899070"/>
            <a:ext cx="501741" cy="67741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13" name="Okvir za tekst 12">
            <a:extLst>
              <a:ext uri="{FF2B5EF4-FFF2-40B4-BE49-F238E27FC236}">
                <a16:creationId xmlns:a16="http://schemas.microsoft.com/office/drawing/2014/main" xmlns="" id="{B044B1EF-FF41-44AC-A351-E261208BF4A3}"/>
              </a:ext>
            </a:extLst>
          </p:cNvPr>
          <p:cNvSpPr txBox="1"/>
          <p:nvPr/>
        </p:nvSpPr>
        <p:spPr>
          <a:xfrm>
            <a:off x="832441" y="3431093"/>
            <a:ext cx="42453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MIKE’S  FATHER</a:t>
            </a:r>
            <a:endParaRPr lang="sr-Cyrl-BA" sz="4400" dirty="0"/>
          </a:p>
        </p:txBody>
      </p:sp>
      <p:pic>
        <p:nvPicPr>
          <p:cNvPr id="16" name="Slika 15">
            <a:extLst>
              <a:ext uri="{FF2B5EF4-FFF2-40B4-BE49-F238E27FC236}">
                <a16:creationId xmlns:a16="http://schemas.microsoft.com/office/drawing/2014/main" xmlns="" id="{F8092823-BEC2-40AF-8E9E-1A62F3634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3349" y="4166321"/>
            <a:ext cx="1250429" cy="293579"/>
          </a:xfrm>
          <a:prstGeom prst="rect">
            <a:avLst/>
          </a:prstGeom>
        </p:spPr>
      </p:pic>
      <p:sp>
        <p:nvSpPr>
          <p:cNvPr id="17" name="Pravougaonik 16">
            <a:extLst>
              <a:ext uri="{FF2B5EF4-FFF2-40B4-BE49-F238E27FC236}">
                <a16:creationId xmlns:a16="http://schemas.microsoft.com/office/drawing/2014/main" xmlns="" id="{94DF66E9-B0C6-4A2C-8747-A1824FBF9A83}"/>
              </a:ext>
            </a:extLst>
          </p:cNvPr>
          <p:cNvSpPr/>
          <p:nvPr/>
        </p:nvSpPr>
        <p:spPr>
          <a:xfrm>
            <a:off x="2200609" y="3502967"/>
            <a:ext cx="589023" cy="64575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18" name="Okvir za tekst 17">
            <a:extLst>
              <a:ext uri="{FF2B5EF4-FFF2-40B4-BE49-F238E27FC236}">
                <a16:creationId xmlns:a16="http://schemas.microsoft.com/office/drawing/2014/main" xmlns="" id="{B0ECA630-BDEC-4968-802F-303B6A057AF9}"/>
              </a:ext>
            </a:extLst>
          </p:cNvPr>
          <p:cNvSpPr txBox="1"/>
          <p:nvPr/>
        </p:nvSpPr>
        <p:spPr>
          <a:xfrm>
            <a:off x="793219" y="4978931"/>
            <a:ext cx="49354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CHILD’S  PARENTS</a:t>
            </a:r>
            <a:endParaRPr lang="sr-Cyrl-BA" sz="4400" dirty="0"/>
          </a:p>
        </p:txBody>
      </p:sp>
      <p:pic>
        <p:nvPicPr>
          <p:cNvPr id="19" name="Slika 18">
            <a:extLst>
              <a:ext uri="{FF2B5EF4-FFF2-40B4-BE49-F238E27FC236}">
                <a16:creationId xmlns:a16="http://schemas.microsoft.com/office/drawing/2014/main" xmlns="" id="{5681F392-DE52-4FD1-89A9-C586D4242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298" y="5729249"/>
            <a:ext cx="1551561" cy="364280"/>
          </a:xfrm>
          <a:prstGeom prst="rect">
            <a:avLst/>
          </a:prstGeom>
        </p:spPr>
      </p:pic>
      <p:pic>
        <p:nvPicPr>
          <p:cNvPr id="20" name="Slika 19">
            <a:extLst>
              <a:ext uri="{FF2B5EF4-FFF2-40B4-BE49-F238E27FC236}">
                <a16:creationId xmlns:a16="http://schemas.microsoft.com/office/drawing/2014/main" xmlns="" id="{C8A3A40E-392E-4745-8990-9F61404181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9571" y="5030454"/>
            <a:ext cx="542732" cy="716406"/>
          </a:xfrm>
          <a:prstGeom prst="rect">
            <a:avLst/>
          </a:prstGeom>
        </p:spPr>
      </p:pic>
      <p:pic>
        <p:nvPicPr>
          <p:cNvPr id="22" name="Slika 21">
            <a:extLst>
              <a:ext uri="{FF2B5EF4-FFF2-40B4-BE49-F238E27FC236}">
                <a16:creationId xmlns:a16="http://schemas.microsoft.com/office/drawing/2014/main" xmlns="" id="{46C4B29C-6E1D-4405-BBB5-6F2FFBDCAB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7512" y="5860713"/>
            <a:ext cx="2920237" cy="859611"/>
          </a:xfrm>
          <a:prstGeom prst="rect">
            <a:avLst/>
          </a:prstGeom>
        </p:spPr>
      </p:pic>
      <p:pic>
        <p:nvPicPr>
          <p:cNvPr id="23" name="Slika 22">
            <a:extLst>
              <a:ext uri="{FF2B5EF4-FFF2-40B4-BE49-F238E27FC236}">
                <a16:creationId xmlns:a16="http://schemas.microsoft.com/office/drawing/2014/main" xmlns="" id="{92627330-043B-43E4-A8FD-EB22D23DF9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232" y="4242843"/>
            <a:ext cx="2920237" cy="859611"/>
          </a:xfrm>
          <a:prstGeom prst="rect">
            <a:avLst/>
          </a:prstGeom>
        </p:spPr>
      </p:pic>
      <p:sp>
        <p:nvSpPr>
          <p:cNvPr id="5" name="Okvir za tekst 4">
            <a:extLst>
              <a:ext uri="{FF2B5EF4-FFF2-40B4-BE49-F238E27FC236}">
                <a16:creationId xmlns:a16="http://schemas.microsoft.com/office/drawing/2014/main" xmlns="" id="{9724AFA9-11CC-45E9-A6B5-268BA465F7DE}"/>
              </a:ext>
            </a:extLst>
          </p:cNvPr>
          <p:cNvSpPr txBox="1"/>
          <p:nvPr/>
        </p:nvSpPr>
        <p:spPr>
          <a:xfrm>
            <a:off x="5898086" y="1979312"/>
            <a:ext cx="5819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800" b="1" u="sng" dirty="0"/>
              <a:t>PARENT’S JOB </a:t>
            </a:r>
            <a:r>
              <a:rPr lang="sr-Latn-BA" sz="2800" dirty="0"/>
              <a:t>is </a:t>
            </a:r>
            <a:r>
              <a:rPr lang="sr-Latn-BA" sz="2800" dirty="0" err="1"/>
              <a:t>very</a:t>
            </a:r>
            <a:r>
              <a:rPr lang="sr-Latn-BA" sz="2800" dirty="0"/>
              <a:t> </a:t>
            </a:r>
            <a:r>
              <a:rPr lang="sr-Latn-BA" sz="2800" dirty="0" err="1"/>
              <a:t>important</a:t>
            </a:r>
            <a:r>
              <a:rPr lang="sr-Latn-BA" sz="2400" dirty="0"/>
              <a:t>.</a:t>
            </a:r>
            <a:endParaRPr lang="sr-Cyrl-BA" sz="2400" dirty="0"/>
          </a:p>
        </p:txBody>
      </p:sp>
      <p:sp>
        <p:nvSpPr>
          <p:cNvPr id="12" name="Okvir za tekst 11">
            <a:extLst>
              <a:ext uri="{FF2B5EF4-FFF2-40B4-BE49-F238E27FC236}">
                <a16:creationId xmlns:a16="http://schemas.microsoft.com/office/drawing/2014/main" xmlns="" id="{980ADD3B-91B5-4BC1-9327-C4F81D369650}"/>
              </a:ext>
            </a:extLst>
          </p:cNvPr>
          <p:cNvSpPr txBox="1"/>
          <p:nvPr/>
        </p:nvSpPr>
        <p:spPr>
          <a:xfrm>
            <a:off x="5897544" y="3564237"/>
            <a:ext cx="5346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800" b="1" u="sng" dirty="0"/>
              <a:t>MIKE’S FATHER </a:t>
            </a:r>
            <a:r>
              <a:rPr lang="sr-Latn-BA" sz="2800" dirty="0"/>
              <a:t>is a </a:t>
            </a:r>
            <a:r>
              <a:rPr lang="sr-Latn-BA" sz="2800" dirty="0" err="1"/>
              <a:t>laweyer</a:t>
            </a:r>
            <a:r>
              <a:rPr lang="sr-Latn-BA" sz="2800" dirty="0"/>
              <a:t>.</a:t>
            </a:r>
            <a:endParaRPr lang="sr-Cyrl-BA" sz="2800" dirty="0"/>
          </a:p>
        </p:txBody>
      </p:sp>
      <p:sp>
        <p:nvSpPr>
          <p:cNvPr id="14" name="Okvir za tekst 13">
            <a:extLst>
              <a:ext uri="{FF2B5EF4-FFF2-40B4-BE49-F238E27FC236}">
                <a16:creationId xmlns:a16="http://schemas.microsoft.com/office/drawing/2014/main" xmlns="" id="{7226F9EF-D1A8-4813-9219-2FB6D308E0DE}"/>
              </a:ext>
            </a:extLst>
          </p:cNvPr>
          <p:cNvSpPr txBox="1"/>
          <p:nvPr/>
        </p:nvSpPr>
        <p:spPr>
          <a:xfrm>
            <a:off x="6096000" y="4984122"/>
            <a:ext cx="609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800" dirty="0" err="1"/>
              <a:t>Teacher</a:t>
            </a:r>
            <a:r>
              <a:rPr lang="sr-Latn-BA" sz="2800" dirty="0"/>
              <a:t> </a:t>
            </a:r>
            <a:r>
              <a:rPr lang="sr-Latn-BA" sz="2800" dirty="0" err="1"/>
              <a:t>talks</a:t>
            </a:r>
            <a:r>
              <a:rPr lang="sr-Latn-BA" sz="2800" dirty="0"/>
              <a:t> to </a:t>
            </a:r>
            <a:r>
              <a:rPr lang="sr-Latn-BA" sz="2800" dirty="0" err="1"/>
              <a:t>the</a:t>
            </a:r>
            <a:r>
              <a:rPr lang="sr-Latn-BA" sz="2800" dirty="0"/>
              <a:t> </a:t>
            </a:r>
            <a:r>
              <a:rPr lang="sr-Latn-BA" sz="2800" b="1" u="sng" dirty="0"/>
              <a:t>CHILD’S PARENTS</a:t>
            </a:r>
            <a:r>
              <a:rPr lang="sr-Latn-BA" sz="2000" b="1" u="sng" dirty="0"/>
              <a:t>.</a:t>
            </a:r>
            <a:endParaRPr lang="sr-Cyrl-BA" sz="2000" b="1" u="sng" dirty="0"/>
          </a:p>
        </p:txBody>
      </p:sp>
    </p:spTree>
    <p:extLst>
      <p:ext uri="{BB962C8B-B14F-4D97-AF65-F5344CB8AC3E}">
        <p14:creationId xmlns:p14="http://schemas.microsoft.com/office/powerpoint/2010/main" val="2905091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sz="4800" dirty="0"/>
              <a:t> ANSWER THESE QUESTIONS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u="sng" dirty="0"/>
              <a:t>(in your notebook)</a:t>
            </a:r>
            <a:endParaRPr lang="sr-Latn-RS" sz="48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86436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sr-Latn-RS" dirty="0"/>
          </a:p>
          <a:p>
            <a:r>
              <a:rPr lang="sr-Latn-RS" sz="3600" dirty="0" err="1"/>
              <a:t>Wh</a:t>
            </a:r>
            <a:r>
              <a:rPr lang="en-US" sz="3600" dirty="0"/>
              <a:t>at</a:t>
            </a:r>
            <a:r>
              <a:rPr lang="sr-Latn-RS" sz="3600" dirty="0"/>
              <a:t> is</a:t>
            </a:r>
            <a:r>
              <a:rPr lang="en-US" sz="3600" dirty="0"/>
              <a:t> your</a:t>
            </a:r>
            <a:r>
              <a:rPr lang="sr-Latn-RS" sz="3600" dirty="0"/>
              <a:t> </a:t>
            </a:r>
            <a:r>
              <a:rPr lang="en-US" sz="3600" dirty="0"/>
              <a:t>mother’s job ?</a:t>
            </a:r>
            <a:endParaRPr lang="sr-Latn-RS" sz="3600" dirty="0"/>
          </a:p>
          <a:p>
            <a:r>
              <a:rPr lang="sr-Latn-RS" sz="3600" dirty="0" err="1"/>
              <a:t>Wh</a:t>
            </a:r>
            <a:r>
              <a:rPr lang="en-US" sz="3600" dirty="0"/>
              <a:t>at is your father’s job?</a:t>
            </a:r>
            <a:endParaRPr lang="sr-Latn-RS" sz="3600" dirty="0"/>
          </a:p>
          <a:p>
            <a:r>
              <a:rPr lang="en-US" sz="3600" dirty="0"/>
              <a:t>What is Mike’s father job?</a:t>
            </a:r>
            <a:endParaRPr lang="sr-Latn-RS" sz="3600" dirty="0"/>
          </a:p>
          <a:p>
            <a:pPr marL="0" indent="0">
              <a:buNone/>
            </a:pPr>
            <a:endParaRPr lang="sr-Latn-RS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13741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2800" b="1" dirty="0"/>
              <a:t>1 Match the words on the left and right to get the phrases from the text: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331" y="1690688"/>
            <a:ext cx="10946675" cy="4486275"/>
          </a:xfrm>
        </p:spPr>
        <p:txBody>
          <a:bodyPr/>
          <a:lstStyle/>
          <a:p>
            <a:pPr marL="0" indent="0">
              <a:buNone/>
            </a:pPr>
            <a:r>
              <a:rPr lang="sr-Latn-RS" dirty="0"/>
              <a:t>homeroom                                              issues</a:t>
            </a:r>
          </a:p>
          <a:p>
            <a:pPr marL="0" indent="0">
              <a:buNone/>
            </a:pPr>
            <a:r>
              <a:rPr lang="sr-Latn-RS" dirty="0"/>
              <a:t>legal                                                         of something</a:t>
            </a:r>
          </a:p>
          <a:p>
            <a:pPr marL="0" indent="0">
              <a:buNone/>
            </a:pPr>
            <a:r>
              <a:rPr lang="sr-Latn-RS" dirty="0" err="1"/>
              <a:t>represent</a:t>
            </a:r>
            <a:r>
              <a:rPr lang="sr-Latn-RS" dirty="0"/>
              <a:t>                                                </a:t>
            </a:r>
            <a:r>
              <a:rPr lang="en-US" dirty="0"/>
              <a:t> </a:t>
            </a:r>
            <a:r>
              <a:rPr lang="sr-Latn-RS" dirty="0" err="1"/>
              <a:t>documents</a:t>
            </a:r>
            <a:endParaRPr lang="sr-Latn-RS" dirty="0"/>
          </a:p>
          <a:p>
            <a:pPr marL="0" indent="0">
              <a:buNone/>
            </a:pPr>
            <a:r>
              <a:rPr lang="sr-Latn-RS" dirty="0"/>
              <a:t>prepare                                                    teacher</a:t>
            </a:r>
          </a:p>
          <a:p>
            <a:pPr marL="0" indent="0">
              <a:buNone/>
            </a:pPr>
            <a:r>
              <a:rPr lang="sr-Latn-RS" dirty="0"/>
              <a:t>get rid                                                       in court</a:t>
            </a:r>
          </a:p>
        </p:txBody>
      </p:sp>
      <p:cxnSp>
        <p:nvCxnSpPr>
          <p:cNvPr id="5" name="Prava linija spajanja sa strelicom 4">
            <a:extLst>
              <a:ext uri="{FF2B5EF4-FFF2-40B4-BE49-F238E27FC236}">
                <a16:creationId xmlns:a16="http://schemas.microsoft.com/office/drawing/2014/main" xmlns="" id="{25F8281D-A6A6-4A2C-946A-E85982C11D82}"/>
              </a:ext>
            </a:extLst>
          </p:cNvPr>
          <p:cNvCxnSpPr>
            <a:cxnSpLocks/>
          </p:cNvCxnSpPr>
          <p:nvPr/>
        </p:nvCxnSpPr>
        <p:spPr>
          <a:xfrm>
            <a:off x="2345635" y="1961322"/>
            <a:ext cx="2994991" cy="119269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rava linija spajanja sa strelicom 8">
            <a:extLst>
              <a:ext uri="{FF2B5EF4-FFF2-40B4-BE49-F238E27FC236}">
                <a16:creationId xmlns:a16="http://schemas.microsoft.com/office/drawing/2014/main" xmlns="" id="{67D09355-A071-4C9A-B432-E17FA96CA236}"/>
              </a:ext>
            </a:extLst>
          </p:cNvPr>
          <p:cNvCxnSpPr/>
          <p:nvPr/>
        </p:nvCxnSpPr>
        <p:spPr>
          <a:xfrm flipV="1">
            <a:off x="1590261" y="1948070"/>
            <a:ext cx="3631096" cy="38431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Prava linija spajanja sa strelicom 10">
            <a:extLst>
              <a:ext uri="{FF2B5EF4-FFF2-40B4-BE49-F238E27FC236}">
                <a16:creationId xmlns:a16="http://schemas.microsoft.com/office/drawing/2014/main" xmlns="" id="{89AEF28B-9C49-4A2F-B682-1B630431D926}"/>
              </a:ext>
            </a:extLst>
          </p:cNvPr>
          <p:cNvCxnSpPr>
            <a:cxnSpLocks/>
          </p:cNvCxnSpPr>
          <p:nvPr/>
        </p:nvCxnSpPr>
        <p:spPr>
          <a:xfrm>
            <a:off x="2054087" y="2796209"/>
            <a:ext cx="3167270" cy="76862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rava linija spajanja sa strelicom 14">
            <a:extLst>
              <a:ext uri="{FF2B5EF4-FFF2-40B4-BE49-F238E27FC236}">
                <a16:creationId xmlns:a16="http://schemas.microsoft.com/office/drawing/2014/main" xmlns="" id="{8CB1F56F-2FC3-455A-AD72-73305B4F3225}"/>
              </a:ext>
            </a:extLst>
          </p:cNvPr>
          <p:cNvCxnSpPr>
            <a:cxnSpLocks/>
          </p:cNvCxnSpPr>
          <p:nvPr/>
        </p:nvCxnSpPr>
        <p:spPr>
          <a:xfrm flipV="1">
            <a:off x="1895061" y="2769705"/>
            <a:ext cx="3326296" cy="47707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rava linija spajanja sa strelicom 18">
            <a:extLst>
              <a:ext uri="{FF2B5EF4-FFF2-40B4-BE49-F238E27FC236}">
                <a16:creationId xmlns:a16="http://schemas.microsoft.com/office/drawing/2014/main" xmlns="" id="{E518DB2F-1452-47B1-B4D0-ED89323F1CFA}"/>
              </a:ext>
            </a:extLst>
          </p:cNvPr>
          <p:cNvCxnSpPr/>
          <p:nvPr/>
        </p:nvCxnSpPr>
        <p:spPr>
          <a:xfrm flipV="1">
            <a:off x="1789043" y="2332383"/>
            <a:ext cx="3551583" cy="137160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238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2800" b="1" dirty="0"/>
              <a:t>2 Choose the correct phrase from exercise 1 to complete each sentence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Latn-RS" dirty="0"/>
              <a:t> 1 Ms. Bell is Mike’s _ _ _ _ _ _ _  _    _ _ _ _ _ _ _ .</a:t>
            </a:r>
            <a:endParaRPr lang="en-US" dirty="0"/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r>
              <a:rPr lang="sr-Latn-RS" dirty="0"/>
              <a:t> 2 A lawyer helps people with _ _ _ _ _    _ _ _ _ _ _ .</a:t>
            </a:r>
            <a:endParaRPr lang="en-US" dirty="0"/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r>
              <a:rPr lang="sr-Latn-RS" dirty="0"/>
              <a:t> 3 I must _ _ _ _ _ _ _   _ _ _ _ _ _ _ _ _ for the </a:t>
            </a:r>
            <a:r>
              <a:rPr lang="sr-Latn-RS" dirty="0" err="1"/>
              <a:t>meeting</a:t>
            </a:r>
            <a:r>
              <a:rPr lang="sr-Latn-RS" dirty="0"/>
              <a:t>.</a:t>
            </a:r>
            <a:endParaRPr lang="en-US" dirty="0"/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r>
              <a:rPr lang="sr-Latn-RS" dirty="0"/>
              <a:t> 4 Who can _ _ _ _ _ _ _ _ _ </a:t>
            </a:r>
            <a:r>
              <a:rPr lang="sr-Latn-RS" dirty="0" err="1"/>
              <a:t>children</a:t>
            </a:r>
            <a:r>
              <a:rPr lang="en-US" dirty="0"/>
              <a:t> </a:t>
            </a:r>
            <a:r>
              <a:rPr lang="sr-Latn-RS" dirty="0"/>
              <a:t> _ _  _ _ _ _ _</a:t>
            </a:r>
            <a:r>
              <a:rPr lang="en-US" dirty="0"/>
              <a:t>   ?</a:t>
            </a:r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r>
              <a:rPr lang="sr-Latn-RS" dirty="0"/>
              <a:t> 5 Oh, we </a:t>
            </a:r>
            <a:r>
              <a:rPr lang="sr-Latn-RS" dirty="0" err="1"/>
              <a:t>must</a:t>
            </a:r>
            <a:r>
              <a:rPr lang="sr-Latn-RS" dirty="0"/>
              <a:t> </a:t>
            </a:r>
            <a:r>
              <a:rPr lang="en-US" dirty="0"/>
              <a:t> </a:t>
            </a:r>
            <a:r>
              <a:rPr lang="sr-Latn-RS" dirty="0"/>
              <a:t>_ _ _  _ _ _ </a:t>
            </a:r>
            <a:r>
              <a:rPr lang="en-US" dirty="0"/>
              <a:t> </a:t>
            </a:r>
            <a:r>
              <a:rPr lang="sr-Latn-RS" dirty="0"/>
              <a:t> _ </a:t>
            </a:r>
            <a:r>
              <a:rPr lang="en-US" dirty="0"/>
              <a:t> </a:t>
            </a:r>
            <a:r>
              <a:rPr lang="sr-Latn-RS" dirty="0"/>
              <a:t>_</a:t>
            </a:r>
            <a:r>
              <a:rPr lang="en-US" dirty="0"/>
              <a:t>  </a:t>
            </a:r>
            <a:r>
              <a:rPr lang="sr-Latn-RS" dirty="0"/>
              <a:t> these old magazines. </a:t>
            </a:r>
          </a:p>
          <a:p>
            <a:pPr marL="0" indent="0">
              <a:buNone/>
            </a:pPr>
            <a:r>
              <a:rPr lang="sr-Latn-RS" dirty="0"/>
              <a:t> </a:t>
            </a:r>
          </a:p>
          <a:p>
            <a:endParaRPr lang="sr-Latn-RS" dirty="0"/>
          </a:p>
        </p:txBody>
      </p:sp>
      <p:sp>
        <p:nvSpPr>
          <p:cNvPr id="4" name="Okvir za tekst 3">
            <a:extLst>
              <a:ext uri="{FF2B5EF4-FFF2-40B4-BE49-F238E27FC236}">
                <a16:creationId xmlns:a16="http://schemas.microsoft.com/office/drawing/2014/main" xmlns="" id="{4BA59C6D-728C-4951-860D-D4F4758371FE}"/>
              </a:ext>
            </a:extLst>
          </p:cNvPr>
          <p:cNvSpPr txBox="1"/>
          <p:nvPr/>
        </p:nvSpPr>
        <p:spPr>
          <a:xfrm>
            <a:off x="3453411" y="2052918"/>
            <a:ext cx="3386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300" dirty="0"/>
              <a:t>homeroom   teacher</a:t>
            </a:r>
            <a:endParaRPr lang="sr-Cyrl-BA" b="1" spc="300" dirty="0"/>
          </a:p>
        </p:txBody>
      </p:sp>
      <p:sp>
        <p:nvSpPr>
          <p:cNvPr id="5" name="Okvir za tekst 4">
            <a:extLst>
              <a:ext uri="{FF2B5EF4-FFF2-40B4-BE49-F238E27FC236}">
                <a16:creationId xmlns:a16="http://schemas.microsoft.com/office/drawing/2014/main" xmlns="" id="{4CEE6C21-3129-4C6D-AAB5-B62B345F79DC}"/>
              </a:ext>
            </a:extLst>
          </p:cNvPr>
          <p:cNvSpPr txBox="1"/>
          <p:nvPr/>
        </p:nvSpPr>
        <p:spPr>
          <a:xfrm>
            <a:off x="4738433" y="2763766"/>
            <a:ext cx="5393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600" dirty="0"/>
              <a:t>legal  issues</a:t>
            </a:r>
            <a:endParaRPr lang="sr-Cyrl-BA" b="1" spc="600" dirty="0"/>
          </a:p>
        </p:txBody>
      </p:sp>
      <p:sp>
        <p:nvSpPr>
          <p:cNvPr id="6" name="Okvir za tekst 5">
            <a:extLst>
              <a:ext uri="{FF2B5EF4-FFF2-40B4-BE49-F238E27FC236}">
                <a16:creationId xmlns:a16="http://schemas.microsoft.com/office/drawing/2014/main" xmlns="" id="{D3AF953A-2BCD-42A5-B770-2F7FB1FBD14B}"/>
              </a:ext>
            </a:extLst>
          </p:cNvPr>
          <p:cNvSpPr txBox="1"/>
          <p:nvPr/>
        </p:nvSpPr>
        <p:spPr>
          <a:xfrm>
            <a:off x="2229506" y="3555617"/>
            <a:ext cx="4020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300" dirty="0"/>
              <a:t>prepare   documents</a:t>
            </a:r>
            <a:endParaRPr lang="sr-Cyrl-BA" b="1" spc="300" dirty="0"/>
          </a:p>
        </p:txBody>
      </p:sp>
      <p:sp>
        <p:nvSpPr>
          <p:cNvPr id="7" name="Okvir za tekst 6">
            <a:extLst>
              <a:ext uri="{FF2B5EF4-FFF2-40B4-BE49-F238E27FC236}">
                <a16:creationId xmlns:a16="http://schemas.microsoft.com/office/drawing/2014/main" xmlns="" id="{9636A7EE-998C-4728-B5B9-8D6C79D99987}"/>
              </a:ext>
            </a:extLst>
          </p:cNvPr>
          <p:cNvSpPr txBox="1"/>
          <p:nvPr/>
        </p:nvSpPr>
        <p:spPr>
          <a:xfrm>
            <a:off x="2614599" y="4392852"/>
            <a:ext cx="2385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600" dirty="0"/>
              <a:t>represent</a:t>
            </a:r>
            <a:endParaRPr lang="sr-Cyrl-BA" b="1" spc="600" dirty="0"/>
          </a:p>
        </p:txBody>
      </p:sp>
      <p:sp>
        <p:nvSpPr>
          <p:cNvPr id="8" name="Okvir za tekst 7">
            <a:extLst>
              <a:ext uri="{FF2B5EF4-FFF2-40B4-BE49-F238E27FC236}">
                <a16:creationId xmlns:a16="http://schemas.microsoft.com/office/drawing/2014/main" xmlns="" id="{782B3057-5420-49FB-B2FC-B778350F6EDB}"/>
              </a:ext>
            </a:extLst>
          </p:cNvPr>
          <p:cNvSpPr txBox="1"/>
          <p:nvPr/>
        </p:nvSpPr>
        <p:spPr>
          <a:xfrm>
            <a:off x="5330076" y="4328177"/>
            <a:ext cx="4460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pc="600" dirty="0"/>
              <a:t> in court</a:t>
            </a:r>
            <a:endParaRPr lang="sr-Cyrl-BA" sz="2000" b="1" spc="600" dirty="0"/>
          </a:p>
        </p:txBody>
      </p:sp>
      <p:sp>
        <p:nvSpPr>
          <p:cNvPr id="9" name="Okvir za tekst 8">
            <a:extLst>
              <a:ext uri="{FF2B5EF4-FFF2-40B4-BE49-F238E27FC236}">
                <a16:creationId xmlns:a16="http://schemas.microsoft.com/office/drawing/2014/main" xmlns="" id="{F0291055-F96F-405D-B73E-78CAD3AD0864}"/>
              </a:ext>
            </a:extLst>
          </p:cNvPr>
          <p:cNvSpPr txBox="1"/>
          <p:nvPr/>
        </p:nvSpPr>
        <p:spPr>
          <a:xfrm>
            <a:off x="3159899" y="5165412"/>
            <a:ext cx="3680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600" dirty="0"/>
              <a:t>get rid of</a:t>
            </a:r>
            <a:endParaRPr lang="sr-Cyrl-BA" b="1" spc="600" dirty="0"/>
          </a:p>
        </p:txBody>
      </p:sp>
    </p:spTree>
    <p:extLst>
      <p:ext uri="{BB962C8B-B14F-4D97-AF65-F5344CB8AC3E}">
        <p14:creationId xmlns:p14="http://schemas.microsoft.com/office/powerpoint/2010/main" val="13889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2BA0678-06FF-433D-BCFE-3C74F8394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BA" sz="4800" dirty="0"/>
              <a:t>GRAMMAR</a:t>
            </a:r>
            <a:br>
              <a:rPr lang="sr-Latn-BA" sz="4800" dirty="0"/>
            </a:br>
            <a:r>
              <a:rPr lang="sr-Latn-BA" sz="4800" u="sng" dirty="0"/>
              <a:t>MODAL VERBS</a:t>
            </a:r>
            <a:endParaRPr lang="sr-Cyrl-BA" sz="4800" u="sng" dirty="0"/>
          </a:p>
        </p:txBody>
      </p:sp>
      <p:graphicFrame>
        <p:nvGraphicFramePr>
          <p:cNvPr id="9" name="Tabela 9">
            <a:extLst>
              <a:ext uri="{FF2B5EF4-FFF2-40B4-BE49-F238E27FC236}">
                <a16:creationId xmlns:a16="http://schemas.microsoft.com/office/drawing/2014/main" xmlns="" id="{6B27C1AF-2298-4431-AF69-92391C2E5E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076222"/>
              </p:ext>
            </p:extLst>
          </p:nvPr>
        </p:nvGraphicFramePr>
        <p:xfrm>
          <a:off x="1669235" y="2114453"/>
          <a:ext cx="7960139" cy="11654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6139">
                  <a:extLst>
                    <a:ext uri="{9D8B030D-6E8A-4147-A177-3AD203B41FA5}">
                      <a16:colId xmlns:a16="http://schemas.microsoft.com/office/drawing/2014/main" xmlns="" val="404886427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2333337160"/>
                    </a:ext>
                  </a:extLst>
                </a:gridCol>
              </a:tblGrid>
              <a:tr h="492354">
                <a:tc gridSpan="2">
                  <a:txBody>
                    <a:bodyPr/>
                    <a:lstStyle/>
                    <a:p>
                      <a:pPr algn="ctr"/>
                      <a:r>
                        <a:rPr lang="sr-Latn-BA" sz="2800" u="sng" dirty="0"/>
                        <a:t>OBLIGATION</a:t>
                      </a:r>
                      <a:endParaRPr lang="sr-Cyrl-BA" sz="2800" u="sng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sr-Cyrl-B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41467499"/>
                  </a:ext>
                </a:extLst>
              </a:tr>
              <a:tr h="647332">
                <a:tc>
                  <a:txBody>
                    <a:bodyPr/>
                    <a:lstStyle/>
                    <a:p>
                      <a:pPr algn="ctr"/>
                      <a:r>
                        <a:rPr lang="sr-Latn-BA" sz="2000" u="sng" dirty="0"/>
                        <a:t>MUST</a:t>
                      </a:r>
                      <a:r>
                        <a:rPr lang="en-US" sz="2000" u="sng" dirty="0"/>
                        <a:t> </a:t>
                      </a:r>
                      <a:r>
                        <a:rPr lang="sr-Latn-BA" sz="2000" dirty="0"/>
                        <a:t>+</a:t>
                      </a:r>
                      <a:r>
                        <a:rPr lang="en-US" sz="2000" dirty="0"/>
                        <a:t> </a:t>
                      </a:r>
                      <a:r>
                        <a:rPr lang="sr-Latn-BA" sz="2000" dirty="0"/>
                        <a:t>DO</a:t>
                      </a:r>
                      <a:endParaRPr lang="sr-Cyrl-BA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err="1"/>
                        <a:t>We</a:t>
                      </a:r>
                      <a:r>
                        <a:rPr lang="sr-Latn-BA" sz="2000" dirty="0"/>
                        <a:t> MUST DO </a:t>
                      </a:r>
                      <a:r>
                        <a:rPr lang="sr-Latn-BA" sz="2000" dirty="0" err="1"/>
                        <a:t>that</a:t>
                      </a:r>
                      <a:r>
                        <a:rPr lang="sr-Latn-BA" sz="2000" dirty="0"/>
                        <a:t>.</a:t>
                      </a:r>
                      <a:endParaRPr lang="sr-Cyrl-BA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06195866"/>
                  </a:ext>
                </a:extLst>
              </a:tr>
            </a:tbl>
          </a:graphicData>
        </a:graphic>
      </p:graphicFrame>
      <p:graphicFrame>
        <p:nvGraphicFramePr>
          <p:cNvPr id="11" name="Tabela 11">
            <a:extLst>
              <a:ext uri="{FF2B5EF4-FFF2-40B4-BE49-F238E27FC236}">
                <a16:creationId xmlns:a16="http://schemas.microsoft.com/office/drawing/2014/main" xmlns="" id="{5264AD75-9A63-4B4F-95F3-F51410050D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794899"/>
              </p:ext>
            </p:extLst>
          </p:nvPr>
        </p:nvGraphicFramePr>
        <p:xfrm>
          <a:off x="1669235" y="3524028"/>
          <a:ext cx="7959600" cy="11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9800">
                  <a:extLst>
                    <a:ext uri="{9D8B030D-6E8A-4147-A177-3AD203B41FA5}">
                      <a16:colId xmlns:a16="http://schemas.microsoft.com/office/drawing/2014/main" xmlns="" val="2215725729"/>
                    </a:ext>
                  </a:extLst>
                </a:gridCol>
                <a:gridCol w="3979800">
                  <a:extLst>
                    <a:ext uri="{9D8B030D-6E8A-4147-A177-3AD203B41FA5}">
                      <a16:colId xmlns:a16="http://schemas.microsoft.com/office/drawing/2014/main" xmlns="" val="195066031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sr-Latn-BA" sz="2800" u="sng" dirty="0"/>
                        <a:t>PERMISSION</a:t>
                      </a:r>
                      <a:endParaRPr lang="sr-Cyrl-BA" sz="2800" u="sng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sr-Cyrl-B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80878881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sr-Latn-BA" sz="2000" u="sng" dirty="0"/>
                        <a:t>MAY</a:t>
                      </a:r>
                      <a:r>
                        <a:rPr lang="en-US" sz="2000" u="sng" dirty="0"/>
                        <a:t> </a:t>
                      </a:r>
                      <a:r>
                        <a:rPr lang="sr-Latn-BA" sz="2000" dirty="0"/>
                        <a:t>+</a:t>
                      </a:r>
                      <a:r>
                        <a:rPr lang="en-US" sz="2000" dirty="0"/>
                        <a:t> </a:t>
                      </a:r>
                      <a:r>
                        <a:rPr lang="sr-Latn-BA" sz="2000" dirty="0"/>
                        <a:t>G</a:t>
                      </a:r>
                      <a:r>
                        <a:rPr lang="en-US" sz="2000" dirty="0"/>
                        <a:t>O OUT</a:t>
                      </a:r>
                      <a:endParaRPr lang="sr-Cyrl-BA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You MAY GO OUT.</a:t>
                      </a:r>
                      <a:endParaRPr lang="sr-Cyrl-BA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992093867"/>
                  </a:ext>
                </a:extLst>
              </a:tr>
            </a:tbl>
          </a:graphicData>
        </a:graphic>
      </p:graphicFrame>
      <p:graphicFrame>
        <p:nvGraphicFramePr>
          <p:cNvPr id="13" name="Tabela 13">
            <a:extLst>
              <a:ext uri="{FF2B5EF4-FFF2-40B4-BE49-F238E27FC236}">
                <a16:creationId xmlns:a16="http://schemas.microsoft.com/office/drawing/2014/main" xmlns="" id="{B21481A5-8FCF-4DEC-BF0E-E50C6C7D6E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142056"/>
              </p:ext>
            </p:extLst>
          </p:nvPr>
        </p:nvGraphicFramePr>
        <p:xfrm>
          <a:off x="1669235" y="4934271"/>
          <a:ext cx="7959600" cy="11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9800">
                  <a:extLst>
                    <a:ext uri="{9D8B030D-6E8A-4147-A177-3AD203B41FA5}">
                      <a16:colId xmlns:a16="http://schemas.microsoft.com/office/drawing/2014/main" xmlns="" val="3322892408"/>
                    </a:ext>
                  </a:extLst>
                </a:gridCol>
                <a:gridCol w="3979800">
                  <a:extLst>
                    <a:ext uri="{9D8B030D-6E8A-4147-A177-3AD203B41FA5}">
                      <a16:colId xmlns:a16="http://schemas.microsoft.com/office/drawing/2014/main" xmlns="" val="148161181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u="sng" dirty="0"/>
                        <a:t>ABILITY</a:t>
                      </a:r>
                      <a:endParaRPr lang="sr-Cyrl-BA" sz="2800" u="sng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sr-Cyrl-B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1182740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CAN + HELP</a:t>
                      </a:r>
                      <a:endParaRPr lang="sr-Cyrl-BA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He CAN HELP me.</a:t>
                      </a:r>
                      <a:endParaRPr lang="sr-Cyrl-BA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1769827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7846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err="1"/>
              <a:t>Homework</a:t>
            </a:r>
            <a:r>
              <a:rPr lang="sr-Latn-RS" dirty="0"/>
              <a:t>:</a:t>
            </a:r>
          </a:p>
        </p:txBody>
      </p:sp>
      <p:sp>
        <p:nvSpPr>
          <p:cNvPr id="5" name="Čuvar mesta za sadržaj 4">
            <a:extLst>
              <a:ext uri="{FF2B5EF4-FFF2-40B4-BE49-F238E27FC236}">
                <a16:creationId xmlns:a16="http://schemas.microsoft.com/office/drawing/2014/main" xmlns="" id="{E7928B31-0BD5-4C2E-B403-8C20DC88ED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SB, p. 59 (exercise A)</a:t>
            </a:r>
          </a:p>
          <a:p>
            <a:endParaRPr lang="sr-Cyrl-BA" dirty="0"/>
          </a:p>
        </p:txBody>
      </p:sp>
    </p:spTree>
    <p:extLst>
      <p:ext uri="{BB962C8B-B14F-4D97-AF65-F5344CB8AC3E}">
        <p14:creationId xmlns:p14="http://schemas.microsoft.com/office/powerpoint/2010/main" val="34915477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">
  <a:themeElements>
    <a:clrScheme name="J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J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1129</TotalTime>
  <Words>347</Words>
  <Application>Microsoft Office PowerPoint</Application>
  <PresentationFormat>Widescreen</PresentationFormat>
  <Paragraphs>61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Jon</vt:lpstr>
      <vt:lpstr>MY PARENT’S JOB</vt:lpstr>
      <vt:lpstr>NEW WORDS</vt:lpstr>
      <vt:lpstr>              POSSESSIVE ‘S</vt:lpstr>
      <vt:lpstr> ANSWER THESE QUESTIONS (in your notebook)</vt:lpstr>
      <vt:lpstr>1 Match the words on the left and right to get the phrases from the text:</vt:lpstr>
      <vt:lpstr>2 Choose the correct phrase from exercise 1 to complete each sentence</vt:lpstr>
      <vt:lpstr>GRAMMAR MODAL VERBS</vt:lpstr>
      <vt:lpstr>Homework: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Mataruga Kristina i Dragan</cp:lastModifiedBy>
  <cp:revision>95</cp:revision>
  <dcterms:created xsi:type="dcterms:W3CDTF">2020-03-28T18:26:15Z</dcterms:created>
  <dcterms:modified xsi:type="dcterms:W3CDTF">2020-04-01T18:30:11Z</dcterms:modified>
</cp:coreProperties>
</file>