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9695"/>
            <a:ext cx="347127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1" y="1359695"/>
            <a:ext cx="3471275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1040293"/>
            <a:ext cx="3297953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297954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745791"/>
            <a:ext cx="1847138" cy="114782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201134"/>
            <a:ext cx="3429000" cy="257175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sr-Latn-CS" smtClean="0"/>
              <a:t>Kliknite na ikonu i dodajte sliku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3031932"/>
            <a:ext cx="1743945" cy="1431926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9" y="821483"/>
            <a:ext cx="1909233" cy="1431925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30" y="212200"/>
            <a:ext cx="1909233" cy="1431925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4296851"/>
            <a:ext cx="1909234" cy="895317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46282"/>
            <a:ext cx="1449107" cy="1257798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4" y="-121217"/>
            <a:ext cx="1909233" cy="1431925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1" y="495554"/>
            <a:ext cx="1909233" cy="1431925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2" y="-46282"/>
            <a:ext cx="1694467" cy="1257798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46281"/>
            <a:ext cx="1909234" cy="1279086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821482"/>
            <a:ext cx="1697544" cy="1431926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3855260"/>
            <a:ext cx="1137194" cy="1319797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2" y="3272184"/>
            <a:ext cx="1909233" cy="1431925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3711574"/>
            <a:ext cx="1353860" cy="1431926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2" y="3592752"/>
            <a:ext cx="1909233" cy="1431925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4" y="587991"/>
            <a:ext cx="1909233" cy="1431925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4" y="3855260"/>
            <a:ext cx="1909233" cy="1431925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448396"/>
            <a:ext cx="793794" cy="939689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154884"/>
            <a:ext cx="1041276" cy="780957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8" y="1087984"/>
            <a:ext cx="1218253" cy="913690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1537445"/>
            <a:ext cx="1041276" cy="780957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1996226"/>
            <a:ext cx="721308" cy="540981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75732"/>
            <a:ext cx="1193676" cy="523361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75732"/>
            <a:ext cx="1029028" cy="344917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75732"/>
            <a:ext cx="590263" cy="459217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3" y="3241338"/>
            <a:ext cx="1396887" cy="1047665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2" y="4867474"/>
            <a:ext cx="1115939" cy="332827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8000" y="4806630"/>
            <a:ext cx="1237019" cy="393671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4806631"/>
            <a:ext cx="1211408" cy="393670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3706489"/>
            <a:ext cx="611230" cy="45842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4629427"/>
            <a:ext cx="778097" cy="56274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3868931"/>
            <a:ext cx="563524" cy="67317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361790"/>
            <a:ext cx="598416" cy="679278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9" y="627595"/>
            <a:ext cx="910817" cy="6831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4" y="1089195"/>
            <a:ext cx="772993" cy="5797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415237"/>
            <a:ext cx="610366" cy="45777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439762"/>
            <a:ext cx="521764" cy="39132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46282"/>
            <a:ext cx="910818" cy="563125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46281"/>
            <a:ext cx="473874" cy="459758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9" y="212200"/>
            <a:ext cx="1128521" cy="84639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562202"/>
            <a:ext cx="277280" cy="680994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546373"/>
            <a:ext cx="969734" cy="72730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994857"/>
            <a:ext cx="608190" cy="45614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2" y="4208571"/>
            <a:ext cx="738345" cy="55375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3" y="3931691"/>
            <a:ext cx="738345" cy="55375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5" y="3696125"/>
            <a:ext cx="738345" cy="55375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4249883"/>
            <a:ext cx="605634" cy="45422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2" y="3073382"/>
            <a:ext cx="553549" cy="415162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7" y="3793409"/>
            <a:ext cx="553549" cy="415162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3592751"/>
            <a:ext cx="503408" cy="415163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D1D9-2070-4682-9496-06480137C050}" type="datetimeFigureOut">
              <a:rPr lang="bs-Latn-BA" smtClean="0"/>
              <a:t>2.3.2021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6A52A-95B3-4E39-AFE2-C35AEF2D0B4C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4090667"/>
            <a:ext cx="1909234" cy="1101501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2537206"/>
            <a:ext cx="306310" cy="22973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2652073"/>
            <a:ext cx="306310" cy="22973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2766373"/>
            <a:ext cx="306310" cy="22973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7" y="2024197"/>
            <a:ext cx="467627" cy="35072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2374916"/>
            <a:ext cx="458770" cy="34407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9" y="2537207"/>
            <a:ext cx="352045" cy="2640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1936109"/>
            <a:ext cx="1360441" cy="1431926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4" y="1796562"/>
            <a:ext cx="1218253" cy="913690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МАТЕМАТИКА</a:t>
            </a:r>
            <a:br>
              <a:rPr lang="sr-Cyrl-RS" dirty="0" smtClean="0"/>
            </a:br>
            <a:r>
              <a:rPr lang="sr-Cyrl-RS" dirty="0" smtClean="0"/>
              <a:t>       4. РАЗРЕД</a:t>
            </a:r>
            <a:endParaRPr lang="bs-Latn-BA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009443" y="1355521"/>
            <a:ext cx="7883037" cy="3038578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 smtClean="0"/>
              <a:t>ОБИМ КВАДРАТА И ПРАВОУГАОНИКА</a:t>
            </a:r>
          </a:p>
          <a:p>
            <a:pPr algn="ctr"/>
            <a:r>
              <a:rPr lang="sr-Cyrl-RS" sz="2800" dirty="0" smtClean="0"/>
              <a:t>-</a:t>
            </a:r>
            <a:r>
              <a:rPr lang="sr-Cyrl-RS" sz="2800" u="sng" dirty="0" smtClean="0"/>
              <a:t>УТВРЂИВАЊЕ</a:t>
            </a:r>
            <a:r>
              <a:rPr lang="sr-Cyrl-RS" sz="2800" dirty="0" smtClean="0"/>
              <a:t>-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237665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1043608" y="51952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ПРАВОУГАОНИК</a:t>
            </a:r>
            <a:endParaRPr lang="bs-Latn-BA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448" y="1491630"/>
            <a:ext cx="2582472" cy="126775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5" name="Okvir za tekst 4"/>
          <p:cNvSpPr txBox="1"/>
          <p:nvPr/>
        </p:nvSpPr>
        <p:spPr>
          <a:xfrm>
            <a:off x="1403648" y="316581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а - дужина</a:t>
            </a:r>
            <a:endParaRPr lang="bs-Latn-BA" sz="2400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1403648" y="354385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sr-Cyrl-RS" sz="2400" dirty="0" smtClean="0"/>
              <a:t> - ширина</a:t>
            </a:r>
            <a:endParaRPr lang="bs-Latn-BA" sz="2400" dirty="0"/>
          </a:p>
        </p:txBody>
      </p:sp>
      <p:sp>
        <p:nvSpPr>
          <p:cNvPr id="8" name="Okvir za tekst 7"/>
          <p:cNvSpPr txBox="1"/>
          <p:nvPr/>
        </p:nvSpPr>
        <p:spPr>
          <a:xfrm>
            <a:off x="5004048" y="152342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О = </a:t>
            </a:r>
            <a:r>
              <a:rPr lang="en-US" sz="2400" dirty="0" smtClean="0">
                <a:solidFill>
                  <a:srgbClr val="C00000"/>
                </a:solidFill>
              </a:rPr>
              <a:t>a + a + b + b</a:t>
            </a:r>
            <a:endParaRPr lang="bs-Latn-BA" sz="2400" dirty="0">
              <a:solidFill>
                <a:srgbClr val="C00000"/>
              </a:solidFill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5076056" y="249553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 </a:t>
            </a:r>
            <a:r>
              <a:rPr lang="bs-Latn-BA" sz="2400" dirty="0" smtClean="0">
                <a:solidFill>
                  <a:srgbClr val="C00000"/>
                </a:solidFill>
              </a:rPr>
              <a:t>= 2 · a + 2 · b</a:t>
            </a:r>
            <a:endParaRPr lang="bs-Latn-BA" sz="2400" dirty="0">
              <a:solidFill>
                <a:srgbClr val="C00000"/>
              </a:solidFill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5148064" y="330562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s-Latn-BA" sz="2400" dirty="0" smtClean="0">
                <a:solidFill>
                  <a:srgbClr val="C00000"/>
                </a:solidFill>
              </a:rPr>
              <a:t>O = 2 · (a + b)</a:t>
            </a:r>
            <a:endParaRPr lang="bs-Latn-BA" sz="2400" dirty="0">
              <a:solidFill>
                <a:srgbClr val="C00000"/>
              </a:solidFill>
            </a:endParaRPr>
          </a:p>
        </p:txBody>
      </p:sp>
      <p:sp>
        <p:nvSpPr>
          <p:cNvPr id="6" name="Pravougaonik 5"/>
          <p:cNvSpPr/>
          <p:nvPr/>
        </p:nvSpPr>
        <p:spPr>
          <a:xfrm>
            <a:off x="5796136" y="2009478"/>
            <a:ext cx="778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/>
              <a:t>или</a:t>
            </a:r>
            <a:endParaRPr lang="bs-Latn-BA" dirty="0"/>
          </a:p>
        </p:txBody>
      </p:sp>
      <p:sp>
        <p:nvSpPr>
          <p:cNvPr id="12" name="Pravougaonik 11"/>
          <p:cNvSpPr/>
          <p:nvPr/>
        </p:nvSpPr>
        <p:spPr>
          <a:xfrm>
            <a:off x="5868144" y="2927580"/>
            <a:ext cx="778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/>
              <a:t>или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283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6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2698462" cy="693356"/>
          </a:xfrm>
        </p:spPr>
        <p:txBody>
          <a:bodyPr/>
          <a:lstStyle/>
          <a:p>
            <a:r>
              <a:rPr lang="sr-Cyrl-RS" dirty="0" smtClean="0"/>
              <a:t>КВАДРАТ</a:t>
            </a:r>
            <a:endParaRPr lang="bs-Latn-BA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4644008" y="149163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О = а + а + а + а</a:t>
            </a:r>
            <a:endParaRPr lang="bs-Latn-BA" sz="2400" dirty="0">
              <a:solidFill>
                <a:srgbClr val="C00000"/>
              </a:solidFill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4644008" y="2031690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О = 4 · а</a:t>
            </a:r>
            <a:endParaRPr lang="bs-Latn-BA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38343"/>
            <a:ext cx="2376264" cy="173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54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5" y="249493"/>
            <a:ext cx="7125113" cy="693356"/>
          </a:xfrm>
        </p:spPr>
        <p:txBody>
          <a:bodyPr/>
          <a:lstStyle/>
          <a:p>
            <a:r>
              <a:rPr lang="sr-Cyrl-RS" dirty="0" smtClean="0"/>
              <a:t>ЗАДАЦИ:</a:t>
            </a:r>
            <a:endParaRPr lang="bs-Latn-BA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899592" y="95157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1. Израчунај обим правоугаоника ако је његова дужина 8 </a:t>
            </a:r>
            <a:r>
              <a:rPr lang="en-US" sz="2400" dirty="0" smtClean="0"/>
              <a:t>cm, </a:t>
            </a:r>
            <a:r>
              <a:rPr lang="sr-Cyrl-RS" sz="2400" dirty="0" smtClean="0"/>
              <a:t>а ширина 6 </a:t>
            </a:r>
            <a:r>
              <a:rPr lang="en-US" sz="2400" dirty="0" smtClean="0"/>
              <a:t>cm</a:t>
            </a:r>
            <a:r>
              <a:rPr lang="sr-Cyrl-RS" sz="2400" dirty="0"/>
              <a:t>.</a:t>
            </a:r>
            <a:endParaRPr lang="bs-Latn-BA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203" y="1977685"/>
            <a:ext cx="2693987" cy="135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kvir za tekst 4"/>
          <p:cNvSpPr txBox="1"/>
          <p:nvPr/>
        </p:nvSpPr>
        <p:spPr>
          <a:xfrm>
            <a:off x="1176300" y="163143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а = 8 </a:t>
            </a:r>
            <a:r>
              <a:rPr lang="en-US" sz="2400" dirty="0" smtClean="0"/>
              <a:t>cm</a:t>
            </a:r>
            <a:endParaRPr lang="bs-Latn-BA" sz="2400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1202287" y="200203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sr-Cyrl-RS" sz="2400" dirty="0" smtClean="0"/>
              <a:t> = </a:t>
            </a:r>
            <a:r>
              <a:rPr lang="en-US" sz="2400" dirty="0" smtClean="0"/>
              <a:t>6</a:t>
            </a:r>
            <a:r>
              <a:rPr lang="sr-Cyrl-RS" sz="2400" dirty="0" smtClean="0"/>
              <a:t> </a:t>
            </a:r>
            <a:r>
              <a:rPr lang="en-US" sz="2400" dirty="0" smtClean="0"/>
              <a:t>cm</a:t>
            </a:r>
            <a:endParaRPr lang="bs-Latn-BA" sz="2400" dirty="0"/>
          </a:p>
        </p:txBody>
      </p:sp>
      <p:sp>
        <p:nvSpPr>
          <p:cNvPr id="8" name="Okvir za tekst 7"/>
          <p:cNvSpPr txBox="1"/>
          <p:nvPr/>
        </p:nvSpPr>
        <p:spPr>
          <a:xfrm>
            <a:off x="1187624" y="241141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O </a:t>
            </a:r>
            <a:r>
              <a:rPr lang="bs-Latn-BA" sz="2400" u="sng" dirty="0" smtClean="0"/>
              <a:t>= ?</a:t>
            </a:r>
            <a:endParaRPr lang="bs-Latn-BA" sz="2400" u="sng" dirty="0"/>
          </a:p>
        </p:txBody>
      </p:sp>
      <p:sp>
        <p:nvSpPr>
          <p:cNvPr id="9" name="Okvir za tekst 8"/>
          <p:cNvSpPr txBox="1"/>
          <p:nvPr/>
        </p:nvSpPr>
        <p:spPr>
          <a:xfrm>
            <a:off x="1213574" y="3381840"/>
            <a:ext cx="350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O = 2</a:t>
            </a:r>
            <a:r>
              <a:rPr lang="en-US" sz="2400" dirty="0" smtClean="0"/>
              <a:t> </a:t>
            </a:r>
            <a:r>
              <a:rPr lang="bs-Latn-BA" sz="2400" dirty="0" smtClean="0"/>
              <a:t>· 8 </a:t>
            </a:r>
            <a:r>
              <a:rPr lang="en-US" sz="2400" dirty="0" smtClean="0"/>
              <a:t>cm + 2</a:t>
            </a:r>
            <a:r>
              <a:rPr lang="bs-Latn-BA" sz="2400" dirty="0" smtClean="0"/>
              <a:t> ·</a:t>
            </a:r>
            <a:r>
              <a:rPr lang="en-US" sz="2400" dirty="0" smtClean="0"/>
              <a:t> 6 cm</a:t>
            </a:r>
            <a:endParaRPr lang="bs-Latn-BA" sz="2400" dirty="0"/>
          </a:p>
        </p:txBody>
      </p:sp>
      <p:sp>
        <p:nvSpPr>
          <p:cNvPr id="10" name="Okvir za tekst 9"/>
          <p:cNvSpPr txBox="1"/>
          <p:nvPr/>
        </p:nvSpPr>
        <p:spPr>
          <a:xfrm>
            <a:off x="1200509" y="2981585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 </a:t>
            </a:r>
            <a:r>
              <a:rPr lang="bs-Latn-BA" sz="2400" dirty="0" smtClean="0">
                <a:solidFill>
                  <a:srgbClr val="C00000"/>
                </a:solidFill>
              </a:rPr>
              <a:t>= 2 · a + 2 · b</a:t>
            </a:r>
            <a:endParaRPr lang="bs-Latn-BA" sz="2400" dirty="0">
              <a:solidFill>
                <a:srgbClr val="C00000"/>
              </a:solidFill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1206152" y="381388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O = 16 </a:t>
            </a:r>
            <a:r>
              <a:rPr lang="en-US" sz="2400" dirty="0" smtClean="0"/>
              <a:t>cm + 12 cm </a:t>
            </a:r>
            <a:endParaRPr lang="bs-Latn-BA" sz="2400" dirty="0"/>
          </a:p>
        </p:txBody>
      </p:sp>
      <p:sp>
        <p:nvSpPr>
          <p:cNvPr id="12" name="Okvir za tekst 11"/>
          <p:cNvSpPr txBox="1"/>
          <p:nvPr/>
        </p:nvSpPr>
        <p:spPr>
          <a:xfrm>
            <a:off x="1206152" y="424593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O = </a:t>
            </a:r>
            <a:r>
              <a:rPr lang="en-US" sz="2400" dirty="0" smtClean="0"/>
              <a:t>28</a:t>
            </a:r>
            <a:r>
              <a:rPr lang="bs-Latn-BA" sz="2400" dirty="0" smtClean="0"/>
              <a:t> </a:t>
            </a:r>
            <a:r>
              <a:rPr lang="en-US" sz="2400" dirty="0" smtClean="0"/>
              <a:t>cm  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16861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9442" y="506794"/>
            <a:ext cx="7522998" cy="693356"/>
          </a:xfrm>
        </p:spPr>
        <p:txBody>
          <a:bodyPr/>
          <a:lstStyle/>
          <a:p>
            <a:r>
              <a:rPr lang="en-US" sz="2400" dirty="0" smtClean="0"/>
              <a:t>2. </a:t>
            </a:r>
            <a:r>
              <a:rPr lang="sr-Cyrl-RS" sz="2400" dirty="0" smtClean="0"/>
              <a:t>Израчунај обим правоугаоника ако је његова дужина 1 </a:t>
            </a:r>
            <a:r>
              <a:rPr lang="en-US" sz="2400" dirty="0" err="1" smtClean="0"/>
              <a:t>dm</a:t>
            </a:r>
            <a:r>
              <a:rPr lang="en-US" sz="2400" dirty="0" smtClean="0"/>
              <a:t> 5 cm</a:t>
            </a:r>
            <a:r>
              <a:rPr lang="sr-Cyrl-RS" sz="2400" dirty="0" smtClean="0"/>
              <a:t>, а ширина </a:t>
            </a:r>
            <a:r>
              <a:rPr lang="bs-Latn-BA" sz="2400" dirty="0" smtClean="0"/>
              <a:t>5</a:t>
            </a:r>
            <a:r>
              <a:rPr lang="sr-Cyrl-RS" sz="2400" dirty="0" smtClean="0"/>
              <a:t> </a:t>
            </a:r>
            <a:r>
              <a:rPr lang="en-US" sz="2400" dirty="0" smtClean="0"/>
              <a:t>cm</a:t>
            </a:r>
            <a:r>
              <a:rPr lang="bs-Latn-BA" sz="2400" dirty="0" smtClean="0"/>
              <a:t> </a:t>
            </a:r>
            <a:r>
              <a:rPr lang="sr-Cyrl-RS" sz="2400" dirty="0" smtClean="0"/>
              <a:t>мања од дужине</a:t>
            </a:r>
            <a:r>
              <a:rPr lang="en-US" sz="2400" dirty="0" smtClean="0"/>
              <a:t>.</a:t>
            </a:r>
            <a:endParaRPr lang="bs-Latn-BA" sz="2400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1187624" y="127560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a </a:t>
            </a:r>
            <a:r>
              <a:rPr lang="bs-Latn-BA" sz="2400" dirty="0" smtClean="0"/>
              <a:t>=</a:t>
            </a:r>
            <a:r>
              <a:rPr lang="sr-Cyrl-RS" sz="2400" dirty="0" smtClean="0"/>
              <a:t> 1 </a:t>
            </a:r>
            <a:r>
              <a:rPr lang="en-US" sz="2400" dirty="0" err="1" smtClean="0"/>
              <a:t>dm</a:t>
            </a:r>
            <a:r>
              <a:rPr lang="en-US" sz="2400" dirty="0" smtClean="0"/>
              <a:t> 5 cm</a:t>
            </a:r>
            <a:r>
              <a:rPr lang="bs-Latn-BA" sz="2400" dirty="0" smtClean="0"/>
              <a:t> </a:t>
            </a:r>
            <a:endParaRPr lang="bs-Latn-BA" sz="2400" dirty="0"/>
          </a:p>
        </p:txBody>
      </p:sp>
      <p:sp>
        <p:nvSpPr>
          <p:cNvPr id="5" name="Pravougaonik 4"/>
          <p:cNvSpPr/>
          <p:nvPr/>
        </p:nvSpPr>
        <p:spPr>
          <a:xfrm>
            <a:off x="3347864" y="1307399"/>
            <a:ext cx="1287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Latn-BA" sz="2400" dirty="0" smtClean="0"/>
              <a:t>= 15 cm</a:t>
            </a:r>
            <a:endParaRPr lang="bs-Latn-BA" sz="2400" dirty="0"/>
          </a:p>
        </p:txBody>
      </p:sp>
      <p:sp>
        <p:nvSpPr>
          <p:cNvPr id="6" name="Okvir za tekst 5"/>
          <p:cNvSpPr txBox="1"/>
          <p:nvPr/>
        </p:nvSpPr>
        <p:spPr>
          <a:xfrm>
            <a:off x="1187624" y="1736155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bs-Latn-BA" sz="2400" dirty="0"/>
              <a:t>b</a:t>
            </a:r>
            <a:r>
              <a:rPr lang="en-US" sz="2400" dirty="0" smtClean="0"/>
              <a:t> </a:t>
            </a:r>
            <a:r>
              <a:rPr lang="bs-Latn-BA" sz="2400" dirty="0" smtClean="0"/>
              <a:t>=</a:t>
            </a:r>
            <a:r>
              <a:rPr lang="en-US" sz="2400" dirty="0" smtClean="0"/>
              <a:t> </a:t>
            </a:r>
            <a:r>
              <a:rPr lang="sr-Cyrl-RS" sz="2400" dirty="0" smtClean="0"/>
              <a:t>1 </a:t>
            </a:r>
            <a:r>
              <a:rPr lang="en-US" sz="2400" dirty="0" err="1" smtClean="0"/>
              <a:t>dm</a:t>
            </a:r>
            <a:r>
              <a:rPr lang="en-US" sz="2400" dirty="0" smtClean="0"/>
              <a:t> 5 cm</a:t>
            </a:r>
            <a:r>
              <a:rPr lang="bs-Latn-BA" sz="2400" dirty="0" smtClean="0"/>
              <a:t> </a:t>
            </a:r>
            <a:r>
              <a:rPr lang="sr-Cyrl-RS" sz="2400" dirty="0" smtClean="0"/>
              <a:t>– 5 </a:t>
            </a:r>
            <a:r>
              <a:rPr lang="en-US" sz="2400" dirty="0" smtClean="0"/>
              <a:t>cm</a:t>
            </a:r>
            <a:r>
              <a:rPr lang="sr-Cyrl-RS" sz="2400" dirty="0" smtClean="0"/>
              <a:t> = 15 </a:t>
            </a:r>
            <a:r>
              <a:rPr lang="en-US" sz="2400" dirty="0" smtClean="0"/>
              <a:t>cm – 5 cm </a:t>
            </a:r>
            <a:r>
              <a:rPr lang="bs-Latn-BA" sz="2400" dirty="0" smtClean="0"/>
              <a:t>=</a:t>
            </a:r>
            <a:r>
              <a:rPr lang="en-US" sz="2400" dirty="0" smtClean="0"/>
              <a:t> 10 cm</a:t>
            </a:r>
            <a:r>
              <a:rPr lang="bs-Latn-BA" sz="2400" dirty="0" smtClean="0"/>
              <a:t> </a:t>
            </a:r>
            <a:endParaRPr lang="bs-Latn-BA" sz="2400" dirty="0"/>
          </a:p>
        </p:txBody>
      </p:sp>
      <p:sp>
        <p:nvSpPr>
          <p:cNvPr id="7" name="Pravougaonik 6"/>
          <p:cNvSpPr/>
          <p:nvPr/>
        </p:nvSpPr>
        <p:spPr>
          <a:xfrm>
            <a:off x="1259633" y="2152576"/>
            <a:ext cx="1029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Latn-BA" sz="2400" u="sng" dirty="0" smtClean="0"/>
              <a:t>O = ? </a:t>
            </a:r>
            <a:endParaRPr lang="bs-Latn-BA" sz="2400" u="sng" dirty="0"/>
          </a:p>
        </p:txBody>
      </p:sp>
      <p:sp>
        <p:nvSpPr>
          <p:cNvPr id="8" name="Okvir za tekst 7"/>
          <p:cNvSpPr txBox="1"/>
          <p:nvPr/>
        </p:nvSpPr>
        <p:spPr>
          <a:xfrm>
            <a:off x="1259632" y="303559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O = 2 · 15 cm + 2 · 10 cm</a:t>
            </a:r>
            <a:endParaRPr lang="bs-Latn-BA" sz="2400" dirty="0"/>
          </a:p>
        </p:txBody>
      </p:sp>
      <p:sp>
        <p:nvSpPr>
          <p:cNvPr id="10" name="Okvir za tekst 9"/>
          <p:cNvSpPr txBox="1"/>
          <p:nvPr/>
        </p:nvSpPr>
        <p:spPr>
          <a:xfrm>
            <a:off x="1259632" y="347925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O = 30 cm + 20 cm</a:t>
            </a:r>
            <a:endParaRPr lang="bs-Latn-BA" sz="2400" dirty="0"/>
          </a:p>
        </p:txBody>
      </p:sp>
      <p:sp>
        <p:nvSpPr>
          <p:cNvPr id="11" name="Okvir za tekst 10"/>
          <p:cNvSpPr txBox="1"/>
          <p:nvPr/>
        </p:nvSpPr>
        <p:spPr>
          <a:xfrm>
            <a:off x="1259632" y="385903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O = 50 cm = 5 dm</a:t>
            </a:r>
            <a:endParaRPr lang="bs-Latn-BA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2298634"/>
            <a:ext cx="2693987" cy="135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kvir za tekst 2"/>
          <p:cNvSpPr txBox="1"/>
          <p:nvPr/>
        </p:nvSpPr>
        <p:spPr>
          <a:xfrm>
            <a:off x="1259633" y="2639477"/>
            <a:ext cx="2399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</a:rPr>
              <a:t>O = </a:t>
            </a:r>
            <a:r>
              <a:rPr lang="sr-Latn-BA" sz="2400" smtClean="0">
                <a:solidFill>
                  <a:srgbClr val="FF0000"/>
                </a:solidFill>
              </a:rPr>
              <a:t>2</a:t>
            </a:r>
            <a:r>
              <a:rPr lang="sr-Latn-BA" sz="2400" smtClean="0">
                <a:solidFill>
                  <a:srgbClr val="FF0000"/>
                </a:solidFill>
              </a:rPr>
              <a:t>· a </a:t>
            </a:r>
            <a:r>
              <a:rPr lang="sr-Latn-BA" sz="2400" dirty="0" smtClean="0">
                <a:solidFill>
                  <a:srgbClr val="FF0000"/>
                </a:solidFill>
              </a:rPr>
              <a:t>+ 2 · b</a:t>
            </a:r>
            <a:endParaRPr lang="bs-Latn-B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2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522997" cy="693356"/>
          </a:xfrm>
        </p:spPr>
        <p:txBody>
          <a:bodyPr/>
          <a:lstStyle/>
          <a:p>
            <a:r>
              <a:rPr lang="bs-Latn-BA" sz="2400" dirty="0" smtClean="0"/>
              <a:t>3. </a:t>
            </a:r>
            <a:r>
              <a:rPr lang="sr-Cyrl-RS" sz="2400" dirty="0" smtClean="0"/>
              <a:t>Колики је обим квадрата ако је његова страница </a:t>
            </a:r>
            <a:r>
              <a:rPr lang="bs-Latn-BA" sz="2400" dirty="0" smtClean="0"/>
              <a:t>  </a:t>
            </a:r>
            <a:br>
              <a:rPr lang="bs-Latn-BA" sz="2400" dirty="0" smtClean="0"/>
            </a:br>
            <a:r>
              <a:rPr lang="bs-Latn-BA" sz="2400" dirty="0"/>
              <a:t> </a:t>
            </a:r>
            <a:r>
              <a:rPr lang="bs-Latn-BA" sz="2400" dirty="0" smtClean="0"/>
              <a:t>  </a:t>
            </a:r>
            <a:r>
              <a:rPr lang="sr-Cyrl-RS" sz="2400" dirty="0" smtClean="0"/>
              <a:t>15 </a:t>
            </a:r>
            <a:r>
              <a:rPr lang="en-US" sz="2400" dirty="0" smtClean="0"/>
              <a:t>cm</a:t>
            </a:r>
            <a:r>
              <a:rPr lang="bs-Latn-BA" sz="2400" dirty="0"/>
              <a:t>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8848"/>
            <a:ext cx="2376264" cy="173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ugaonik 4"/>
          <p:cNvSpPr/>
          <p:nvPr/>
        </p:nvSpPr>
        <p:spPr>
          <a:xfrm>
            <a:off x="1259632" y="2355726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О = 4 · а</a:t>
            </a:r>
            <a:endParaRPr lang="bs-Latn-BA" sz="2400" dirty="0">
              <a:solidFill>
                <a:srgbClr val="C00000"/>
              </a:solidFill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1187624" y="127560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/>
              <a:t> </a:t>
            </a:r>
            <a:r>
              <a:rPr lang="bs-Latn-BA" sz="2400" dirty="0" smtClean="0"/>
              <a:t>a = 15 cm</a:t>
            </a:r>
            <a:endParaRPr lang="bs-Latn-BA" sz="2400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1187624" y="170765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u="sng" dirty="0"/>
              <a:t> </a:t>
            </a:r>
            <a:r>
              <a:rPr lang="bs-Latn-BA" sz="2400" u="sng" dirty="0" smtClean="0"/>
              <a:t>O = ?</a:t>
            </a:r>
            <a:endParaRPr lang="bs-Latn-BA" sz="2400" u="sng" dirty="0"/>
          </a:p>
        </p:txBody>
      </p:sp>
      <p:sp>
        <p:nvSpPr>
          <p:cNvPr id="8" name="Okvir za tekst 7"/>
          <p:cNvSpPr txBox="1"/>
          <p:nvPr/>
        </p:nvSpPr>
        <p:spPr>
          <a:xfrm>
            <a:off x="1187624" y="272741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/>
              <a:t> O</a:t>
            </a:r>
            <a:r>
              <a:rPr lang="bs-Latn-BA" sz="2400" dirty="0" smtClean="0"/>
              <a:t> = 4 ·15 cm</a:t>
            </a:r>
            <a:endParaRPr lang="bs-Latn-BA" sz="2400" dirty="0"/>
          </a:p>
        </p:txBody>
      </p:sp>
      <p:sp>
        <p:nvSpPr>
          <p:cNvPr id="9" name="Okvir za tekst 8"/>
          <p:cNvSpPr txBox="1"/>
          <p:nvPr/>
        </p:nvSpPr>
        <p:spPr>
          <a:xfrm>
            <a:off x="1187624" y="316581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/>
              <a:t> O</a:t>
            </a:r>
            <a:r>
              <a:rPr lang="bs-Latn-BA" sz="2400" dirty="0" smtClean="0"/>
              <a:t> = 60 cm</a:t>
            </a:r>
            <a:endParaRPr lang="bs-Latn-BA" sz="2400" dirty="0"/>
          </a:p>
        </p:txBody>
      </p:sp>
      <p:sp>
        <p:nvSpPr>
          <p:cNvPr id="10" name="Okvir za tekst 9"/>
          <p:cNvSpPr txBox="1"/>
          <p:nvPr/>
        </p:nvSpPr>
        <p:spPr>
          <a:xfrm>
            <a:off x="1259632" y="370587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Обим квадрата је 60 </a:t>
            </a:r>
            <a:r>
              <a:rPr lang="en-US" sz="2400" dirty="0" smtClean="0"/>
              <a:t>cm.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359351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4. </a:t>
            </a:r>
            <a:r>
              <a:rPr lang="sr-Cyrl-RS" sz="2400" dirty="0" smtClean="0"/>
              <a:t>Израчунај обим квадрата ако му је страница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Cyrl-RS" sz="2400" dirty="0" smtClean="0"/>
              <a:t> </a:t>
            </a:r>
            <a:r>
              <a:rPr lang="bs-Latn-BA" sz="2400" dirty="0" smtClean="0"/>
              <a:t>5</a:t>
            </a:r>
            <a:r>
              <a:rPr lang="sr-Cyrl-RS" sz="2400" dirty="0" smtClean="0"/>
              <a:t> </a:t>
            </a:r>
            <a:r>
              <a:rPr lang="en-US" sz="2400" dirty="0" err="1" smtClean="0"/>
              <a:t>dm</a:t>
            </a:r>
            <a:r>
              <a:rPr lang="en-US" sz="2400" dirty="0" smtClean="0"/>
              <a:t> 3 cm</a:t>
            </a:r>
            <a:r>
              <a:rPr lang="sr-Latn-BA" sz="2400" smtClean="0"/>
              <a:t>.</a:t>
            </a:r>
            <a:endParaRPr lang="bs-Latn-BA" sz="2400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1259632" y="132961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a = 5 dm 3 cm</a:t>
            </a:r>
            <a:endParaRPr lang="bs-Latn-BA" sz="2400" dirty="0"/>
          </a:p>
        </p:txBody>
      </p:sp>
      <p:sp>
        <p:nvSpPr>
          <p:cNvPr id="5" name="Okvir za tekst 4"/>
          <p:cNvSpPr txBox="1"/>
          <p:nvPr/>
        </p:nvSpPr>
        <p:spPr>
          <a:xfrm>
            <a:off x="3347864" y="13296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= 53 cm</a:t>
            </a:r>
            <a:endParaRPr lang="bs-Latn-BA" sz="2400" dirty="0"/>
          </a:p>
        </p:txBody>
      </p:sp>
      <p:sp>
        <p:nvSpPr>
          <p:cNvPr id="6" name="Okvir za tekst 5"/>
          <p:cNvSpPr txBox="1"/>
          <p:nvPr/>
        </p:nvSpPr>
        <p:spPr>
          <a:xfrm>
            <a:off x="1259632" y="168137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u="sng" dirty="0" smtClean="0"/>
              <a:t>O = ?</a:t>
            </a:r>
            <a:endParaRPr lang="bs-Latn-BA" sz="2400" u="sng" dirty="0"/>
          </a:p>
        </p:txBody>
      </p:sp>
      <p:sp>
        <p:nvSpPr>
          <p:cNvPr id="7" name="Pravougaonik 6"/>
          <p:cNvSpPr/>
          <p:nvPr/>
        </p:nvSpPr>
        <p:spPr>
          <a:xfrm>
            <a:off x="1259632" y="2247714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О = 4 · а</a:t>
            </a:r>
            <a:endParaRPr lang="bs-Latn-BA" sz="2400" dirty="0">
              <a:solidFill>
                <a:srgbClr val="C00000"/>
              </a:solidFill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1259632" y="2733768"/>
            <a:ext cx="21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O = 4 · 53 cm</a:t>
            </a:r>
            <a:endParaRPr lang="bs-Latn-BA" sz="2400" dirty="0"/>
          </a:p>
        </p:txBody>
      </p:sp>
      <p:sp>
        <p:nvSpPr>
          <p:cNvPr id="9" name="Okvir za tekst 8"/>
          <p:cNvSpPr txBox="1"/>
          <p:nvPr/>
        </p:nvSpPr>
        <p:spPr>
          <a:xfrm>
            <a:off x="1259632" y="321982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O = 212 cm</a:t>
            </a:r>
            <a:endParaRPr lang="bs-Latn-BA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050881"/>
            <a:ext cx="2699419" cy="1953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41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dirty="0" smtClean="0"/>
              <a:t>Задаци за самосталан рад:</a:t>
            </a:r>
            <a:endParaRPr lang="bs-Latn-BA" sz="2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009443" y="1059582"/>
            <a:ext cx="7595005" cy="3038578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1. Израчунај обим правоугаоника ако су му странице:</a:t>
            </a:r>
          </a:p>
          <a:p>
            <a:r>
              <a:rPr lang="sr-Cyrl-RS" sz="2400" dirty="0" smtClean="0"/>
              <a:t>а)  а = 8 </a:t>
            </a:r>
            <a:r>
              <a:rPr lang="en-US" sz="2400" dirty="0" smtClean="0"/>
              <a:t>cm</a:t>
            </a:r>
            <a:r>
              <a:rPr lang="bs-Latn-BA" sz="2400" dirty="0" smtClean="0"/>
              <a:t>                </a:t>
            </a:r>
            <a:r>
              <a:rPr lang="sr-Cyrl-RS" sz="2400" dirty="0" smtClean="0"/>
              <a:t>б)  а = 9 </a:t>
            </a:r>
            <a:r>
              <a:rPr lang="en-US" sz="2400" dirty="0" smtClean="0"/>
              <a:t>cm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bs-Latn-BA" sz="2400" dirty="0"/>
              <a:t> </a:t>
            </a:r>
            <a:r>
              <a:rPr lang="en-US" sz="2400" dirty="0" smtClean="0"/>
              <a:t>b </a:t>
            </a:r>
            <a:r>
              <a:rPr lang="bs-Latn-BA" sz="2400" dirty="0" smtClean="0"/>
              <a:t>= 5 cm</a:t>
            </a:r>
            <a:r>
              <a:rPr lang="en-US" sz="2400" dirty="0" smtClean="0"/>
              <a:t>                     b </a:t>
            </a:r>
            <a:r>
              <a:rPr lang="bs-Latn-BA" sz="2400" dirty="0" smtClean="0"/>
              <a:t>= 6 cm</a:t>
            </a:r>
          </a:p>
          <a:p>
            <a:r>
              <a:rPr lang="bs-Latn-BA" sz="2400" dirty="0" smtClean="0"/>
              <a:t>2. </a:t>
            </a:r>
            <a:r>
              <a:rPr lang="sr-Cyrl-RS" sz="2400" dirty="0" smtClean="0"/>
              <a:t>Израчунај обим квадрата чије су странице:</a:t>
            </a:r>
          </a:p>
          <a:p>
            <a:r>
              <a:rPr lang="sr-Cyrl-RS" sz="2400" dirty="0" smtClean="0"/>
              <a:t>а)  </a:t>
            </a:r>
            <a:r>
              <a:rPr lang="en-US" sz="2400" dirty="0" smtClean="0"/>
              <a:t>a </a:t>
            </a:r>
            <a:r>
              <a:rPr lang="bs-Latn-BA" sz="2400" dirty="0" smtClean="0"/>
              <a:t>= </a:t>
            </a:r>
            <a:r>
              <a:rPr lang="sr-Cyrl-RS" sz="2400" dirty="0" smtClean="0"/>
              <a:t>12 </a:t>
            </a:r>
            <a:r>
              <a:rPr lang="en-US" sz="2400" dirty="0" smtClean="0"/>
              <a:t>cm            </a:t>
            </a:r>
            <a:r>
              <a:rPr lang="sr-Cyrl-RS" sz="2400" dirty="0" smtClean="0"/>
              <a:t>б)  а = 3 </a:t>
            </a:r>
            <a:r>
              <a:rPr lang="en-US" sz="2400" dirty="0" err="1" smtClean="0"/>
              <a:t>dm</a:t>
            </a:r>
            <a:r>
              <a:rPr lang="en-US" sz="2400" dirty="0" smtClean="0"/>
              <a:t> 2 cm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147904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Prilagođeno 6">
      <a:dk1>
        <a:sysClr val="windowText" lastClr="000000"/>
      </a:dk1>
      <a:lt1>
        <a:sysClr val="window" lastClr="FFFFFF"/>
      </a:lt1>
      <a:dk2>
        <a:srgbClr val="007AA0"/>
      </a:dk2>
      <a:lt2>
        <a:srgbClr val="00688A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TM01972873[[fn=Leto]]</Template>
  <TotalTime>97</TotalTime>
  <Words>344</Words>
  <Application>Microsoft Office PowerPoint</Application>
  <PresentationFormat>Projekcija na ekranu (16:9)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Summer</vt:lpstr>
      <vt:lpstr>МАТЕМАТИКА        4. РАЗРЕД</vt:lpstr>
      <vt:lpstr>PowerPoint prezentacija</vt:lpstr>
      <vt:lpstr>КВАДРАТ</vt:lpstr>
      <vt:lpstr>ЗАДАЦИ:</vt:lpstr>
      <vt:lpstr>2. Израчунај обим правоугаоника ако је његова дужина 1 dm 5 cm, а ширина 5 cm мања од дужине.</vt:lpstr>
      <vt:lpstr>3. Колики је обим квадрата ако је његова страница       15 cm?</vt:lpstr>
      <vt:lpstr>4. Израчунај обим квадрата ако му је страница  5 dm 3 cm.</vt:lpstr>
      <vt:lpstr>Задаци за самосталан рад: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      4. РАЗРЕД</dc:title>
  <dc:creator>Nastavnik</dc:creator>
  <cp:lastModifiedBy>Zeljka Djukic</cp:lastModifiedBy>
  <cp:revision>12</cp:revision>
  <dcterms:created xsi:type="dcterms:W3CDTF">2021-02-26T12:35:51Z</dcterms:created>
  <dcterms:modified xsi:type="dcterms:W3CDTF">2021-03-02T20:19:55Z</dcterms:modified>
</cp:coreProperties>
</file>