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 smtClean="0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 smtClean="0"/>
              <a:t>Uredi stil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 smtClean="0"/>
              <a:t>Uredi stil teksta mastera</a:t>
            </a:r>
          </a:p>
          <a:p>
            <a:pPr lvl="1"/>
            <a:r>
              <a:rPr lang="sr-Latn-RS" smtClean="0"/>
              <a:t>Drugi nivo</a:t>
            </a:r>
          </a:p>
          <a:p>
            <a:pPr lvl="2"/>
            <a:r>
              <a:rPr lang="sr-Latn-RS" smtClean="0"/>
              <a:t>Treći nivo</a:t>
            </a:r>
          </a:p>
          <a:p>
            <a:pPr lvl="3"/>
            <a:r>
              <a:rPr lang="sr-Latn-RS" smtClean="0"/>
              <a:t>Četvrti nivo</a:t>
            </a:r>
          </a:p>
          <a:p>
            <a:pPr lvl="4"/>
            <a:r>
              <a:rPr lang="sr-Latn-R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ИЗРАЧУНАВАЊЕ ПОВРШИНЕ КВАДРА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sr-Cyrl-R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јежбање</a:t>
            </a:r>
            <a:endParaRPr lang="bs-Latn-BA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77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31646" y="4847064"/>
            <a:ext cx="9860568" cy="840058"/>
          </a:xfr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bs-Latn-BA" dirty="0" smtClean="0">
                <a:solidFill>
                  <a:schemeClr val="tx1"/>
                </a:solidFill>
              </a:rPr>
              <a:t>P = 2</a:t>
            </a:r>
            <a:r>
              <a:rPr lang="bs-Latn-BA" i="1" dirty="0" smtClean="0">
                <a:solidFill>
                  <a:schemeClr val="tx1"/>
                </a:solidFill>
              </a:rPr>
              <a:t>a </a:t>
            </a:r>
            <a:r>
              <a:rPr lang="bs-Latn-BA" dirty="0" smtClean="0">
                <a:solidFill>
                  <a:schemeClr val="tx1"/>
                </a:solidFill>
              </a:rPr>
              <a:t>x</a:t>
            </a:r>
            <a:r>
              <a:rPr lang="bs-Latn-BA" i="1" dirty="0" smtClean="0">
                <a:solidFill>
                  <a:schemeClr val="tx1"/>
                </a:solidFill>
              </a:rPr>
              <a:t> b + 2a </a:t>
            </a:r>
            <a:r>
              <a:rPr lang="bs-Latn-BA" dirty="0" smtClean="0">
                <a:solidFill>
                  <a:schemeClr val="tx1"/>
                </a:solidFill>
              </a:rPr>
              <a:t>x</a:t>
            </a:r>
            <a:r>
              <a:rPr lang="bs-Latn-BA" i="1" dirty="0" smtClean="0">
                <a:solidFill>
                  <a:schemeClr val="tx1"/>
                </a:solidFill>
              </a:rPr>
              <a:t> c + 2b </a:t>
            </a:r>
            <a:r>
              <a:rPr lang="bs-Latn-BA" dirty="0" smtClean="0">
                <a:solidFill>
                  <a:schemeClr val="tx1"/>
                </a:solidFill>
              </a:rPr>
              <a:t>x</a:t>
            </a:r>
            <a:r>
              <a:rPr lang="bs-Latn-BA" i="1" dirty="0" smtClean="0">
                <a:solidFill>
                  <a:schemeClr val="tx1"/>
                </a:solidFill>
              </a:rPr>
              <a:t> c = 2 </a:t>
            </a:r>
            <a:r>
              <a:rPr lang="bs-Latn-BA" dirty="0" smtClean="0">
                <a:solidFill>
                  <a:schemeClr val="tx1"/>
                </a:solidFill>
              </a:rPr>
              <a:t>x</a:t>
            </a:r>
            <a:r>
              <a:rPr lang="bs-Latn-BA" i="1" dirty="0" smtClean="0">
                <a:solidFill>
                  <a:schemeClr val="tx1"/>
                </a:solidFill>
              </a:rPr>
              <a:t> </a:t>
            </a:r>
            <a:r>
              <a:rPr lang="bs-Latn-BA" dirty="0" smtClean="0">
                <a:solidFill>
                  <a:schemeClr val="tx1"/>
                </a:solidFill>
              </a:rPr>
              <a:t>(</a:t>
            </a:r>
            <a:r>
              <a:rPr lang="bs-Latn-BA" i="1" dirty="0" smtClean="0">
                <a:solidFill>
                  <a:schemeClr val="tx1"/>
                </a:solidFill>
              </a:rPr>
              <a:t>ab + ac + bc</a:t>
            </a:r>
            <a:r>
              <a:rPr lang="bs-Latn-BA" dirty="0" smtClean="0">
                <a:solidFill>
                  <a:schemeClr val="tx1"/>
                </a:solidFill>
              </a:rPr>
              <a:t>)</a:t>
            </a:r>
            <a:endParaRPr lang="bs-Latn-BA" dirty="0">
              <a:solidFill>
                <a:schemeClr val="tx1"/>
              </a:solidFill>
            </a:endParaRPr>
          </a:p>
        </p:txBody>
      </p:sp>
      <p:pic>
        <p:nvPicPr>
          <p:cNvPr id="5" name="Čuvar mesta za sadržaj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405" y="741774"/>
            <a:ext cx="6389049" cy="3606947"/>
          </a:xfrm>
        </p:spPr>
      </p:pic>
    </p:spTree>
    <p:extLst>
      <p:ext uri="{BB962C8B-B14F-4D97-AF65-F5344CB8AC3E}">
        <p14:creationId xmlns:p14="http://schemas.microsoft.com/office/powerpoint/2010/main" val="14697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sr-Cyrl-R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Израчунај површину </a:t>
            </a:r>
            <a:r>
              <a:rPr lang="sr-Cyrl-R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</a:t>
            </a:r>
            <a:r>
              <a:rPr lang="sr-Cyrl-R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ако су његове ивице а = 6</a:t>
            </a:r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cm, b = 9 cm </a:t>
            </a:r>
            <a:r>
              <a:rPr lang="sr-Cyrl-R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= 12 cm.</a:t>
            </a:r>
            <a:endParaRPr lang="bs-Latn-B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677334" y="2397512"/>
            <a:ext cx="8596668" cy="41568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s-Latn-BA" sz="2600" i="1" dirty="0" smtClean="0">
                <a:solidFill>
                  <a:schemeClr val="tx1"/>
                </a:solidFill>
              </a:rPr>
              <a:t>a </a:t>
            </a:r>
            <a:r>
              <a:rPr lang="bs-Latn-BA" sz="2600" dirty="0" smtClean="0">
                <a:solidFill>
                  <a:schemeClr val="tx1"/>
                </a:solidFill>
              </a:rPr>
              <a:t>= 6 cm </a:t>
            </a:r>
          </a:p>
          <a:p>
            <a:pPr marL="0" indent="0">
              <a:buNone/>
            </a:pPr>
            <a:r>
              <a:rPr lang="bs-Latn-BA" sz="2600" i="1" dirty="0" smtClean="0">
                <a:solidFill>
                  <a:schemeClr val="tx1"/>
                </a:solidFill>
              </a:rPr>
              <a:t>b = 9 </a:t>
            </a:r>
            <a:r>
              <a:rPr lang="bs-Latn-BA" sz="2600" dirty="0" smtClean="0">
                <a:solidFill>
                  <a:schemeClr val="tx1"/>
                </a:solidFill>
              </a:rPr>
              <a:t>cm</a:t>
            </a:r>
          </a:p>
          <a:p>
            <a:pPr marL="0" indent="0">
              <a:buNone/>
            </a:pPr>
            <a:r>
              <a:rPr lang="bs-Latn-BA" sz="2600" i="1" u="sng" dirty="0" smtClean="0">
                <a:solidFill>
                  <a:schemeClr val="tx1"/>
                </a:solidFill>
              </a:rPr>
              <a:t>c = 12 </a:t>
            </a:r>
            <a:r>
              <a:rPr lang="bs-Latn-BA" sz="2600" u="sng" dirty="0" smtClean="0">
                <a:solidFill>
                  <a:schemeClr val="tx1"/>
                </a:solidFill>
              </a:rPr>
              <a:t>cm</a:t>
            </a:r>
          </a:p>
          <a:p>
            <a:pPr marL="0" indent="0">
              <a:buNone/>
            </a:pPr>
            <a:r>
              <a:rPr lang="bs-Latn-BA" sz="2600" dirty="0" smtClean="0">
                <a:solidFill>
                  <a:schemeClr val="tx1"/>
                </a:solidFill>
              </a:rPr>
              <a:t>P = ?</a:t>
            </a:r>
          </a:p>
          <a:p>
            <a:pPr marL="0" indent="0">
              <a:buNone/>
            </a:pPr>
            <a:r>
              <a:rPr lang="bs-Latn-BA" sz="2600" dirty="0" smtClean="0">
                <a:solidFill>
                  <a:schemeClr val="tx1"/>
                </a:solidFill>
              </a:rPr>
              <a:t>P = 2</a:t>
            </a:r>
            <a:r>
              <a:rPr lang="bs-Latn-BA" sz="2600" i="1" dirty="0" smtClean="0">
                <a:solidFill>
                  <a:schemeClr val="tx1"/>
                </a:solidFill>
              </a:rPr>
              <a:t>a </a:t>
            </a:r>
            <a:r>
              <a:rPr lang="bs-Latn-BA" sz="2600" dirty="0" smtClean="0">
                <a:solidFill>
                  <a:schemeClr val="tx1"/>
                </a:solidFill>
              </a:rPr>
              <a:t>x </a:t>
            </a:r>
            <a:r>
              <a:rPr lang="bs-Latn-BA" sz="2600" i="1" dirty="0" smtClean="0">
                <a:solidFill>
                  <a:schemeClr val="tx1"/>
                </a:solidFill>
              </a:rPr>
              <a:t>b </a:t>
            </a:r>
            <a:r>
              <a:rPr lang="bs-Latn-BA" sz="2600" dirty="0" smtClean="0">
                <a:solidFill>
                  <a:schemeClr val="tx1"/>
                </a:solidFill>
              </a:rPr>
              <a:t>+ 2</a:t>
            </a:r>
            <a:r>
              <a:rPr lang="bs-Latn-BA" sz="2600" i="1" dirty="0" smtClean="0">
                <a:solidFill>
                  <a:schemeClr val="tx1"/>
                </a:solidFill>
              </a:rPr>
              <a:t>a</a:t>
            </a:r>
            <a:r>
              <a:rPr lang="bs-Latn-BA" sz="2600" dirty="0" smtClean="0">
                <a:solidFill>
                  <a:schemeClr val="tx1"/>
                </a:solidFill>
              </a:rPr>
              <a:t> x </a:t>
            </a:r>
            <a:r>
              <a:rPr lang="bs-Latn-BA" sz="2600" i="1" dirty="0" smtClean="0">
                <a:solidFill>
                  <a:schemeClr val="tx1"/>
                </a:solidFill>
              </a:rPr>
              <a:t>c </a:t>
            </a:r>
            <a:r>
              <a:rPr lang="bs-Latn-BA" sz="2600" dirty="0" smtClean="0">
                <a:solidFill>
                  <a:schemeClr val="tx1"/>
                </a:solidFill>
              </a:rPr>
              <a:t>+ 2</a:t>
            </a:r>
            <a:r>
              <a:rPr lang="bs-Latn-BA" sz="2600" i="1" dirty="0" smtClean="0">
                <a:solidFill>
                  <a:schemeClr val="tx1"/>
                </a:solidFill>
              </a:rPr>
              <a:t>b</a:t>
            </a:r>
            <a:r>
              <a:rPr lang="bs-Latn-BA" sz="2600" dirty="0" smtClean="0">
                <a:solidFill>
                  <a:schemeClr val="tx1"/>
                </a:solidFill>
              </a:rPr>
              <a:t> x </a:t>
            </a:r>
            <a:r>
              <a:rPr lang="bs-Latn-BA" sz="2600" i="1" dirty="0" smtClean="0">
                <a:solidFill>
                  <a:schemeClr val="tx1"/>
                </a:solidFill>
              </a:rPr>
              <a:t>c</a:t>
            </a:r>
          </a:p>
          <a:p>
            <a:pPr marL="0" indent="0">
              <a:buNone/>
            </a:pPr>
            <a:r>
              <a:rPr lang="bs-Latn-BA" sz="2600" dirty="0" smtClean="0">
                <a:solidFill>
                  <a:schemeClr val="tx1"/>
                </a:solidFill>
              </a:rPr>
              <a:t>P = 2 x 6 cm x 9 cm + 2 x 6 cm x 12 cm + 2 x 9 cm x 12 cm</a:t>
            </a:r>
          </a:p>
          <a:p>
            <a:pPr marL="0" indent="0">
              <a:buNone/>
            </a:pPr>
            <a:r>
              <a:rPr lang="bs-Latn-BA" sz="2600" dirty="0" smtClean="0">
                <a:solidFill>
                  <a:schemeClr val="tx1"/>
                </a:solidFill>
              </a:rPr>
              <a:t>P = 108 cm</a:t>
            </a:r>
            <a:r>
              <a:rPr lang="bs-Latn-BA" sz="2600" baseline="30000" dirty="0" smtClean="0">
                <a:solidFill>
                  <a:schemeClr val="tx1"/>
                </a:solidFill>
              </a:rPr>
              <a:t>2</a:t>
            </a:r>
            <a:r>
              <a:rPr lang="bs-Latn-BA" sz="2600" dirty="0" smtClean="0">
                <a:solidFill>
                  <a:schemeClr val="tx1"/>
                </a:solidFill>
              </a:rPr>
              <a:t> + 144 cm</a:t>
            </a:r>
            <a:r>
              <a:rPr lang="bs-Latn-BA" sz="2600" baseline="30000" dirty="0" smtClean="0">
                <a:solidFill>
                  <a:schemeClr val="tx1"/>
                </a:solidFill>
              </a:rPr>
              <a:t>2</a:t>
            </a:r>
            <a:r>
              <a:rPr lang="bs-Latn-BA" sz="2600" dirty="0" smtClean="0">
                <a:solidFill>
                  <a:schemeClr val="tx1"/>
                </a:solidFill>
              </a:rPr>
              <a:t> + 216 cm</a:t>
            </a:r>
            <a:r>
              <a:rPr lang="bs-Latn-BA" sz="2600" baseline="30000" dirty="0" smtClean="0">
                <a:solidFill>
                  <a:schemeClr val="tx1"/>
                </a:solidFill>
              </a:rPr>
              <a:t>2</a:t>
            </a:r>
            <a:endParaRPr lang="bs-Latn-BA" sz="2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s-Latn-BA" sz="2600" dirty="0" smtClean="0">
                <a:solidFill>
                  <a:schemeClr val="tx1"/>
                </a:solidFill>
              </a:rPr>
              <a:t>P = 468 cm</a:t>
            </a:r>
            <a:r>
              <a:rPr lang="bs-Latn-BA" sz="2600" baseline="30000" dirty="0" smtClean="0">
                <a:solidFill>
                  <a:schemeClr val="tx1"/>
                </a:solidFill>
              </a:rPr>
              <a:t>2</a:t>
            </a:r>
            <a:r>
              <a:rPr lang="bs-Latn-BA" sz="26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r>
              <a:rPr lang="bs-Latn-BA" i="1" dirty="0" smtClean="0"/>
              <a:t> </a:t>
            </a:r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226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283588"/>
            <a:ext cx="8596668" cy="1665249"/>
          </a:xfrm>
        </p:spPr>
        <p:txBody>
          <a:bodyPr>
            <a:normAutofit fontScale="90000"/>
          </a:bodyPr>
          <a:lstStyle/>
          <a:p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sr-Cyrl-R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Колико је потребно стакла за акваријум облика </a:t>
            </a:r>
            <a:r>
              <a:rPr lang="sr-Cyrl-R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</a:t>
            </a:r>
            <a:r>
              <a:rPr lang="sr-Cyrl-R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чије су димензије </a:t>
            </a:r>
            <a:r>
              <a:rPr lang="sr-Cyrl-R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sr-Cyrl-R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bs-Latn-B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dm, </a:t>
            </a:r>
            <a:r>
              <a:rPr lang="bs-Latn-B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</a:t>
            </a:r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8 dm </a:t>
            </a:r>
            <a:r>
              <a:rPr lang="sr-Cyrl-R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bs-Latn-B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bs-Latn-B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7 dm</a:t>
            </a:r>
            <a:r>
              <a:rPr lang="sr-Cyrl-R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bs-Latn-B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548" y="1948837"/>
            <a:ext cx="6497387" cy="4072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92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09345" y="554814"/>
            <a:ext cx="8596668" cy="4608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RS" sz="2400" i="1" dirty="0">
                <a:solidFill>
                  <a:schemeClr val="tx1"/>
                </a:solidFill>
              </a:rPr>
              <a:t>a = 9 </a:t>
            </a:r>
            <a:r>
              <a:rPr lang="sr-Latn-RS" sz="2400" dirty="0">
                <a:solidFill>
                  <a:schemeClr val="tx1"/>
                </a:solidFill>
              </a:rPr>
              <a:t>dm</a:t>
            </a:r>
          </a:p>
          <a:p>
            <a:pPr marL="0" indent="0">
              <a:buNone/>
            </a:pPr>
            <a:r>
              <a:rPr lang="sr-Latn-RS" sz="2400" i="1" dirty="0">
                <a:solidFill>
                  <a:schemeClr val="tx1"/>
                </a:solidFill>
              </a:rPr>
              <a:t>b </a:t>
            </a:r>
            <a:r>
              <a:rPr lang="sr-Latn-RS" sz="2400" dirty="0">
                <a:solidFill>
                  <a:schemeClr val="tx1"/>
                </a:solidFill>
              </a:rPr>
              <a:t>= 8 dm</a:t>
            </a:r>
          </a:p>
          <a:p>
            <a:pPr marL="0" indent="0">
              <a:buNone/>
            </a:pPr>
            <a:r>
              <a:rPr lang="sr-Latn-RS" sz="2400" u="sng" dirty="0">
                <a:solidFill>
                  <a:schemeClr val="tx1"/>
                </a:solidFill>
              </a:rPr>
              <a:t>c = 7 dm</a:t>
            </a:r>
          </a:p>
          <a:p>
            <a:pPr marL="0" indent="0">
              <a:buNone/>
            </a:pPr>
            <a:r>
              <a:rPr lang="sr-Latn-RS" sz="2400" dirty="0">
                <a:solidFill>
                  <a:schemeClr val="tx1"/>
                </a:solidFill>
              </a:rPr>
              <a:t>P = ?</a:t>
            </a:r>
          </a:p>
          <a:p>
            <a:pPr marL="0" indent="0">
              <a:buNone/>
            </a:pPr>
            <a:r>
              <a:rPr lang="sr-Latn-RS" sz="2400" dirty="0">
                <a:solidFill>
                  <a:schemeClr val="tx1"/>
                </a:solidFill>
              </a:rPr>
              <a:t>P = P</a:t>
            </a:r>
            <a:r>
              <a:rPr lang="sr-Latn-RS" sz="2400" baseline="-25000" dirty="0">
                <a:solidFill>
                  <a:schemeClr val="tx1"/>
                </a:solidFill>
              </a:rPr>
              <a:t>1</a:t>
            </a:r>
            <a:r>
              <a:rPr lang="sr-Latn-RS" sz="2400" dirty="0">
                <a:solidFill>
                  <a:schemeClr val="tx1"/>
                </a:solidFill>
              </a:rPr>
              <a:t> – P</a:t>
            </a:r>
            <a:r>
              <a:rPr lang="sr-Latn-RS" sz="2400" baseline="-25000" dirty="0">
                <a:solidFill>
                  <a:schemeClr val="tx1"/>
                </a:solidFill>
              </a:rPr>
              <a:t>2</a:t>
            </a:r>
            <a:endParaRPr lang="sr-Latn-R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RS" sz="2400" dirty="0">
                <a:solidFill>
                  <a:schemeClr val="tx1"/>
                </a:solidFill>
              </a:rPr>
              <a:t>P</a:t>
            </a:r>
            <a:r>
              <a:rPr lang="sr-Latn-RS" sz="2400" baseline="-25000" dirty="0">
                <a:solidFill>
                  <a:schemeClr val="tx1"/>
                </a:solidFill>
              </a:rPr>
              <a:t>1</a:t>
            </a:r>
            <a:r>
              <a:rPr lang="sr-Latn-RS" sz="2400" dirty="0">
                <a:solidFill>
                  <a:schemeClr val="tx1"/>
                </a:solidFill>
              </a:rPr>
              <a:t> = 2 x (</a:t>
            </a:r>
            <a:r>
              <a:rPr lang="sr-Latn-RS" sz="2400" i="1" dirty="0" err="1">
                <a:solidFill>
                  <a:schemeClr val="tx1"/>
                </a:solidFill>
              </a:rPr>
              <a:t>ab</a:t>
            </a:r>
            <a:r>
              <a:rPr lang="sr-Latn-RS" sz="2400" i="1" dirty="0">
                <a:solidFill>
                  <a:schemeClr val="tx1"/>
                </a:solidFill>
              </a:rPr>
              <a:t> + </a:t>
            </a:r>
            <a:r>
              <a:rPr lang="sr-Latn-RS" sz="2400" i="1" dirty="0" err="1">
                <a:solidFill>
                  <a:schemeClr val="tx1"/>
                </a:solidFill>
              </a:rPr>
              <a:t>ac</a:t>
            </a:r>
            <a:r>
              <a:rPr lang="sr-Latn-RS" sz="2400" i="1" dirty="0">
                <a:solidFill>
                  <a:schemeClr val="tx1"/>
                </a:solidFill>
              </a:rPr>
              <a:t> + </a:t>
            </a:r>
            <a:r>
              <a:rPr lang="sr-Latn-RS" sz="2400" i="1" dirty="0" err="1">
                <a:solidFill>
                  <a:schemeClr val="tx1"/>
                </a:solidFill>
              </a:rPr>
              <a:t>bc</a:t>
            </a:r>
            <a:r>
              <a:rPr lang="sr-Latn-R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sr-Latn-RS" sz="2400" dirty="0">
                <a:solidFill>
                  <a:schemeClr val="tx1"/>
                </a:solidFill>
              </a:rPr>
              <a:t>P</a:t>
            </a:r>
            <a:r>
              <a:rPr lang="sr-Latn-RS" sz="2400" baseline="-25000" dirty="0">
                <a:solidFill>
                  <a:schemeClr val="tx1"/>
                </a:solidFill>
              </a:rPr>
              <a:t>1</a:t>
            </a:r>
            <a:r>
              <a:rPr lang="sr-Latn-RS" sz="2400" dirty="0">
                <a:solidFill>
                  <a:schemeClr val="tx1"/>
                </a:solidFill>
              </a:rPr>
              <a:t>= 2 x (9 dm x 8 dm + 9 dm x 7 dm + 8 dm x 7 dm)</a:t>
            </a:r>
          </a:p>
          <a:p>
            <a:pPr marL="0" indent="0">
              <a:buNone/>
            </a:pPr>
            <a:r>
              <a:rPr lang="sr-Latn-RS" sz="2400" dirty="0">
                <a:solidFill>
                  <a:schemeClr val="tx1"/>
                </a:solidFill>
              </a:rPr>
              <a:t>P</a:t>
            </a:r>
            <a:r>
              <a:rPr lang="sr-Latn-RS" sz="2400" baseline="-25000" dirty="0">
                <a:solidFill>
                  <a:schemeClr val="tx1"/>
                </a:solidFill>
              </a:rPr>
              <a:t>1</a:t>
            </a:r>
            <a:r>
              <a:rPr lang="sr-Latn-RS" sz="2400" dirty="0">
                <a:solidFill>
                  <a:schemeClr val="tx1"/>
                </a:solidFill>
              </a:rPr>
              <a:t> = 2 x (72 dm</a:t>
            </a:r>
            <a:r>
              <a:rPr lang="sr-Latn-RS" sz="2400" baseline="30000" dirty="0">
                <a:solidFill>
                  <a:schemeClr val="tx1"/>
                </a:solidFill>
              </a:rPr>
              <a:t>2</a:t>
            </a:r>
            <a:r>
              <a:rPr lang="sr-Latn-RS" sz="2400" dirty="0">
                <a:solidFill>
                  <a:schemeClr val="tx1"/>
                </a:solidFill>
              </a:rPr>
              <a:t> + 63 dm</a:t>
            </a:r>
            <a:r>
              <a:rPr lang="sr-Latn-RS" sz="2400" baseline="30000" dirty="0">
                <a:solidFill>
                  <a:schemeClr val="tx1"/>
                </a:solidFill>
              </a:rPr>
              <a:t>2</a:t>
            </a:r>
            <a:r>
              <a:rPr lang="sr-Latn-RS" sz="2400" dirty="0">
                <a:solidFill>
                  <a:schemeClr val="tx1"/>
                </a:solidFill>
              </a:rPr>
              <a:t> + 56 dm</a:t>
            </a:r>
            <a:r>
              <a:rPr lang="sr-Latn-RS" sz="2400" baseline="30000" dirty="0">
                <a:solidFill>
                  <a:schemeClr val="tx1"/>
                </a:solidFill>
              </a:rPr>
              <a:t>2</a:t>
            </a:r>
            <a:r>
              <a:rPr lang="sr-Latn-R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sr-Latn-RS" sz="2400" dirty="0">
                <a:solidFill>
                  <a:schemeClr val="tx1"/>
                </a:solidFill>
              </a:rPr>
              <a:t>P</a:t>
            </a:r>
            <a:r>
              <a:rPr lang="sr-Latn-RS" sz="2400" baseline="-25000" dirty="0">
                <a:solidFill>
                  <a:schemeClr val="tx1"/>
                </a:solidFill>
              </a:rPr>
              <a:t>1</a:t>
            </a:r>
            <a:r>
              <a:rPr lang="sr-Latn-RS" sz="2400" dirty="0">
                <a:solidFill>
                  <a:schemeClr val="tx1"/>
                </a:solidFill>
              </a:rPr>
              <a:t> = 2 x 191 dm</a:t>
            </a:r>
            <a:r>
              <a:rPr lang="sr-Latn-RS" sz="2400" baseline="30000" dirty="0">
                <a:solidFill>
                  <a:schemeClr val="tx1"/>
                </a:solidFill>
              </a:rPr>
              <a:t>2</a:t>
            </a:r>
            <a:endParaRPr lang="sr-Latn-R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Latn-RS" sz="2400" dirty="0">
                <a:solidFill>
                  <a:schemeClr val="tx1"/>
                </a:solidFill>
              </a:rPr>
              <a:t>P</a:t>
            </a:r>
            <a:r>
              <a:rPr lang="sr-Latn-RS" sz="2400" baseline="-25000" dirty="0">
                <a:solidFill>
                  <a:schemeClr val="tx1"/>
                </a:solidFill>
              </a:rPr>
              <a:t>1</a:t>
            </a:r>
            <a:r>
              <a:rPr lang="sr-Latn-RS" sz="2400" dirty="0">
                <a:solidFill>
                  <a:schemeClr val="tx1"/>
                </a:solidFill>
              </a:rPr>
              <a:t> = 382 dm</a:t>
            </a:r>
            <a:r>
              <a:rPr lang="sr-Latn-RS" sz="2400" baseline="30000" dirty="0">
                <a:solidFill>
                  <a:schemeClr val="tx1"/>
                </a:solidFill>
              </a:rPr>
              <a:t>2</a:t>
            </a:r>
            <a:endParaRPr lang="sr-Latn-RS" sz="2400" dirty="0">
              <a:solidFill>
                <a:schemeClr val="tx1"/>
              </a:solidFill>
            </a:endParaRPr>
          </a:p>
          <a:p>
            <a:endParaRPr lang="bs-Latn-BA" dirty="0"/>
          </a:p>
        </p:txBody>
      </p:sp>
      <p:sp>
        <p:nvSpPr>
          <p:cNvPr id="4" name="Okvir za tekst 3"/>
          <p:cNvSpPr txBox="1"/>
          <p:nvPr/>
        </p:nvSpPr>
        <p:spPr>
          <a:xfrm>
            <a:off x="6766823" y="554814"/>
            <a:ext cx="246731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P</a:t>
            </a:r>
            <a:r>
              <a:rPr lang="sr-Latn-RS" sz="2400" baseline="-25000" dirty="0" smtClean="0"/>
              <a:t>2</a:t>
            </a:r>
            <a:r>
              <a:rPr lang="sr-Latn-RS" sz="2400" dirty="0" smtClean="0"/>
              <a:t> = </a:t>
            </a:r>
            <a:r>
              <a:rPr lang="sr-Latn-RS" sz="2400" i="1" dirty="0" smtClean="0"/>
              <a:t>a</a:t>
            </a:r>
            <a:r>
              <a:rPr lang="sr-Latn-RS" sz="2400" dirty="0" smtClean="0"/>
              <a:t> x </a:t>
            </a:r>
            <a:r>
              <a:rPr lang="sr-Latn-RS" sz="2400" i="1" dirty="0" smtClean="0"/>
              <a:t>b </a:t>
            </a:r>
            <a:endParaRPr lang="sr-Latn-RS" sz="2400" dirty="0" smtClean="0"/>
          </a:p>
          <a:p>
            <a:r>
              <a:rPr lang="sr-Latn-RS" sz="2400" dirty="0" smtClean="0"/>
              <a:t>P</a:t>
            </a:r>
            <a:r>
              <a:rPr lang="sr-Latn-RS" sz="2400" baseline="-25000" dirty="0" smtClean="0"/>
              <a:t>2</a:t>
            </a:r>
            <a:r>
              <a:rPr lang="sr-Latn-RS" sz="2400" dirty="0" smtClean="0"/>
              <a:t> = 9 dm x 8 dm</a:t>
            </a:r>
          </a:p>
          <a:p>
            <a:r>
              <a:rPr lang="sr-Latn-RS" sz="2400" dirty="0" smtClean="0"/>
              <a:t>P</a:t>
            </a:r>
            <a:r>
              <a:rPr lang="sr-Latn-RS" sz="2400" baseline="-25000" dirty="0" smtClean="0"/>
              <a:t>2</a:t>
            </a:r>
            <a:r>
              <a:rPr lang="sr-Latn-RS" sz="2400" dirty="0" smtClean="0"/>
              <a:t> = 72 dm</a:t>
            </a:r>
            <a:r>
              <a:rPr lang="sr-Latn-RS" sz="2400" baseline="30000" dirty="0" smtClean="0"/>
              <a:t>2</a:t>
            </a:r>
          </a:p>
        </p:txBody>
      </p:sp>
      <p:sp>
        <p:nvSpPr>
          <p:cNvPr id="5" name="Okvir za tekst 4"/>
          <p:cNvSpPr txBox="1"/>
          <p:nvPr/>
        </p:nvSpPr>
        <p:spPr>
          <a:xfrm>
            <a:off x="6766823" y="4061334"/>
            <a:ext cx="2620536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P = 382 dm</a:t>
            </a:r>
            <a:r>
              <a:rPr lang="sr-Latn-RS" sz="2400" baseline="30000" dirty="0" smtClean="0"/>
              <a:t>2</a:t>
            </a:r>
            <a:r>
              <a:rPr lang="sr-Latn-RS" sz="2400" dirty="0" smtClean="0"/>
              <a:t> – 72 dm</a:t>
            </a:r>
            <a:r>
              <a:rPr lang="sr-Latn-RS" sz="2400" baseline="30000" dirty="0" smtClean="0"/>
              <a:t>2</a:t>
            </a:r>
            <a:r>
              <a:rPr lang="bs-Latn-BA" sz="2400" dirty="0" smtClean="0"/>
              <a:t> </a:t>
            </a:r>
            <a:endParaRPr lang="bs-Latn-BA" sz="2400" dirty="0"/>
          </a:p>
          <a:p>
            <a:r>
              <a:rPr lang="sr-Latn-RS" sz="2400" dirty="0" smtClean="0"/>
              <a:t>P = 310 dm</a:t>
            </a:r>
            <a:r>
              <a:rPr lang="sr-Latn-RS" sz="2400" baseline="30000" dirty="0" smtClean="0"/>
              <a:t>2</a:t>
            </a:r>
            <a:endParaRPr lang="sr-Latn-RS" sz="2400" dirty="0" smtClean="0"/>
          </a:p>
        </p:txBody>
      </p:sp>
      <p:sp>
        <p:nvSpPr>
          <p:cNvPr id="6" name="Okvir za tekst 5"/>
          <p:cNvSpPr txBox="1"/>
          <p:nvPr/>
        </p:nvSpPr>
        <p:spPr>
          <a:xfrm>
            <a:off x="1597106" y="5669779"/>
            <a:ext cx="763702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ЗА ОВАЈ АКВАРИЈУМ ЈЕ ПОТРЕБНО 310 </a:t>
            </a:r>
            <a:r>
              <a:rPr lang="bs-Latn-BA" sz="2400" dirty="0" smtClean="0"/>
              <a:t>dm</a:t>
            </a:r>
            <a:r>
              <a:rPr lang="bs-Latn-BA" sz="2400" baseline="30000" dirty="0" smtClean="0"/>
              <a:t>2</a:t>
            </a:r>
            <a:r>
              <a:rPr lang="bs-Latn-BA" sz="2400" dirty="0" smtClean="0"/>
              <a:t> </a:t>
            </a:r>
            <a:r>
              <a:rPr lang="sr-Cyrl-RS" sz="2400" dirty="0" smtClean="0"/>
              <a:t>СТАКЛА</a:t>
            </a:r>
            <a:r>
              <a:rPr lang="bs-Latn-BA" sz="2400" dirty="0" smtClean="0"/>
              <a:t>.</a:t>
            </a:r>
            <a:endParaRPr lang="bs-Latn-BA" sz="2400" dirty="0"/>
          </a:p>
        </p:txBody>
      </p:sp>
    </p:spTree>
    <p:extLst>
      <p:ext uri="{BB962C8B-B14F-4D97-AF65-F5344CB8AC3E}">
        <p14:creationId xmlns:p14="http://schemas.microsoft.com/office/powerpoint/2010/main" val="2593640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6328" y="553843"/>
            <a:ext cx="8596668" cy="1320800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ЗАДАЦИ ЗА САМОСТАЛАН РАД</a:t>
            </a:r>
            <a:endParaRPr lang="bs-Latn-BA" dirty="0">
              <a:solidFill>
                <a:schemeClr val="tx1"/>
              </a:solidFill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88124" y="1580724"/>
            <a:ext cx="9013076" cy="29689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/>
                </a:solidFill>
              </a:rPr>
              <a:t>46. задатак из уџбеника Математика за 5. разред основне школе, 151. </a:t>
            </a:r>
            <a:r>
              <a:rPr lang="sr-Cyrl-RS" sz="2400" dirty="0" err="1" smtClean="0">
                <a:solidFill>
                  <a:schemeClr val="tx1"/>
                </a:solidFill>
              </a:rPr>
              <a:t>стр</a:t>
            </a:r>
            <a:endParaRPr lang="bs-Latn-BA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RS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sr-Cyrl-RS" sz="2400" dirty="0" smtClean="0">
                <a:solidFill>
                  <a:schemeClr val="tx1"/>
                </a:solidFill>
              </a:rPr>
              <a:t>Колико је </a:t>
            </a:r>
            <a:r>
              <a:rPr lang="bs-Latn-BA" sz="2400" dirty="0">
                <a:solidFill>
                  <a:schemeClr val="tx1"/>
                </a:solidFill>
              </a:rPr>
              <a:t>c</a:t>
            </a:r>
            <a:r>
              <a:rPr lang="bs-Latn-BA" sz="2400" dirty="0" smtClean="0">
                <a:solidFill>
                  <a:schemeClr val="tx1"/>
                </a:solidFill>
              </a:rPr>
              <a:t>m</a:t>
            </a:r>
            <a:r>
              <a:rPr lang="bs-Latn-BA" sz="2400" baseline="30000" dirty="0" smtClean="0">
                <a:solidFill>
                  <a:schemeClr val="tx1"/>
                </a:solidFill>
              </a:rPr>
              <a:t>2 </a:t>
            </a:r>
            <a:r>
              <a:rPr lang="sr-Cyrl-RS" sz="2400" dirty="0" smtClean="0">
                <a:solidFill>
                  <a:schemeClr val="tx1"/>
                </a:solidFill>
              </a:rPr>
              <a:t>украсног папира потребно да се увије поклон облика </a:t>
            </a:r>
            <a:r>
              <a:rPr lang="sr-Cyrl-RS" sz="2400" dirty="0" err="1" smtClean="0">
                <a:solidFill>
                  <a:schemeClr val="tx1"/>
                </a:solidFill>
              </a:rPr>
              <a:t>квадра</a:t>
            </a:r>
            <a:r>
              <a:rPr lang="sr-Cyrl-RS" sz="2400" dirty="0" smtClean="0">
                <a:solidFill>
                  <a:schemeClr val="tx1"/>
                </a:solidFill>
              </a:rPr>
              <a:t>, димензија </a:t>
            </a:r>
            <a:r>
              <a:rPr lang="sr-Cyrl-RS" sz="2400" i="1" dirty="0" smtClean="0">
                <a:solidFill>
                  <a:schemeClr val="tx1"/>
                </a:solidFill>
              </a:rPr>
              <a:t>а </a:t>
            </a:r>
            <a:r>
              <a:rPr lang="sr-Cyrl-RS" sz="2400" dirty="0" smtClean="0">
                <a:solidFill>
                  <a:schemeClr val="tx1"/>
                </a:solidFill>
              </a:rPr>
              <a:t>= 80 </a:t>
            </a:r>
            <a:r>
              <a:rPr lang="bs-Latn-BA" sz="2400" dirty="0">
                <a:solidFill>
                  <a:schemeClr val="tx1"/>
                </a:solidFill>
              </a:rPr>
              <a:t>m</a:t>
            </a:r>
            <a:r>
              <a:rPr lang="bs-Latn-BA" sz="2400" dirty="0" smtClean="0">
                <a:solidFill>
                  <a:schemeClr val="tx1"/>
                </a:solidFill>
              </a:rPr>
              <a:t>m</a:t>
            </a:r>
            <a:r>
              <a:rPr lang="sr-Cyrl-RS" sz="2400" dirty="0" smtClean="0">
                <a:solidFill>
                  <a:schemeClr val="tx1"/>
                </a:solidFill>
              </a:rPr>
              <a:t>, </a:t>
            </a:r>
            <a:r>
              <a:rPr lang="bs-Latn-BA" sz="2400" i="1" dirty="0" smtClean="0">
                <a:solidFill>
                  <a:schemeClr val="tx1"/>
                </a:solidFill>
              </a:rPr>
              <a:t>b</a:t>
            </a:r>
            <a:r>
              <a:rPr lang="sr-Cyrl-RS" sz="2400" dirty="0" smtClean="0">
                <a:solidFill>
                  <a:schemeClr val="tx1"/>
                </a:solidFill>
              </a:rPr>
              <a:t> =60</a:t>
            </a:r>
            <a:r>
              <a:rPr lang="bs-Latn-BA" sz="2400" dirty="0" smtClean="0">
                <a:solidFill>
                  <a:schemeClr val="tx1"/>
                </a:solidFill>
              </a:rPr>
              <a:t> mm</a:t>
            </a:r>
            <a:r>
              <a:rPr lang="bs-Latn-BA" sz="2400" dirty="0">
                <a:solidFill>
                  <a:schemeClr val="tx1"/>
                </a:solidFill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</a:rPr>
              <a:t>и   </a:t>
            </a:r>
            <a:r>
              <a:rPr lang="bs-Latn-BA" sz="2400" i="1" dirty="0" smtClean="0">
                <a:solidFill>
                  <a:schemeClr val="tx1"/>
                </a:solidFill>
              </a:rPr>
              <a:t>c</a:t>
            </a:r>
            <a:r>
              <a:rPr lang="sr-Cyrl-RS" sz="2400" i="1" dirty="0" smtClean="0">
                <a:solidFill>
                  <a:schemeClr val="tx1"/>
                </a:solidFill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</a:rPr>
              <a:t>= 40</a:t>
            </a:r>
            <a:r>
              <a:rPr lang="bs-Latn-BA" sz="2400" dirty="0" smtClean="0">
                <a:solidFill>
                  <a:schemeClr val="tx1"/>
                </a:solidFill>
              </a:rPr>
              <a:t> mm?</a:t>
            </a:r>
            <a:endParaRPr lang="sr-Cyrl-R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sr-Cyrl-R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bs-Latn-BA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388585" y="5133762"/>
            <a:ext cx="61331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СРЕЋАН РАД!!!</a:t>
            </a:r>
            <a:endParaRPr lang="bs-Latn-BA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90126"/>
      </p:ext>
    </p:extLst>
  </p:cSld>
  <p:clrMapOvr>
    <a:masterClrMapping/>
  </p:clrMapOvr>
</p:sld>
</file>

<file path=ppt/theme/theme1.xml><?xml version="1.0" encoding="utf-8"?>
<a:theme xmlns:a="http://schemas.openxmlformats.org/drawingml/2006/main" name="Aspek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308</Words>
  <Application>Microsoft Office PowerPoint</Application>
  <PresentationFormat>Široki ekran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Aspekt</vt:lpstr>
      <vt:lpstr>ИЗРАЧУНАВАЊЕ ПОВРШИНЕ КВАДРА</vt:lpstr>
      <vt:lpstr>P = 2a x b + 2a x c + 2b x c = 2 x (ab + ac + bc)</vt:lpstr>
      <vt:lpstr>1. Израчунај површину квадра ако су његове ивице а = 6 cm, b = 9 cm и  c = 12 cm.</vt:lpstr>
      <vt:lpstr>2. Колико је потребно стакла за акваријум облика квадра чије су димензије а = 9 dm, b = 8 dm и c = 7 dm?</vt:lpstr>
      <vt:lpstr>PowerPoint prezentacija</vt:lpstr>
      <vt:lpstr>ЗАДАЦИ ЗА САМОСТАЛАН РАД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PC-Admin</dc:creator>
  <cp:lastModifiedBy>PC-Admin</cp:lastModifiedBy>
  <cp:revision>22</cp:revision>
  <dcterms:created xsi:type="dcterms:W3CDTF">2021-02-19T16:40:32Z</dcterms:created>
  <dcterms:modified xsi:type="dcterms:W3CDTF">2021-02-22T19:44:52Z</dcterms:modified>
</cp:coreProperties>
</file>