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0CE9-D65E-4EEF-9B8C-FF0A110D103E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ACE3-D26A-49A6-84B3-9773C350E60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25737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0CE9-D65E-4EEF-9B8C-FF0A110D103E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ACE3-D26A-49A6-84B3-9773C350E60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669362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0CE9-D65E-4EEF-9B8C-FF0A110D103E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ACE3-D26A-49A6-84B3-9773C350E60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216347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0CE9-D65E-4EEF-9B8C-FF0A110D103E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ACE3-D26A-49A6-84B3-9773C350E607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248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0CE9-D65E-4EEF-9B8C-FF0A110D103E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ACE3-D26A-49A6-84B3-9773C350E60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813706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0CE9-D65E-4EEF-9B8C-FF0A110D103E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ACE3-D26A-49A6-84B3-9773C350E60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550082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0CE9-D65E-4EEF-9B8C-FF0A110D103E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ACE3-D26A-49A6-84B3-9773C350E60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614716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0CE9-D65E-4EEF-9B8C-FF0A110D103E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ACE3-D26A-49A6-84B3-9773C350E60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685488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0CE9-D65E-4EEF-9B8C-FF0A110D103E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ACE3-D26A-49A6-84B3-9773C350E60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131940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0CE9-D65E-4EEF-9B8C-FF0A110D103E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ACE3-D26A-49A6-84B3-9773C350E60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67086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0CE9-D65E-4EEF-9B8C-FF0A110D103E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ACE3-D26A-49A6-84B3-9773C350E60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032274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0CE9-D65E-4EEF-9B8C-FF0A110D103E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ACE3-D26A-49A6-84B3-9773C350E60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086197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0CE9-D65E-4EEF-9B8C-FF0A110D103E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ACE3-D26A-49A6-84B3-9773C350E60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65400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0CE9-D65E-4EEF-9B8C-FF0A110D103E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ACE3-D26A-49A6-84B3-9773C350E60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2163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0CE9-D65E-4EEF-9B8C-FF0A110D103E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ACE3-D26A-49A6-84B3-9773C350E60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304335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0CE9-D65E-4EEF-9B8C-FF0A110D103E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ACE3-D26A-49A6-84B3-9773C350E60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96115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0CE9-D65E-4EEF-9B8C-FF0A110D103E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ACE3-D26A-49A6-84B3-9773C350E60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484125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1D10CE9-D65E-4EEF-9B8C-FF0A110D103E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0ACE3-D26A-49A6-84B3-9773C350E60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6915882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A56CE-0CE5-41DB-9D6E-3D809D33C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639417"/>
            <a:ext cx="8825658" cy="3329581"/>
          </a:xfrm>
        </p:spPr>
        <p:txBody>
          <a:bodyPr/>
          <a:lstStyle/>
          <a:p>
            <a:pPr algn="ctr"/>
            <a:r>
              <a:rPr lang="sr-Cyrl-BA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ЛОКАТИВ</a:t>
            </a:r>
            <a:endParaRPr lang="sr-Latn-BA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09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735E3-6149-4CE1-B17A-8A5CEDFE3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5" y="834887"/>
            <a:ext cx="10694504" cy="5188225"/>
          </a:xfrm>
        </p:spPr>
        <p:txBody>
          <a:bodyPr>
            <a:normAutofit/>
          </a:bodyPr>
          <a:lstStyle/>
          <a:p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 неке глаголе, од којих су најчешћи они са значењем </a:t>
            </a:r>
            <a:r>
              <a:rPr lang="sr-Cyrl-BA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мишљења</a:t>
            </a:r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sr-Cyrl-BA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говорења</a:t>
            </a:r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локатив с приједлогом </a:t>
            </a:r>
            <a:r>
              <a:rPr lang="sr-Cyrl-BA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има службу </a:t>
            </a:r>
            <a:r>
              <a:rPr lang="sr-Cyrl-BA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неправог </a:t>
            </a:r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Cyrl-BA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даљег</a:t>
            </a:r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Cyrl-BA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објекта</a:t>
            </a:r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Нпр.:</a:t>
            </a:r>
          </a:p>
          <a:p>
            <a:r>
              <a:rPr lang="sr-Cyrl-BA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Јелена је много размишљала </a:t>
            </a:r>
            <a:r>
              <a:rPr lang="sr-Cyrl-BA" sz="3200" b="1" i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својој новој другарици</a:t>
            </a: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BA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разговарају </a:t>
            </a:r>
            <a:r>
              <a:rPr lang="sr-Cyrl-BA" sz="3200" b="1" i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излету</a:t>
            </a: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516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9BBAE-910A-4699-B7F5-207A4ECD6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Домаћи задатак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897F2-12F8-419D-B4FB-8BBB1AA24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497496"/>
            <a:ext cx="10790515" cy="4750903"/>
          </a:xfrm>
        </p:spPr>
        <p:txBody>
          <a:bodyPr>
            <a:normAutofit lnSpcReduction="10000"/>
          </a:bodyPr>
          <a:lstStyle/>
          <a:p>
            <a:r>
              <a:rPr lang="sr-Cyrl-BA" sz="3200">
                <a:latin typeface="Times New Roman" panose="02020603050405020304" pitchFamily="18" charset="0"/>
                <a:cs typeface="Times New Roman" panose="02020603050405020304" pitchFamily="18" charset="0"/>
              </a:rPr>
              <a:t>Подвуци именице и именске ријечи </a:t>
            </a:r>
            <a:r>
              <a:rPr lang="sr-Cyrl-BA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локативу </a:t>
            </a: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сљедећим реченицама:</a:t>
            </a:r>
          </a:p>
          <a:p>
            <a:pPr marL="0" indent="0">
              <a:buNone/>
            </a:pPr>
            <a:endParaRPr lang="sr-Cyrl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По резултатима је бољи од осталих.</a:t>
            </a:r>
          </a:p>
          <a:p>
            <a:pPr marL="0" indent="0">
              <a:buNone/>
            </a:pP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Предност је на твојој страни.</a:t>
            </a:r>
          </a:p>
          <a:p>
            <a:pPr marL="0" indent="0">
              <a:buNone/>
            </a:pP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Играчке су разбацане по поду.</a:t>
            </a:r>
          </a:p>
          <a:p>
            <a:pPr marL="0" indent="0">
              <a:buNone/>
            </a:pP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У нашем селу нема никога.</a:t>
            </a:r>
          </a:p>
          <a:p>
            <a:pPr marL="0" indent="0">
              <a:buNone/>
            </a:pP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Она остаје при свом мишљењу.</a:t>
            </a:r>
            <a:endParaRPr lang="sr-Latn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640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271F7-63A7-4A30-BCFB-18FCF1874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Подсјетимо се!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0EDE8-2722-4CAD-9E9C-6278B7B78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2" y="1325218"/>
            <a:ext cx="10604984" cy="492318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Граматичка категорија падежа означава различите облике именица и других именских ријечи (замјеница, придјева и бројева) у реченици.</a:t>
            </a:r>
            <a:endParaRPr lang="sr-Cyrl-BA" sz="3200" dirty="0"/>
          </a:p>
          <a:p>
            <a:pPr>
              <a:lnSpc>
                <a:spcPct val="150000"/>
              </a:lnSpc>
            </a:pP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именицом, као једином самосталном врстом ријечи, већина именских ријечи слаже се у роду, броју и падежу. Такво слагање назива се </a:t>
            </a:r>
            <a:r>
              <a:rPr lang="sr-Cyrl-BA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конгруенција</a:t>
            </a: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09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32158-9F90-4260-BD8B-A9D3BA451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Подсјетимо се!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7A3AF-02CA-4D94-A337-32FD9A42B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7" y="1550504"/>
            <a:ext cx="10840277" cy="4854778"/>
          </a:xfrm>
        </p:spPr>
        <p:txBody>
          <a:bodyPr>
            <a:normAutofit/>
          </a:bodyPr>
          <a:lstStyle/>
          <a:p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Различити облици у којима се појављују именице називају се </a:t>
            </a:r>
            <a:r>
              <a:rPr lang="sr-Cyrl-BA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падежи</a:t>
            </a: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Промјена именица кроз падеже назива се </a:t>
            </a:r>
            <a:r>
              <a:rPr lang="sr-Cyrl-BA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деклинација</a:t>
            </a: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има </a:t>
            </a:r>
            <a:r>
              <a:rPr lang="sr-Cyrl-BA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седам падежа</a:t>
            </a:r>
            <a:r>
              <a:rPr lang="sr-Cyrl-B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Сваки падеж добија се на посебно питање.</a:t>
            </a:r>
            <a:endParaRPr lang="sr-Latn-B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72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3EAA7-8EB5-402B-971A-D1EFE7ED8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501" y="327546"/>
            <a:ext cx="10945505" cy="6332561"/>
          </a:xfrm>
        </p:spPr>
        <p:txBody>
          <a:bodyPr/>
          <a:lstStyle/>
          <a:p>
            <a:pPr marL="0" indent="0">
              <a:buNone/>
            </a:pPr>
            <a:endParaRPr lang="sr-Latn-BA" dirty="0"/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A0317742-3F02-440E-B4DB-2C495801EE73}"/>
              </a:ext>
            </a:extLst>
          </p:cNvPr>
          <p:cNvSpPr/>
          <p:nvPr/>
        </p:nvSpPr>
        <p:spPr>
          <a:xfrm>
            <a:off x="1910687" y="477672"/>
            <a:ext cx="3630304" cy="51861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ПАДЕЖИ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lowchart: Alternate Process 6">
            <a:extLst>
              <a:ext uri="{FF2B5EF4-FFF2-40B4-BE49-F238E27FC236}">
                <a16:creationId xmlns:a16="http://schemas.microsoft.com/office/drawing/2014/main" id="{839F874B-81A5-4BC8-8DE5-4D54109384E0}"/>
              </a:ext>
            </a:extLst>
          </p:cNvPr>
          <p:cNvSpPr/>
          <p:nvPr/>
        </p:nvSpPr>
        <p:spPr>
          <a:xfrm>
            <a:off x="5586487" y="477672"/>
            <a:ext cx="4185310" cy="51861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ПАДЕЖНА ПИТАЊА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36970A31-6802-4286-9C2D-A5E745C7699A}"/>
              </a:ext>
            </a:extLst>
          </p:cNvPr>
          <p:cNvSpPr/>
          <p:nvPr/>
        </p:nvSpPr>
        <p:spPr>
          <a:xfrm>
            <a:off x="1910687" y="1371600"/>
            <a:ext cx="3630304" cy="51861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НОМИНАТИВ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37C317FD-CBAE-4519-B15D-54AE070FF656}"/>
              </a:ext>
            </a:extLst>
          </p:cNvPr>
          <p:cNvSpPr/>
          <p:nvPr/>
        </p:nvSpPr>
        <p:spPr>
          <a:xfrm>
            <a:off x="1910687" y="2094932"/>
            <a:ext cx="3630304" cy="51861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ГЕНИТИВ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F8F8A8C5-E16C-4E80-82C0-2D8E28CF8EFC}"/>
              </a:ext>
            </a:extLst>
          </p:cNvPr>
          <p:cNvSpPr/>
          <p:nvPr/>
        </p:nvSpPr>
        <p:spPr>
          <a:xfrm>
            <a:off x="1910687" y="2825087"/>
            <a:ext cx="3630304" cy="51861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ДАТИВ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9C4B9A67-B51A-46AB-AD51-43D59F5CF6AF}"/>
              </a:ext>
            </a:extLst>
          </p:cNvPr>
          <p:cNvSpPr/>
          <p:nvPr/>
        </p:nvSpPr>
        <p:spPr>
          <a:xfrm>
            <a:off x="1910687" y="3575714"/>
            <a:ext cx="3630304" cy="51861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АКУЗАТИВ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1091A241-8558-4A23-81A6-3C9E08C47C40}"/>
              </a:ext>
            </a:extLst>
          </p:cNvPr>
          <p:cNvSpPr/>
          <p:nvPr/>
        </p:nvSpPr>
        <p:spPr>
          <a:xfrm>
            <a:off x="1910687" y="4380931"/>
            <a:ext cx="3630304" cy="51861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ВОКАТИВ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38959CB8-772D-4AD5-B6CD-53A9B8E34955}"/>
              </a:ext>
            </a:extLst>
          </p:cNvPr>
          <p:cNvSpPr/>
          <p:nvPr/>
        </p:nvSpPr>
        <p:spPr>
          <a:xfrm>
            <a:off x="1910687" y="5090615"/>
            <a:ext cx="3630304" cy="51861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ИНСТРУМЕНТАЛ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Flowchart: Alternate Process 13">
            <a:extLst>
              <a:ext uri="{FF2B5EF4-FFF2-40B4-BE49-F238E27FC236}">
                <a16:creationId xmlns:a16="http://schemas.microsoft.com/office/drawing/2014/main" id="{361ACD99-79D7-4FA4-A142-863D5EB7D11F}"/>
              </a:ext>
            </a:extLst>
          </p:cNvPr>
          <p:cNvSpPr/>
          <p:nvPr/>
        </p:nvSpPr>
        <p:spPr>
          <a:xfrm>
            <a:off x="1910687" y="5854890"/>
            <a:ext cx="3630304" cy="51861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ЛОКАТИВ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Flowchart: Alternate Process 15">
            <a:extLst>
              <a:ext uri="{FF2B5EF4-FFF2-40B4-BE49-F238E27FC236}">
                <a16:creationId xmlns:a16="http://schemas.microsoft.com/office/drawing/2014/main" id="{03AABDCE-C4BC-49C6-8220-D5173E52EF23}"/>
              </a:ext>
            </a:extLst>
          </p:cNvPr>
          <p:cNvSpPr/>
          <p:nvPr/>
        </p:nvSpPr>
        <p:spPr>
          <a:xfrm>
            <a:off x="5563738" y="1371599"/>
            <a:ext cx="4185311" cy="51861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КО? ШТА/ШТО?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Flowchart: Alternate Process 16">
            <a:extLst>
              <a:ext uri="{FF2B5EF4-FFF2-40B4-BE49-F238E27FC236}">
                <a16:creationId xmlns:a16="http://schemas.microsoft.com/office/drawing/2014/main" id="{5243BB1F-8D97-4F71-8358-96A3303F90DB}"/>
              </a:ext>
            </a:extLst>
          </p:cNvPr>
          <p:cNvSpPr/>
          <p:nvPr/>
        </p:nvSpPr>
        <p:spPr>
          <a:xfrm>
            <a:off x="5563739" y="2094932"/>
            <a:ext cx="4208057" cy="51861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КОГА? ЧЕГА?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Flowchart: Alternate Process 17">
            <a:extLst>
              <a:ext uri="{FF2B5EF4-FFF2-40B4-BE49-F238E27FC236}">
                <a16:creationId xmlns:a16="http://schemas.microsoft.com/office/drawing/2014/main" id="{22CAE788-1B5E-49D0-91B2-AEECDC13463B}"/>
              </a:ext>
            </a:extLst>
          </p:cNvPr>
          <p:cNvSpPr/>
          <p:nvPr/>
        </p:nvSpPr>
        <p:spPr>
          <a:xfrm>
            <a:off x="5563739" y="2825087"/>
            <a:ext cx="4208057" cy="51861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КОМЕ? ЧЕМУ?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Flowchart: Alternate Process 18">
            <a:extLst>
              <a:ext uri="{FF2B5EF4-FFF2-40B4-BE49-F238E27FC236}">
                <a16:creationId xmlns:a16="http://schemas.microsoft.com/office/drawing/2014/main" id="{CCDC25F6-3190-4E9F-9410-54C27B521EF1}"/>
              </a:ext>
            </a:extLst>
          </p:cNvPr>
          <p:cNvSpPr/>
          <p:nvPr/>
        </p:nvSpPr>
        <p:spPr>
          <a:xfrm>
            <a:off x="5563739" y="3575714"/>
            <a:ext cx="4230806" cy="51861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КОГА? ШТА?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Flowchart: Alternate Process 19">
            <a:extLst>
              <a:ext uri="{FF2B5EF4-FFF2-40B4-BE49-F238E27FC236}">
                <a16:creationId xmlns:a16="http://schemas.microsoft.com/office/drawing/2014/main" id="{565E239A-BBB8-497C-962D-D463C3C505CE}"/>
              </a:ext>
            </a:extLst>
          </p:cNvPr>
          <p:cNvSpPr/>
          <p:nvPr/>
        </p:nvSpPr>
        <p:spPr>
          <a:xfrm>
            <a:off x="5563738" y="4380931"/>
            <a:ext cx="4219431" cy="49131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ОЈ! ХЕЈ!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Flowchart: Alternate Process 20">
            <a:extLst>
              <a:ext uri="{FF2B5EF4-FFF2-40B4-BE49-F238E27FC236}">
                <a16:creationId xmlns:a16="http://schemas.microsoft.com/office/drawing/2014/main" id="{08EAA3E8-5F7B-4ABA-B9DB-36C71D47DCCF}"/>
              </a:ext>
            </a:extLst>
          </p:cNvPr>
          <p:cNvSpPr/>
          <p:nvPr/>
        </p:nvSpPr>
        <p:spPr>
          <a:xfrm>
            <a:off x="5563739" y="5104264"/>
            <a:ext cx="4185310" cy="49131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КИМ? ЧИМЕ?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Flowchart: Alternate Process 21">
            <a:extLst>
              <a:ext uri="{FF2B5EF4-FFF2-40B4-BE49-F238E27FC236}">
                <a16:creationId xmlns:a16="http://schemas.microsoft.com/office/drawing/2014/main" id="{1D70BB7E-F548-44C0-8F0B-46CB9D60B6C3}"/>
              </a:ext>
            </a:extLst>
          </p:cNvPr>
          <p:cNvSpPr/>
          <p:nvPr/>
        </p:nvSpPr>
        <p:spPr>
          <a:xfrm>
            <a:off x="5563739" y="5854890"/>
            <a:ext cx="4230806" cy="51861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КОМЕ? О ЧЕМУ?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8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BBB72-DFE3-4EE0-800D-B86D8E5D9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140" y="940904"/>
            <a:ext cx="10349948" cy="5307495"/>
          </a:xfrm>
        </p:spPr>
        <p:txBody>
          <a:bodyPr>
            <a:noAutofit/>
          </a:bodyPr>
          <a:lstStyle/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СЕДМИ ПАДЕЖ У СРПСКОМ ЈЕЗИКУ ЗОВЕ СЕ 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ЛОКАТИВ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ЛОКАТИВ ДОБИЈАМО НА ПИТАЊА: </a:t>
            </a:r>
          </a:p>
          <a:p>
            <a:endParaRPr lang="sr-Cyrl-B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sr-Cyrl-BA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КОМЕ? </a:t>
            </a:r>
            <a:r>
              <a:rPr lang="sr-Cyrl-B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ЗА ЖИВО) </a:t>
            </a:r>
          </a:p>
          <a:p>
            <a:pPr marL="0" indent="0">
              <a:buNone/>
            </a:pP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Нпр.: </a:t>
            </a:r>
          </a:p>
          <a:p>
            <a:pPr marL="0" indent="0">
              <a:buNone/>
            </a:pP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коме разговарају? – </a:t>
            </a:r>
            <a:r>
              <a:rPr lang="sr-Cyrl-BA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сестри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sr-Cyrl-B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sr-Cyrl-BA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ЧЕМУ? </a:t>
            </a:r>
            <a:r>
              <a:rPr lang="sr-Cyrl-B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 НЕЖИВО)</a:t>
            </a:r>
          </a:p>
          <a:p>
            <a:pPr marL="0" indent="0">
              <a:buNone/>
            </a:pP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Нпр.: </a:t>
            </a:r>
          </a:p>
          <a:p>
            <a:pPr marL="0" indent="0">
              <a:buNone/>
            </a:pP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чему разговарају? – </a:t>
            </a:r>
            <a:r>
              <a:rPr lang="sr-Cyrl-BA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авиону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397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D1896-27C3-48C1-A03B-713B09604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4" y="662608"/>
            <a:ext cx="10972800" cy="5552661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ЛОКАТИВ ЈЕ ПАДЕЖ МЈЕСТА, ЈЕР ЊЕГОВО ОСНОВНО ЗНАЧЕЊЕ ОБИЉЕЖАВА </a:t>
            </a:r>
            <a:r>
              <a:rPr lang="sr-Cyrl-B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МЈЕСТО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ВРШЕЊА ЦИЈЕЛЕ ГЛАГОЛСКЕ РАДЊЕ, ШТО ЗНАЧИ ДА ОН ИМА СЛУЖБУ </a:t>
            </a:r>
            <a:r>
              <a:rPr lang="sr-Cyrl-B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ПРИЛОШКЕ ОДРЕДБЕ ЗА МЈЕСТО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Нпр.: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r-Cyrl-B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Срели су се </a:t>
            </a:r>
            <a:r>
              <a:rPr lang="sr-Cyrl-BA" sz="2400" b="1" i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улици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ЛОКАТИВ МОЖЕ БИТИ И У СЛУЖБИ </a:t>
            </a:r>
            <a:r>
              <a:rPr lang="sr-Cyrl-B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ПРИЛОШКЕ ОДРЕДБЕ ЗА ВРИЈЕМЕ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Нпр.: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Cyrl-B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Маја се родила </a:t>
            </a:r>
            <a:r>
              <a:rPr lang="sr-Cyrl-BA" sz="2400" b="1" i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мају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Cyrl-B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 смо се забављали </a:t>
            </a:r>
            <a:r>
              <a:rPr lang="sr-Cyrl-BA" sz="2400" b="1" i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њеном рођендану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120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61733-F390-474E-8D57-487D3B036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5582" y="649356"/>
            <a:ext cx="9998766" cy="555928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ЛОКАТИВ ЈЕ </a:t>
            </a:r>
            <a:r>
              <a:rPr lang="sr-Cyrl-B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ЈЕДИНИ ПАДЕЖ 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СРПСКОМ ЈЕЗИКУ КОЈИ СЕ </a:t>
            </a:r>
            <a:r>
              <a:rPr lang="sr-Cyrl-B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УВИЈЕК УПОТРЕБЉАВА СА ПРИЈЕДЛОГОМ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sr-Cyrl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ПРИЈЕДЛОЗИ КОЈИ СЕ УПОТРЕБЉАВАЈУ УЗ ЛОКАТИВ СУ: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Cyrl-BA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Cyrl-BA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(нпр. </a:t>
            </a:r>
            <a:r>
              <a:rPr lang="sr-Cyrl-B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Данас сам био </a:t>
            </a:r>
            <a:r>
              <a:rPr lang="sr-Cyrl-BA" sz="2000" b="1" i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школи</a:t>
            </a: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sr-Cyrl-BA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Cyrl-BA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sr-Cyrl-BA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(нпр. </a:t>
            </a:r>
            <a:r>
              <a:rPr lang="sr-Cyrl-B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 ти је висио </a:t>
            </a:r>
            <a:r>
              <a:rPr lang="sr-Cyrl-BA" sz="2000" b="1" i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концу</a:t>
            </a: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Cyrl-BA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(нпр. </a:t>
            </a:r>
            <a:r>
              <a:rPr lang="sr-Cyrl-B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 сутра сам </a:t>
            </a:r>
            <a:r>
              <a:rPr lang="sr-Cyrl-BA" sz="2000" b="1" i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одмору</a:t>
            </a: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sr-Cyrl-BA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r-Cyrl-BA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(нпр. </a:t>
            </a:r>
            <a:r>
              <a:rPr lang="sr-Cyrl-B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Цијели дан шетају </a:t>
            </a:r>
            <a:r>
              <a:rPr lang="sr-Cyrl-BA" sz="2000" b="1" i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граду</a:t>
            </a: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Cyrl-BA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(нпр. Остаје </a:t>
            </a:r>
            <a:r>
              <a:rPr lang="sr-Cyrl-BA" sz="2000" b="1" i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свом мишљењу</a:t>
            </a: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sr-Cyrl-BA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r-Cyrl-BA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ПРЕМА </a:t>
            </a: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(нпр. </a:t>
            </a:r>
            <a:r>
              <a:rPr lang="sr-Cyrl-B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Групише примјере </a:t>
            </a:r>
            <a:r>
              <a:rPr lang="sr-Cyrl-BA" sz="2000" b="1" i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према значењу</a:t>
            </a: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sr-Latn-BA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11804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E2CA4-BD07-4441-B932-8BD0682E1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2" y="1139686"/>
            <a:ext cx="10760766" cy="5108713"/>
          </a:xfrm>
        </p:spPr>
        <p:txBody>
          <a:bodyPr>
            <a:normAutofit/>
          </a:bodyPr>
          <a:lstStyle/>
          <a:p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Приједлози </a:t>
            </a:r>
            <a:r>
              <a:rPr lang="sr-Cyrl-BA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BA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BA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BA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употребљавају се и с </a:t>
            </a:r>
            <a:r>
              <a:rPr lang="sr-Cyrl-BA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акузативом</a:t>
            </a: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sr-Cyrl-B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Приједлог </a:t>
            </a:r>
            <a:r>
              <a:rPr lang="sr-Cyrl-BA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ПРЕМА</a:t>
            </a: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долази и с </a:t>
            </a:r>
            <a:r>
              <a:rPr lang="sr-Cyrl-BA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дативом</a:t>
            </a: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sr-Cyrl-B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је једини приједлог који долази </a:t>
            </a:r>
            <a:r>
              <a:rPr lang="sr-Cyrl-BA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 уз локатив</a:t>
            </a: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37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FB8C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FB8C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FB8C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A7F5A-9F86-416A-8A36-963CD0193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913" y="768626"/>
            <a:ext cx="10005391" cy="5585791"/>
          </a:xfrm>
        </p:spPr>
        <p:txBody>
          <a:bodyPr/>
          <a:lstStyle/>
          <a:p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Увијек разликуј </a:t>
            </a:r>
            <a:r>
              <a:rPr lang="sr-Cyrl-BA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локатив </a:t>
            </a:r>
            <a:r>
              <a:rPr lang="sr-Cyrl-B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приједлозима У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Cyrl-B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 </a:t>
            </a:r>
            <a:r>
              <a:rPr lang="sr-Cyrl-BA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акузатива</a:t>
            </a:r>
            <a:r>
              <a:rPr lang="sr-Cyrl-B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 приједлозима У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Cyrl-B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 падежи немају исте падежне наставке, а ни исту врсту значења мјеста.</a:t>
            </a:r>
          </a:p>
          <a:p>
            <a:r>
              <a:rPr lang="sr-Cyrl-BA" sz="28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Акузатив са приједлозима У </a:t>
            </a:r>
            <a:r>
              <a:rPr lang="sr-Cyrl-BA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Cyrl-BA" sz="28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долази само уз глаголе </a:t>
            </a:r>
            <a:r>
              <a:rPr lang="sr-Cyrl-BA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кретања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означава </a:t>
            </a:r>
            <a:r>
              <a:rPr lang="sr-Cyrl-BA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мјесто као циљ кретања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којем се завршава радња (нпр. </a:t>
            </a:r>
            <a:r>
              <a:rPr lang="sr-Cyrl-B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Ушао је </a:t>
            </a:r>
            <a:r>
              <a:rPr lang="sr-Cyrl-BA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кућу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sr-Cyrl-BA" sz="28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Локатив са приједлозима У </a:t>
            </a:r>
            <a:r>
              <a:rPr lang="sr-Cyrl-BA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BA" sz="28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долази уз глаголе </a:t>
            </a:r>
            <a:r>
              <a:rPr lang="sr-Cyrl-BA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мировања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означава </a:t>
            </a:r>
            <a:r>
              <a:rPr lang="sr-Cyrl-BA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мјесто на коме се врши цијела глаголска радња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(нпр. </a:t>
            </a:r>
            <a:r>
              <a:rPr lang="sr-Cyrl-B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Сједи </a:t>
            </a:r>
            <a:r>
              <a:rPr lang="sr-Cyrl-BA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кући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sr-Latn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50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145</TotalTime>
  <Words>537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Ion</vt:lpstr>
      <vt:lpstr>ЛОКАТИВ</vt:lpstr>
      <vt:lpstr>Подсјетимо се!</vt:lpstr>
      <vt:lpstr>Подсјетимо се!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Домаћи задатак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ЛОКАТИВ</dc:title>
  <dc:creator>mm</dc:creator>
  <cp:lastModifiedBy>mm</cp:lastModifiedBy>
  <cp:revision>42</cp:revision>
  <dcterms:created xsi:type="dcterms:W3CDTF">2020-12-09T22:13:13Z</dcterms:created>
  <dcterms:modified xsi:type="dcterms:W3CDTF">2020-12-12T09:38:36Z</dcterms:modified>
</cp:coreProperties>
</file>