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65" r:id="rId3"/>
    <p:sldId id="276" r:id="rId4"/>
    <p:sldId id="281" r:id="rId5"/>
    <p:sldId id="280" r:id="rId6"/>
    <p:sldId id="279" r:id="rId7"/>
    <p:sldId id="282" r:id="rId8"/>
    <p:sldId id="283" r:id="rId9"/>
    <p:sldId id="284" r:id="rId10"/>
    <p:sldId id="285" r:id="rId11"/>
    <p:sldId id="287" r:id="rId12"/>
    <p:sldId id="288" r:id="rId13"/>
    <p:sldId id="289" r:id="rId14"/>
  </p:sldIdLst>
  <p:sldSz cx="9144000" cy="5143500" type="screen16x9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4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/>
              </a:defRPr>
            </a:lvl1pPr>
          </a:lstStyle>
          <a:p>
            <a:pPr lvl="0"/>
            <a:fld id="{BC6B3341-A8C4-4022-A744-6D76B54356D3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 pitchFamily="34"/>
              </a:defRPr>
            </a:lvl1pPr>
          </a:lstStyle>
          <a:p>
            <a:pPr lvl="0"/>
            <a:fld id="{2F4A970A-D983-4D73-952F-E6B0AA6C844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7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F4A970A-D983-4D73-952F-E6B0AA6C844D}" type="slidenum">
              <a:rPr lang="bs-Latn-BA" smtClean="0"/>
              <a:t>10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7698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49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2C4C95-4F60-4E68-930B-36609A028A07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C2734B-B65D-4F16-9053-823BCA2B93F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09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85A4F2-C0BE-400B-9855-FEB253F47A70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D60DEE-D942-4B7E-AB31-A389ED6C172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05977"/>
            <a:ext cx="2057400" cy="438864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05977"/>
            <a:ext cx="6019796" cy="438864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074158-31DA-45E5-80B1-FC1DEC7BC76A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413CE6-D4EB-48F0-941E-F473594D733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53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C06ADE-BE56-4861-BDE3-1122C5FBA5AC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E2D7DA-56E6-47CD-89E4-1C91EF52429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3305171"/>
            <a:ext cx="7772400" cy="1021558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180039"/>
            <a:ext cx="7772400" cy="1125141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4BF24B-F208-418A-8A5C-5BFCECB0B2F9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6755A5-5782-4065-9D28-1806ACB0F2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1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00150"/>
            <a:ext cx="4038603" cy="3394472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200150"/>
            <a:ext cx="4038603" cy="3394472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13FC5B-EBFA-4DC6-A393-68CF8DC0FA70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FF9587-3D7E-4E55-8831-8AAAD3D9B97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2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151339"/>
            <a:ext cx="4040184" cy="479822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1631152"/>
            <a:ext cx="4040184" cy="296346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151339"/>
            <a:ext cx="4041776" cy="479822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631152"/>
            <a:ext cx="4041776" cy="296346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09C38F-CC8A-4914-A172-3E198CECCD7C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0BDF98-0FB8-435E-9119-42532A94E6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03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72F85A-5EAD-4D13-AD80-20865D766026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3225A8-BFE8-431F-A38A-CBB26F43830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92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F2C3B2-E6DE-4B2F-AA3C-3F3F1A042625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F07476-AF4C-4572-ADAF-6DCCD4B609B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5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04789"/>
            <a:ext cx="3008311" cy="871542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04789"/>
            <a:ext cx="5111752" cy="43898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076321"/>
            <a:ext cx="3008311" cy="351830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3E2E9-EA2D-43D9-B107-E48C795212D1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E109B1-AFEB-429D-B52E-975395B424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7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4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459577"/>
            <a:ext cx="5486400" cy="3086099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4025499"/>
            <a:ext cx="5486400" cy="60365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A7E158-79FF-4017-9111-B0E36FD11B2F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598565-08EF-49F0-9BE5-9424E1E1B37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4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4767260"/>
            <a:ext cx="2133596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cs typeface="Arial"/>
              </a:defRPr>
            </a:lvl1pPr>
          </a:lstStyle>
          <a:p>
            <a:pPr lvl="0"/>
            <a:fld id="{D08EADED-17A2-4736-8603-7B6DAD836C54}" type="datetime1">
              <a:rPr lang="en-GB"/>
              <a:pPr lvl="0"/>
              <a:t>17/11/2020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4767260"/>
            <a:ext cx="2895603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cs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4767260"/>
            <a:ext cx="2133596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cs typeface="Arial" pitchFamily="34"/>
              </a:defRPr>
            </a:lvl1pPr>
          </a:lstStyle>
          <a:p>
            <a:pPr lvl="0"/>
            <a:fld id="{11130928-302B-4BC1-A10E-97D469505CA5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0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0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6" y="-1399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/>
          <a:srcRect l="4804" t="8396" b="6425"/>
          <a:stretch>
            <a:fillRect/>
          </a:stretch>
        </p:blipFill>
        <p:spPr>
          <a:xfrm>
            <a:off x="2267744" y="771550"/>
            <a:ext cx="4246446" cy="32946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6"/>
          <p:cNvSpPr txBox="1"/>
          <p:nvPr/>
        </p:nvSpPr>
        <p:spPr>
          <a:xfrm>
            <a:off x="3851919" y="1683658"/>
            <a:ext cx="2160242" cy="9541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x-none" sz="28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 pitchFamily="34"/>
              </a:rPr>
              <a:t>УЧИМО </a:t>
            </a:r>
            <a:r>
              <a:rPr lang="sr-Cyrl-RS" sz="2800" b="1" dirty="0" smtClean="0">
                <a:solidFill>
                  <a:srgbClr val="000000"/>
                </a:solidFill>
                <a:latin typeface="Calibri" pitchFamily="34"/>
                <a:cs typeface="Arial" pitchFamily="34"/>
              </a:rPr>
              <a:t>ЛАТИНИЦУ</a:t>
            </a:r>
            <a:endParaRPr lang="x-none" sz="2800" b="1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ж</a:t>
            </a:r>
            <a:endParaRPr lang="bs-Latn-BA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" y="-139291"/>
            <a:ext cx="9144000" cy="6077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7"/>
          <p:cNvSpPr/>
          <p:nvPr/>
        </p:nvSpPr>
        <p:spPr>
          <a:xfrm>
            <a:off x="2699792" y="339502"/>
            <a:ext cx="4536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Ж </a:t>
            </a:r>
            <a:r>
              <a:rPr lang="sr-Latn-R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(Ž ž)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0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094929"/>
              </p:ext>
            </p:extLst>
          </p:nvPr>
        </p:nvGraphicFramePr>
        <p:xfrm>
          <a:off x="3302816" y="1499175"/>
          <a:ext cx="4876279" cy="1216591"/>
        </p:xfrm>
        <a:graphic>
          <a:graphicData uri="http://schemas.openxmlformats.org/drawingml/2006/table">
            <a:tbl>
              <a:tblPr/>
              <a:tblGrid>
                <a:gridCol w="48762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7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2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6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8"/>
          <p:cNvSpPr txBox="1"/>
          <p:nvPr/>
        </p:nvSpPr>
        <p:spPr>
          <a:xfrm>
            <a:off x="3419872" y="1499175"/>
            <a:ext cx="24482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9600" dirty="0">
                <a:solidFill>
                  <a:schemeClr val="bg1"/>
                </a:solidFill>
              </a:rPr>
              <a:t>Ž</a:t>
            </a:r>
            <a:r>
              <a:rPr lang="sr-Cyrl-RS" sz="9600" dirty="0" smtClean="0"/>
              <a:t> </a:t>
            </a:r>
            <a:r>
              <a:rPr lang="sr-Latn-RS" sz="6000" dirty="0" smtClean="0">
                <a:solidFill>
                  <a:schemeClr val="bg1"/>
                </a:solidFill>
              </a:rPr>
              <a:t>ž</a:t>
            </a:r>
          </a:p>
          <a:p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3707904" y="3740727"/>
            <a:ext cx="4320480" cy="1118429"/>
          </a:xfrm>
          <a:prstGeom prst="wedgeRoundRectCallout">
            <a:avLst>
              <a:gd name="adj1" fmla="val -76704"/>
              <a:gd name="adj2" fmla="val -1116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err="1"/>
              <a:t>Пажљиво</a:t>
            </a:r>
            <a:r>
              <a:rPr lang="en-US" dirty="0"/>
              <a:t> </a:t>
            </a:r>
            <a:r>
              <a:rPr lang="en-US" dirty="0" err="1" smtClean="0"/>
              <a:t>гледај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пише</a:t>
            </a:r>
            <a:r>
              <a:rPr lang="en-US" dirty="0"/>
              <a:t> </a:t>
            </a:r>
            <a:r>
              <a:rPr lang="en-US" dirty="0" err="1"/>
              <a:t>слов</a:t>
            </a:r>
            <a:r>
              <a:rPr lang="sr-Latn-RS" dirty="0"/>
              <a:t>o</a:t>
            </a:r>
            <a:r>
              <a:rPr lang="sr-Cyrl-RS" dirty="0"/>
              <a:t> </a:t>
            </a:r>
            <a:r>
              <a:rPr lang="sr-Cyrl-RS" dirty="0" smtClean="0"/>
              <a:t>Ж </a:t>
            </a:r>
            <a:r>
              <a:rPr lang="en-US" dirty="0" smtClean="0"/>
              <a:t> </a:t>
            </a:r>
            <a:endParaRPr lang="en-US" dirty="0"/>
          </a:p>
          <a:p>
            <a:r>
              <a:rPr lang="sr-Latn-RS" dirty="0"/>
              <a:t> </a:t>
            </a:r>
            <a:r>
              <a:rPr lang="en-US" dirty="0" err="1"/>
              <a:t>латинице</a:t>
            </a:r>
            <a:r>
              <a:rPr lang="en-US" dirty="0"/>
              <a:t>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9" y="2899559"/>
            <a:ext cx="1961398" cy="14723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96243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308570"/>
            <a:ext cx="9143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2"/>
          <p:cNvSpPr txBox="1"/>
          <p:nvPr/>
        </p:nvSpPr>
        <p:spPr>
          <a:xfrm>
            <a:off x="611560" y="0"/>
            <a:ext cx="7632844" cy="10772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Cyrl-RS" sz="3200" b="1" dirty="0" smtClean="0">
                <a:solidFill>
                  <a:srgbClr val="FFFFFF"/>
                </a:solidFill>
                <a:latin typeface="Calibri Light" pitchFamily="34"/>
                <a:cs typeface="Calibri Light" pitchFamily="34"/>
              </a:rPr>
              <a:t>ЧИТАМО</a:t>
            </a:r>
            <a:r>
              <a:rPr lang="x-none" sz="3200" b="1" i="0" u="none" strike="noStrike" kern="1200" cap="none" spc="0" baseline="0" smtClean="0">
                <a:solidFill>
                  <a:srgbClr val="FFFFFF"/>
                </a:solidFill>
                <a:uFillTx/>
                <a:latin typeface="Calibri Light" pitchFamily="34"/>
                <a:cs typeface="Calibri Light" pitchFamily="34"/>
              </a:rPr>
              <a:t> </a:t>
            </a:r>
            <a:r>
              <a:rPr lang="x-none" sz="3200" b="1" i="0" u="none" strike="noStrike" kern="1200" cap="none" spc="0" baseline="0">
                <a:solidFill>
                  <a:srgbClr val="FFFFFF"/>
                </a:solidFill>
                <a:uFillTx/>
                <a:latin typeface="Calibri Light" pitchFamily="34"/>
                <a:cs typeface="Calibri Light" pitchFamily="34"/>
              </a:rPr>
              <a:t>РИЈЕЧИ И </a:t>
            </a:r>
            <a:r>
              <a:rPr lang="sr-Cyrl-RS" sz="3200" b="1" kern="0" dirty="0" smtClean="0">
                <a:solidFill>
                  <a:srgbClr val="FFFFFF"/>
                </a:solidFill>
                <a:latin typeface="Calibri Light" pitchFamily="34"/>
                <a:cs typeface="Calibri Light" pitchFamily="34"/>
              </a:rPr>
              <a:t>САСТАВЉАМО </a:t>
            </a:r>
            <a:r>
              <a:rPr lang="x-none" sz="3200" b="1" i="0" u="none" strike="noStrike" kern="1200" cap="none" spc="0" baseline="0" smtClean="0">
                <a:solidFill>
                  <a:srgbClr val="FFFFFF"/>
                </a:solidFill>
                <a:uFillTx/>
                <a:latin typeface="Calibri Light" pitchFamily="34"/>
                <a:cs typeface="Calibri Light" pitchFamily="34"/>
              </a:rPr>
              <a:t>РЕЧЕНИЦЕ</a:t>
            </a:r>
            <a:endParaRPr lang="x-none" sz="3200" b="1" i="0" u="none" strike="noStrike" kern="1200" cap="none" spc="0" baseline="0">
              <a:solidFill>
                <a:srgbClr val="FFFFFF"/>
              </a:solidFill>
              <a:uFillTx/>
              <a:latin typeface="Calibri Light" pitchFamily="34"/>
              <a:cs typeface="Calibri Light" pitchFamily="34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2609034" y="1164923"/>
            <a:ext cx="1818948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Slava</a:t>
            </a:r>
            <a:endParaRPr lang="x-none" sz="2400" b="1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cs typeface="Arial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Miloš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Zoka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žena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12" y="1635646"/>
            <a:ext cx="1800200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9"/>
          <p:cNvSpPr txBox="1"/>
          <p:nvPr/>
        </p:nvSpPr>
        <p:spPr>
          <a:xfrm>
            <a:off x="590372" y="3291830"/>
            <a:ext cx="383761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8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Slava uči slova.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1840" y="3291830"/>
            <a:ext cx="383761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8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Miloš voli školu.  </a:t>
            </a:r>
          </a:p>
        </p:txBody>
      </p:sp>
      <p:sp>
        <p:nvSpPr>
          <p:cNvPr id="11" name="TextBox 9"/>
          <p:cNvSpPr txBox="1"/>
          <p:nvPr/>
        </p:nvSpPr>
        <p:spPr>
          <a:xfrm>
            <a:off x="3131840" y="3713803"/>
            <a:ext cx="383761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8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Zoka mazi </a:t>
            </a:r>
            <a:r>
              <a:rPr lang="sr-Latn-RS" sz="2800" b="1" dirty="0" err="1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zeku</a:t>
            </a:r>
            <a:r>
              <a:rPr lang="sr-Latn-RS" sz="28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. </a:t>
            </a:r>
          </a:p>
        </p:txBody>
      </p:sp>
      <p:sp>
        <p:nvSpPr>
          <p:cNvPr id="12" name="TextBox 9"/>
          <p:cNvSpPr txBox="1"/>
          <p:nvPr/>
        </p:nvSpPr>
        <p:spPr>
          <a:xfrm>
            <a:off x="590372" y="3713803"/>
            <a:ext cx="383761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800" b="1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Žena žanje žito. </a:t>
            </a:r>
          </a:p>
        </p:txBody>
      </p:sp>
      <p:sp>
        <p:nvSpPr>
          <p:cNvPr id="14" name="TextBox 4"/>
          <p:cNvSpPr txBox="1"/>
          <p:nvPr/>
        </p:nvSpPr>
        <p:spPr>
          <a:xfrm>
            <a:off x="4669959" y="1174741"/>
            <a:ext cx="2016224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zeka</a:t>
            </a:r>
            <a:endParaRPr lang="sr-Latn-RS" sz="2400" b="1" dirty="0" smtClean="0">
              <a:solidFill>
                <a:srgbClr val="FFFFFF"/>
              </a:solidFill>
              <a:latin typeface="Calibri" pitchFamily="34"/>
              <a:cs typeface="Arial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 pitchFamily="34"/>
                <a:cs typeface="Arial" pitchFamily="34"/>
              </a:rPr>
              <a:t>škola</a:t>
            </a: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>
                <a:solidFill>
                  <a:srgbClr val="FFFFFF"/>
                </a:solidFill>
                <a:latin typeface="Calibri" pitchFamily="34"/>
                <a:cs typeface="Arial" pitchFamily="34"/>
              </a:rPr>
              <a:t>s</a:t>
            </a:r>
            <a:r>
              <a:rPr lang="sr-Latn-RS" sz="2400" b="1" kern="0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lova</a:t>
            </a: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i="0" u="none" strike="noStrike" kern="0" cap="none" spc="0" baseline="0" dirty="0" smtClean="0">
                <a:solidFill>
                  <a:srgbClr val="FFFFFF"/>
                </a:solidFill>
                <a:uFillTx/>
                <a:latin typeface="Calibri" pitchFamily="34"/>
                <a:cs typeface="Arial" pitchFamily="34"/>
              </a:rPr>
              <a:t>žito</a:t>
            </a:r>
            <a:endParaRPr lang="sr-Latn-RS" sz="2400" b="1" i="0" u="none" strike="noStrike" kern="1200" cap="none" spc="0" baseline="0" dirty="0" smtClean="0">
              <a:solidFill>
                <a:srgbClr val="FFFFFF"/>
              </a:solidFill>
              <a:uFillTx/>
              <a:latin typeface="Calibri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335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20538"/>
            <a:ext cx="9144000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8"/>
          <p:cNvSpPr/>
          <p:nvPr/>
        </p:nvSpPr>
        <p:spPr>
          <a:xfrm>
            <a:off x="509106" y="699542"/>
            <a:ext cx="750526" cy="156966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9600" kern="0" dirty="0">
                <a:solidFill>
                  <a:srgbClr val="FFFFFF"/>
                </a:solidFill>
                <a:latin typeface="Calibri" pitchFamily="34"/>
                <a:cs typeface="Arial" pitchFamily="34"/>
              </a:rPr>
              <a:t>S</a:t>
            </a:r>
            <a:endParaRPr lang="x-none" sz="9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6" name="Straight Connector 6144"/>
          <p:cNvCxnSpPr/>
          <p:nvPr/>
        </p:nvCxnSpPr>
        <p:spPr>
          <a:xfrm flipV="1">
            <a:off x="1205627" y="772954"/>
            <a:ext cx="702077" cy="358636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cxnSp>
        <p:nvCxnSpPr>
          <p:cNvPr id="7" name="Straight Connector 34"/>
          <p:cNvCxnSpPr/>
          <p:nvPr/>
        </p:nvCxnSpPr>
        <p:spPr>
          <a:xfrm>
            <a:off x="1249912" y="1380457"/>
            <a:ext cx="657792" cy="0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cxnSp>
        <p:nvCxnSpPr>
          <p:cNvPr id="8" name="Straight Connector 37"/>
          <p:cNvCxnSpPr/>
          <p:nvPr/>
        </p:nvCxnSpPr>
        <p:spPr>
          <a:xfrm>
            <a:off x="1205628" y="1731950"/>
            <a:ext cx="702076" cy="288027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9" name="TextBox 6151"/>
          <p:cNvSpPr txBox="1"/>
          <p:nvPr/>
        </p:nvSpPr>
        <p:spPr>
          <a:xfrm>
            <a:off x="1979713" y="536971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err="1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lavko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0" name="TextBox 6151"/>
          <p:cNvSpPr txBox="1"/>
          <p:nvPr/>
        </p:nvSpPr>
        <p:spPr>
          <a:xfrm>
            <a:off x="1979713" y="1181242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lika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1" name="TextBox 6151"/>
          <p:cNvSpPr txBox="1"/>
          <p:nvPr/>
        </p:nvSpPr>
        <p:spPr>
          <a:xfrm>
            <a:off x="1979713" y="1792397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dirty="0" err="1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taza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4" name="Rectangle 28"/>
          <p:cNvSpPr/>
          <p:nvPr/>
        </p:nvSpPr>
        <p:spPr>
          <a:xfrm>
            <a:off x="4541554" y="643599"/>
            <a:ext cx="750526" cy="156966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9600" kern="0" dirty="0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Š</a:t>
            </a:r>
            <a:endParaRPr lang="x-none" sz="9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15" name="Straight Connector 6144"/>
          <p:cNvCxnSpPr/>
          <p:nvPr/>
        </p:nvCxnSpPr>
        <p:spPr>
          <a:xfrm flipV="1">
            <a:off x="5310083" y="787669"/>
            <a:ext cx="702077" cy="358636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cxnSp>
        <p:nvCxnSpPr>
          <p:cNvPr id="16" name="Straight Connector 34"/>
          <p:cNvCxnSpPr/>
          <p:nvPr/>
        </p:nvCxnSpPr>
        <p:spPr>
          <a:xfrm>
            <a:off x="5354368" y="1428429"/>
            <a:ext cx="657792" cy="0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cxnSp>
        <p:nvCxnSpPr>
          <p:cNvPr id="17" name="Straight Connector 37"/>
          <p:cNvCxnSpPr/>
          <p:nvPr/>
        </p:nvCxnSpPr>
        <p:spPr>
          <a:xfrm>
            <a:off x="5382092" y="1694401"/>
            <a:ext cx="702076" cy="288027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18" name="TextBox 6151"/>
          <p:cNvSpPr txBox="1"/>
          <p:nvPr/>
        </p:nvSpPr>
        <p:spPr>
          <a:xfrm>
            <a:off x="6156177" y="483518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kola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9" name="TextBox 6151"/>
          <p:cNvSpPr txBox="1"/>
          <p:nvPr/>
        </p:nvSpPr>
        <p:spPr>
          <a:xfrm>
            <a:off x="6156177" y="1173984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ala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20" name="TextBox 6151"/>
          <p:cNvSpPr txBox="1"/>
          <p:nvPr/>
        </p:nvSpPr>
        <p:spPr>
          <a:xfrm>
            <a:off x="6156177" y="1779662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uma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23" name="Rectangle 3"/>
          <p:cNvSpPr/>
          <p:nvPr/>
        </p:nvSpPr>
        <p:spPr>
          <a:xfrm>
            <a:off x="1650013" y="3153609"/>
            <a:ext cx="761747" cy="156966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9600" kern="0" dirty="0">
                <a:solidFill>
                  <a:srgbClr val="FFFFFF"/>
                </a:solidFill>
                <a:latin typeface="Calibri" pitchFamily="34"/>
                <a:cs typeface="Arial" pitchFamily="34"/>
              </a:rPr>
              <a:t>Z</a:t>
            </a:r>
            <a:endParaRPr lang="x-none" sz="9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24" name="Straight Connector 5"/>
          <p:cNvCxnSpPr/>
          <p:nvPr/>
        </p:nvCxnSpPr>
        <p:spPr>
          <a:xfrm>
            <a:off x="1122783" y="3487674"/>
            <a:ext cx="496889" cy="145418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25" name="Rectangle 3"/>
          <p:cNvSpPr/>
          <p:nvPr/>
        </p:nvSpPr>
        <p:spPr>
          <a:xfrm>
            <a:off x="4594075" y="3147814"/>
            <a:ext cx="761747" cy="156966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9600" kern="0" dirty="0">
                <a:solidFill>
                  <a:srgbClr val="FFFFFF"/>
                </a:solidFill>
                <a:latin typeface="Calibri" pitchFamily="34"/>
                <a:cs typeface="Arial" pitchFamily="34"/>
              </a:rPr>
              <a:t>Ž</a:t>
            </a:r>
            <a:endParaRPr lang="x-none" sz="9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26" name="Straight Connector 7"/>
          <p:cNvCxnSpPr/>
          <p:nvPr/>
        </p:nvCxnSpPr>
        <p:spPr>
          <a:xfrm>
            <a:off x="1185077" y="4011201"/>
            <a:ext cx="464936" cy="0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cxnSp>
        <p:nvCxnSpPr>
          <p:cNvPr id="28" name="Straight Connector 9"/>
          <p:cNvCxnSpPr/>
          <p:nvPr/>
        </p:nvCxnSpPr>
        <p:spPr>
          <a:xfrm flipV="1">
            <a:off x="5364088" y="3363838"/>
            <a:ext cx="675340" cy="360036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cxnSp>
        <p:nvCxnSpPr>
          <p:cNvPr id="30" name="Straight Connector 7"/>
          <p:cNvCxnSpPr/>
          <p:nvPr/>
        </p:nvCxnSpPr>
        <p:spPr>
          <a:xfrm>
            <a:off x="2282627" y="4011201"/>
            <a:ext cx="345157" cy="0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31" name="TextBox 6151"/>
          <p:cNvSpPr txBox="1"/>
          <p:nvPr/>
        </p:nvSpPr>
        <p:spPr>
          <a:xfrm>
            <a:off x="366699" y="3190208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i="0" u="none" strike="noStrike" kern="1200" cap="none" spc="0" baseline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Calibri" pitchFamily="34"/>
                <a:cs typeface="Arial" pitchFamily="34"/>
              </a:rPr>
              <a:t>    vo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32" name="TextBox 6151"/>
          <p:cNvSpPr txBox="1"/>
          <p:nvPr/>
        </p:nvSpPr>
        <p:spPr>
          <a:xfrm>
            <a:off x="2699793" y="3734881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33" name="TextBox 6151"/>
          <p:cNvSpPr txBox="1"/>
          <p:nvPr/>
        </p:nvSpPr>
        <p:spPr>
          <a:xfrm>
            <a:off x="107505" y="3723878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       ko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36" name="Straight Connector 37"/>
          <p:cNvCxnSpPr/>
          <p:nvPr/>
        </p:nvCxnSpPr>
        <p:spPr>
          <a:xfrm>
            <a:off x="2411760" y="4371952"/>
            <a:ext cx="351038" cy="144014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37" name="TextBox 6151"/>
          <p:cNvSpPr txBox="1"/>
          <p:nvPr/>
        </p:nvSpPr>
        <p:spPr>
          <a:xfrm>
            <a:off x="2627785" y="4261607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 </a:t>
            </a: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 oka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38" name="TextBox 6151"/>
          <p:cNvSpPr txBox="1"/>
          <p:nvPr/>
        </p:nvSpPr>
        <p:spPr>
          <a:xfrm>
            <a:off x="6165725" y="4155926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err="1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ivot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45" name="Straight Connector 9"/>
          <p:cNvCxnSpPr/>
          <p:nvPr/>
        </p:nvCxnSpPr>
        <p:spPr>
          <a:xfrm>
            <a:off x="5463649" y="3867894"/>
            <a:ext cx="675523" cy="0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49" name="TextBox 6151"/>
          <p:cNvSpPr txBox="1"/>
          <p:nvPr/>
        </p:nvSpPr>
        <p:spPr>
          <a:xfrm>
            <a:off x="6165725" y="3579862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dirty="0" err="1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ana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cxnSp>
        <p:nvCxnSpPr>
          <p:cNvPr id="50" name="Straight Connector 37"/>
          <p:cNvCxnSpPr/>
          <p:nvPr/>
        </p:nvCxnSpPr>
        <p:spPr>
          <a:xfrm>
            <a:off x="5436096" y="4227934"/>
            <a:ext cx="702076" cy="159890"/>
          </a:xfrm>
          <a:prstGeom prst="straightConnector1">
            <a:avLst/>
          </a:prstGeom>
          <a:noFill/>
          <a:ln w="9528">
            <a:solidFill>
              <a:srgbClr val="FFFFFF"/>
            </a:solidFill>
            <a:prstDash val="solid"/>
          </a:ln>
        </p:spPr>
      </p:cxnSp>
      <p:sp>
        <p:nvSpPr>
          <p:cNvPr id="51" name="TextBox 6151"/>
          <p:cNvSpPr txBox="1"/>
          <p:nvPr/>
        </p:nvSpPr>
        <p:spPr>
          <a:xfrm>
            <a:off x="6069858" y="3075806"/>
            <a:ext cx="1296143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err="1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eljko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335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4" grpId="0"/>
      <p:bldP spid="18" grpId="0"/>
      <p:bldP spid="19" grpId="0"/>
      <p:bldP spid="20" grpId="0"/>
      <p:bldP spid="23" grpId="0"/>
      <p:bldP spid="25" grpId="0"/>
      <p:bldP spid="31" grpId="0"/>
      <p:bldP spid="32" grpId="0"/>
      <p:bldP spid="33" grpId="0"/>
      <p:bldP spid="37" grpId="0"/>
      <p:bldP spid="38" grpId="0"/>
      <p:bldP spid="49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36512" y="-20538"/>
            <a:ext cx="9180512" cy="51640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87824" y="1203598"/>
            <a:ext cx="5472608" cy="2880319"/>
          </a:xfrm>
          <a:prstGeom prst="wedgeRoundRectCallout">
            <a:avLst>
              <a:gd name="adj1" fmla="val -59068"/>
              <a:gd name="adj2" fmla="val 578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r-Latn-RS" sz="2000" b="1" dirty="0" smtClean="0">
                <a:solidFill>
                  <a:schemeClr val="tx2"/>
                </a:solidFill>
              </a:rPr>
              <a:t>1. </a:t>
            </a:r>
            <a:r>
              <a:rPr lang="sr-Cyrl-RS" sz="2000" b="1" dirty="0" smtClean="0">
                <a:solidFill>
                  <a:schemeClr val="tx2"/>
                </a:solidFill>
              </a:rPr>
              <a:t>Сљедеће реченице препиши латиницом:</a:t>
            </a:r>
            <a:endParaRPr lang="sr-Latn-RS" sz="2000" b="1" dirty="0" smtClean="0">
              <a:solidFill>
                <a:schemeClr val="tx2"/>
              </a:solidFill>
            </a:endParaRPr>
          </a:p>
          <a:p>
            <a:r>
              <a:rPr lang="sr-Cyrl-RS" dirty="0" smtClean="0">
                <a:solidFill>
                  <a:schemeClr val="tx2"/>
                </a:solidFill>
              </a:rPr>
              <a:t>Вук је у шуми. </a:t>
            </a:r>
            <a:endParaRPr lang="sr-Latn-RS" dirty="0" smtClean="0">
              <a:solidFill>
                <a:schemeClr val="tx2"/>
              </a:solidFill>
            </a:endParaRPr>
          </a:p>
          <a:p>
            <a:r>
              <a:rPr lang="sr-Cyrl-RS" dirty="0" smtClean="0">
                <a:solidFill>
                  <a:schemeClr val="tx2"/>
                </a:solidFill>
              </a:rPr>
              <a:t>Маја чисти кућу. </a:t>
            </a:r>
            <a:endParaRPr lang="sr-Latn-RS" dirty="0" smtClean="0">
              <a:solidFill>
                <a:schemeClr val="tx2"/>
              </a:solidFill>
            </a:endParaRPr>
          </a:p>
          <a:p>
            <a:r>
              <a:rPr lang="sr-Cyrl-RS" dirty="0" smtClean="0">
                <a:solidFill>
                  <a:schemeClr val="tx2"/>
                </a:solidFill>
              </a:rPr>
              <a:t>Саша има зеца.</a:t>
            </a:r>
            <a:endParaRPr lang="sr-Latn-RS" dirty="0" smtClean="0">
              <a:solidFill>
                <a:schemeClr val="tx2"/>
              </a:solidFill>
            </a:endParaRPr>
          </a:p>
          <a:p>
            <a:endParaRPr lang="sr-Latn-RS" sz="2000" b="1" dirty="0" smtClean="0">
              <a:solidFill>
                <a:schemeClr val="tx2"/>
              </a:solidFill>
            </a:endParaRPr>
          </a:p>
          <a:p>
            <a:r>
              <a:rPr lang="sr-Cyrl-RS" sz="2000" b="1" dirty="0" smtClean="0">
                <a:solidFill>
                  <a:schemeClr val="tx2"/>
                </a:solidFill>
              </a:rPr>
              <a:t>2</a:t>
            </a:r>
            <a:r>
              <a:rPr lang="sr-Cyrl-RS" sz="2000" b="1" dirty="0">
                <a:solidFill>
                  <a:schemeClr val="tx2"/>
                </a:solidFill>
              </a:rPr>
              <a:t>. Од датих ријечи састави</a:t>
            </a:r>
          </a:p>
          <a:p>
            <a:r>
              <a:rPr lang="sr-Cyrl-RS" sz="2000" b="1" dirty="0">
                <a:solidFill>
                  <a:schemeClr val="tx2"/>
                </a:solidFill>
              </a:rPr>
              <a:t> реченице, а затим их запиши у свеску:</a:t>
            </a:r>
            <a:endParaRPr lang="sr-Latn-RS" sz="2000" b="1" dirty="0">
              <a:solidFill>
                <a:schemeClr val="tx2"/>
              </a:solidFill>
            </a:endParaRPr>
          </a:p>
          <a:p>
            <a:r>
              <a:rPr lang="sr-Latn-RS" b="1" dirty="0">
                <a:solidFill>
                  <a:schemeClr val="tx2"/>
                </a:solidFill>
              </a:rPr>
              <a:t>zove     Una    mamu</a:t>
            </a:r>
          </a:p>
          <a:p>
            <a:r>
              <a:rPr lang="sr-Latn-RS" b="1" dirty="0">
                <a:solidFill>
                  <a:schemeClr val="tx2"/>
                </a:solidFill>
              </a:rPr>
              <a:t>Voli     </a:t>
            </a:r>
            <a:r>
              <a:rPr lang="sr-Latn-RS" b="1" dirty="0" err="1">
                <a:solidFill>
                  <a:schemeClr val="tx2"/>
                </a:solidFill>
              </a:rPr>
              <a:t>Saška</a:t>
            </a:r>
            <a:r>
              <a:rPr lang="sr-Latn-RS" b="1" dirty="0">
                <a:solidFill>
                  <a:schemeClr val="tx2"/>
                </a:solidFill>
              </a:rPr>
              <a:t>    ježa</a:t>
            </a:r>
            <a:r>
              <a:rPr lang="sr-Cyrl-RS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51670"/>
            <a:ext cx="2138466" cy="160531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9" name="Pravougaonik 8"/>
          <p:cNvSpPr/>
          <p:nvPr/>
        </p:nvSpPr>
        <p:spPr>
          <a:xfrm>
            <a:off x="2080928" y="177483"/>
            <a:ext cx="4579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x-none" sz="2800" b="1" smtClean="0">
                <a:solidFill>
                  <a:srgbClr val="FFFFFF"/>
                </a:solidFill>
                <a:latin typeface="Calibri" pitchFamily="34"/>
                <a:cs typeface="Arial" pitchFamily="34"/>
              </a:rPr>
              <a:t>ЗАДАТАК </a:t>
            </a:r>
            <a:r>
              <a:rPr lang="x-none" sz="2800" b="1">
                <a:solidFill>
                  <a:srgbClr val="FFFFFF"/>
                </a:solidFill>
                <a:latin typeface="Calibri" pitchFamily="34"/>
                <a:cs typeface="Arial" pitchFamily="34"/>
              </a:rPr>
              <a:t>ЗА САМОСТАЛАН РАД</a:t>
            </a:r>
          </a:p>
        </p:txBody>
      </p:sp>
    </p:spTree>
    <p:extLst>
      <p:ext uri="{BB962C8B-B14F-4D97-AF65-F5344CB8AC3E}">
        <p14:creationId xmlns:p14="http://schemas.microsoft.com/office/powerpoint/2010/main" val="3335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300764" y="-596602"/>
            <a:ext cx="10625183" cy="64807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6732242" y="4058354"/>
            <a:ext cx="1680155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x-none" sz="32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Calibri" pitchFamily="34"/>
                <a:cs typeface="Arial" pitchFamily="34"/>
              </a:rPr>
              <a:t> </a:t>
            </a:r>
          </a:p>
        </p:txBody>
      </p:sp>
      <p:sp>
        <p:nvSpPr>
          <p:cNvPr id="8" name="TextBox 12"/>
          <p:cNvSpPr txBox="1"/>
          <p:nvPr/>
        </p:nvSpPr>
        <p:spPr>
          <a:xfrm>
            <a:off x="7394167" y="4041830"/>
            <a:ext cx="182417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x-none" sz="3200" b="1" i="0" u="none" strike="noStrike" kern="1200" cap="none" spc="0" baseline="0">
              <a:solidFill>
                <a:srgbClr val="000000"/>
              </a:solidFill>
              <a:effectLst>
                <a:outerShdw blurRad="152400" dist="40004" dir="5040305"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55638" y="697208"/>
            <a:ext cx="2808312" cy="422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en-US" sz="3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>
              <a:spcBef>
                <a:spcPts val="3600"/>
              </a:spcBef>
            </a:pPr>
            <a:r>
              <a:rPr lang="sr-Cyrl-R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Чему служе слова, питала је сова.</a:t>
            </a:r>
          </a:p>
          <a:p>
            <a:pPr>
              <a:spcBef>
                <a:spcPts val="3600"/>
              </a:spcBef>
            </a:pPr>
            <a:r>
              <a:rPr lang="sr-Cyrl-R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 служе да се ријечи здруже и да књиге разне не остану празне. </a:t>
            </a:r>
          </a:p>
          <a:p>
            <a:pPr>
              <a:spcBef>
                <a:spcPts val="3600"/>
              </a:spcBef>
            </a:pPr>
            <a:r>
              <a:rPr lang="sr-Cyrl-R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по неком реду створе абецеду и да одмах запосле оловку и креду.</a:t>
            </a:r>
          </a:p>
          <a:p>
            <a:pPr>
              <a:spcBef>
                <a:spcPts val="3600"/>
              </a:spcBef>
            </a:pPr>
            <a:r>
              <a:rPr lang="sr-Cyrl-R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Аљоша Вучковић</a:t>
            </a:r>
            <a:endParaRPr lang="sr-Cyrl-R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28" y="1779662"/>
            <a:ext cx="3013471" cy="226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14" name="Rectangle 6"/>
          <p:cNvSpPr/>
          <p:nvPr/>
        </p:nvSpPr>
        <p:spPr>
          <a:xfrm>
            <a:off x="1481478" y="114983"/>
            <a:ext cx="19566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АБЕЦЕДА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3</a:t>
            </a:r>
            <a:endParaRPr lang="bs-Latn-BA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36512" y="0"/>
            <a:ext cx="9180512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/>
          <p:nvPr/>
        </p:nvSpPr>
        <p:spPr>
          <a:xfrm>
            <a:off x="1115616" y="1059582"/>
            <a:ext cx="77235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У </a:t>
            </a:r>
            <a:r>
              <a:rPr lang="en-US" sz="2400" b="1" dirty="0" err="1">
                <a:solidFill>
                  <a:schemeClr val="bg1"/>
                </a:solidFill>
              </a:rPr>
              <a:t>српском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књижевном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језику</a:t>
            </a:r>
            <a:r>
              <a:rPr lang="en-US" sz="2400" b="1" dirty="0">
                <a:solidFill>
                  <a:schemeClr val="bg1"/>
                </a:solidFill>
              </a:rPr>
              <a:t> у </a:t>
            </a:r>
            <a:r>
              <a:rPr lang="en-US" sz="2400" b="1" dirty="0" err="1">
                <a:solidFill>
                  <a:schemeClr val="bg1"/>
                </a:solidFill>
              </a:rPr>
              <a:t>употреби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су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два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писма</a:t>
            </a:r>
            <a:r>
              <a:rPr lang="en-US" sz="2400" b="1" dirty="0">
                <a:solidFill>
                  <a:schemeClr val="bg1"/>
                </a:solidFill>
              </a:rPr>
              <a:t>: </a:t>
            </a:r>
            <a:r>
              <a:rPr lang="en-US" sz="2400" b="1" dirty="0" err="1">
                <a:solidFill>
                  <a:schemeClr val="bg1"/>
                </a:solidFill>
              </a:rPr>
              <a:t>ћирилица</a:t>
            </a:r>
            <a:r>
              <a:rPr lang="en-US" sz="2400" b="1" dirty="0">
                <a:solidFill>
                  <a:schemeClr val="bg1"/>
                </a:solidFill>
              </a:rPr>
              <a:t> и </a:t>
            </a:r>
            <a:r>
              <a:rPr lang="en-US" sz="2400" b="1" dirty="0" err="1">
                <a:solidFill>
                  <a:schemeClr val="bg1"/>
                </a:solidFill>
              </a:rPr>
              <a:t>латиница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endParaRPr lang="bs-Latn-BA" sz="2400" dirty="0">
              <a:solidFill>
                <a:schemeClr val="bg1"/>
              </a:solidFill>
            </a:endParaRPr>
          </a:p>
          <a:p>
            <a:pPr lvl="0"/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1115616" y="2139703"/>
            <a:ext cx="56582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b="1" dirty="0">
                <a:solidFill>
                  <a:schemeClr val="bg1"/>
                </a:solidFill>
              </a:rPr>
              <a:t>Ред слова у латиници зове се абецеда.</a:t>
            </a:r>
            <a:endParaRPr lang="bs-Latn-BA" sz="2400" dirty="0">
              <a:solidFill>
                <a:schemeClr val="bg1"/>
              </a:solidFill>
            </a:endParaRPr>
          </a:p>
          <a:p>
            <a:pPr lvl="0"/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1115616" y="2643758"/>
            <a:ext cx="7494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b="1" dirty="0">
                <a:solidFill>
                  <a:schemeClr val="bg1"/>
                </a:solidFill>
              </a:rPr>
              <a:t>Абецеда се састоји од 30 гласова </a:t>
            </a:r>
            <a:r>
              <a:rPr lang="sr-Latn-BA" sz="2400" b="1" dirty="0">
                <a:solidFill>
                  <a:schemeClr val="bg1"/>
                </a:solidFill>
              </a:rPr>
              <a:t>и то </a:t>
            </a:r>
            <a:r>
              <a:rPr lang="en-US" sz="2400" b="1" dirty="0" err="1">
                <a:solidFill>
                  <a:schemeClr val="bg1"/>
                </a:solidFill>
              </a:rPr>
              <a:t>од</a:t>
            </a:r>
            <a:r>
              <a:rPr lang="en-US" sz="2400" b="1" dirty="0">
                <a:solidFill>
                  <a:schemeClr val="bg1"/>
                </a:solidFill>
              </a:rPr>
              <a:t> 27 </a:t>
            </a:r>
            <a:r>
              <a:rPr lang="en-US" sz="2400" b="1" dirty="0" err="1">
                <a:solidFill>
                  <a:schemeClr val="bg1"/>
                </a:solidFill>
              </a:rPr>
              <a:t>посебних</a:t>
            </a:r>
            <a:r>
              <a:rPr lang="en-US" sz="2400" b="1" dirty="0">
                <a:solidFill>
                  <a:schemeClr val="bg1"/>
                </a:solidFill>
              </a:rPr>
              <a:t> и 3 </a:t>
            </a:r>
            <a:r>
              <a:rPr lang="en-US" sz="2400" b="1" dirty="0" err="1">
                <a:solidFill>
                  <a:schemeClr val="bg1"/>
                </a:solidFill>
              </a:rPr>
              <a:t>комбинована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слова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400" b="1" dirty="0" err="1">
                <a:solidFill>
                  <a:schemeClr val="bg1"/>
                </a:solidFill>
              </a:rPr>
              <a:t>Свако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од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њих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представља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по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један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глас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endParaRPr lang="bs-Latn-BA" sz="2400" dirty="0">
              <a:solidFill>
                <a:schemeClr val="bg1"/>
              </a:solidFill>
            </a:endParaRPr>
          </a:p>
          <a:p>
            <a:pPr lvl="0"/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6" descr="dz.jpg"/>
          <p:cNvPicPr>
            <a:picLocks noChangeAspect="1"/>
          </p:cNvPicPr>
          <p:nvPr/>
        </p:nvPicPr>
        <p:blipFill>
          <a:blip r:embed="rId3" cstate="print"/>
          <a:srcRect t="12222" r="11667" b="16667"/>
          <a:stretch>
            <a:fillRect/>
          </a:stretch>
        </p:blipFill>
        <p:spPr>
          <a:xfrm>
            <a:off x="6516216" y="3867894"/>
            <a:ext cx="1612993" cy="973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7" descr="lj.jpg"/>
          <p:cNvPicPr>
            <a:picLocks noChangeAspect="1"/>
          </p:cNvPicPr>
          <p:nvPr/>
        </p:nvPicPr>
        <p:blipFill>
          <a:blip r:embed="rId4" cstate="print"/>
          <a:srcRect t="12222" r="15000" b="14444"/>
          <a:stretch>
            <a:fillRect/>
          </a:stretch>
        </p:blipFill>
        <p:spPr>
          <a:xfrm>
            <a:off x="1115616" y="3887317"/>
            <a:ext cx="1505091" cy="973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1" descr="nji.jpg"/>
          <p:cNvPicPr>
            <a:picLocks noChangeAspect="1"/>
          </p:cNvPicPr>
          <p:nvPr/>
        </p:nvPicPr>
        <p:blipFill>
          <a:blip r:embed="rId5" cstate="print"/>
          <a:srcRect t="12222" r="15000" b="14444"/>
          <a:stretch>
            <a:fillRect/>
          </a:stretch>
        </p:blipFill>
        <p:spPr>
          <a:xfrm>
            <a:off x="3819455" y="3887317"/>
            <a:ext cx="1505090" cy="973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980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512109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771800" y="1419622"/>
            <a:ext cx="5779368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r-Cyrl-RS" sz="6000" dirty="0" smtClean="0"/>
              <a:t>В в, Ц</a:t>
            </a:r>
            <a:r>
              <a:rPr lang="sr-Latn-RS" sz="6000" dirty="0" smtClean="0"/>
              <a:t> </a:t>
            </a:r>
            <a:r>
              <a:rPr lang="sr-Cyrl-RS" sz="6000" dirty="0" smtClean="0"/>
              <a:t>ц</a:t>
            </a:r>
            <a:r>
              <a:rPr lang="sr-Latn-RS" sz="6000" dirty="0" smtClean="0"/>
              <a:t>, </a:t>
            </a:r>
            <a:r>
              <a:rPr lang="sr-Cyrl-RS" sz="6000" dirty="0" smtClean="0"/>
              <a:t>Ч</a:t>
            </a:r>
            <a:r>
              <a:rPr lang="sr-Latn-RS" sz="6000" dirty="0" smtClean="0"/>
              <a:t> </a:t>
            </a:r>
            <a:r>
              <a:rPr lang="sr-Cyrl-RS" sz="6000" dirty="0" smtClean="0"/>
              <a:t>ч</a:t>
            </a:r>
            <a:r>
              <a:rPr lang="sr-Latn-RS" sz="6000" dirty="0" smtClean="0"/>
              <a:t>, </a:t>
            </a:r>
            <a:r>
              <a:rPr lang="sr-Cyrl-RS" sz="6000" dirty="0" smtClean="0"/>
              <a:t>Ћ</a:t>
            </a:r>
            <a:r>
              <a:rPr lang="sr-Latn-RS" sz="6000" dirty="0" smtClean="0"/>
              <a:t> </a:t>
            </a:r>
            <a:r>
              <a:rPr lang="sr-Cyrl-RS" sz="6000" dirty="0" smtClean="0"/>
              <a:t>ћ</a:t>
            </a:r>
            <a:endParaRPr lang="sr-Latn-CS" sz="6000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771800" y="2859782"/>
            <a:ext cx="5779368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r-Latn-RS" sz="6000" dirty="0" smtClean="0"/>
              <a:t>V v, C c, Č č, Ć ć</a:t>
            </a:r>
            <a:endParaRPr lang="sr-Latn-CS" sz="6000" dirty="0"/>
          </a:p>
        </p:txBody>
      </p:sp>
      <p:sp>
        <p:nvSpPr>
          <p:cNvPr id="10" name="Explosion 1 19"/>
          <p:cNvSpPr/>
          <p:nvPr/>
        </p:nvSpPr>
        <p:spPr>
          <a:xfrm>
            <a:off x="731404" y="763318"/>
            <a:ext cx="2021160" cy="10081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827584" y="997177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 b="1" dirty="0" smtClean="0"/>
              <a:t>    </a:t>
            </a:r>
            <a:r>
              <a:rPr lang="en-US" b="1" dirty="0" smtClean="0"/>
              <a:t>ЋИРИЛИЦА</a:t>
            </a:r>
            <a:endParaRPr lang="en-US" b="1" dirty="0"/>
          </a:p>
        </p:txBody>
      </p:sp>
      <p:sp>
        <p:nvSpPr>
          <p:cNvPr id="12" name="Explosion 1 21"/>
          <p:cNvSpPr/>
          <p:nvPr/>
        </p:nvSpPr>
        <p:spPr>
          <a:xfrm>
            <a:off x="6588224" y="3875445"/>
            <a:ext cx="2286000" cy="82645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22"/>
          <p:cNvSpPr txBox="1">
            <a:spLocks noChangeArrowheads="1"/>
          </p:cNvSpPr>
          <p:nvPr/>
        </p:nvSpPr>
        <p:spPr bwMode="auto">
          <a:xfrm>
            <a:off x="7020272" y="4135958"/>
            <a:ext cx="175679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 dirty="0" smtClean="0"/>
              <a:t> </a:t>
            </a:r>
            <a:r>
              <a:rPr lang="en-US" b="1" dirty="0" smtClean="0"/>
              <a:t>ЛАТИНИЦА</a:t>
            </a:r>
            <a:endParaRPr lang="en-US" b="1" dirty="0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>
            <a:off x="3586906" y="2335187"/>
            <a:ext cx="46037" cy="838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H="1">
            <a:off x="5004048" y="2335187"/>
            <a:ext cx="46037" cy="838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H="1">
            <a:off x="6372200" y="2211710"/>
            <a:ext cx="46037" cy="838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 flipH="1">
            <a:off x="7731224" y="2211710"/>
            <a:ext cx="46037" cy="838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extBox 3"/>
          <p:cNvSpPr txBox="1"/>
          <p:nvPr/>
        </p:nvSpPr>
        <p:spPr>
          <a:xfrm>
            <a:off x="2329441" y="377614"/>
            <a:ext cx="6048672" cy="4001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Cyrl-RS" sz="20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 ПОНОВИМО:</a:t>
            </a:r>
            <a:endParaRPr lang="x-none" sz="20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6" y="-1399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3"/>
          <p:cNvSpPr txBox="1"/>
          <p:nvPr/>
        </p:nvSpPr>
        <p:spPr>
          <a:xfrm>
            <a:off x="827584" y="411510"/>
            <a:ext cx="7704856" cy="10772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x-none" sz="3200" b="1" i="0" u="none" strike="noStrike" kern="1200" cap="none" spc="0" baseline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РИЈЕЧИ</a:t>
            </a:r>
            <a:r>
              <a:rPr lang="x-none" sz="3200" b="1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У КОЈИМА </a:t>
            </a:r>
            <a:r>
              <a:rPr lang="sr-Cyrl-RS" sz="32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 НАЛАЗЕ НАВЕДЕНА СЛОВА</a:t>
            </a:r>
            <a:r>
              <a:rPr lang="sr-Cyrl-RS" sz="3200" b="1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3200" b="1" i="0" u="none" strike="noStrike" kern="1200" cap="none" spc="0" baseline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x-none" sz="32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Documents\Desktop\Visibaba-cve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70350"/>
            <a:ext cx="1489641" cy="1017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cuments\Desktop\CC2BFZK2kKk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679" y="2489843"/>
            <a:ext cx="1098428" cy="109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ocuments\Desktop\CES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05248" y="2472707"/>
            <a:ext cx="1487419" cy="111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Documents\Desktop\060057 Terakota-serbia Ukrasni-predme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52062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6151"/>
          <p:cNvSpPr txBox="1"/>
          <p:nvPr/>
        </p:nvSpPr>
        <p:spPr>
          <a:xfrm>
            <a:off x="996340" y="3645246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0000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V</a:t>
            </a: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isibaba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9" name="TextBox 6151"/>
          <p:cNvSpPr txBox="1"/>
          <p:nvPr/>
        </p:nvSpPr>
        <p:spPr>
          <a:xfrm>
            <a:off x="2972679" y="3617835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0000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C</a:t>
            </a: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ipele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0" name="TextBox 6151"/>
          <p:cNvSpPr txBox="1"/>
          <p:nvPr/>
        </p:nvSpPr>
        <p:spPr>
          <a:xfrm>
            <a:off x="6948264" y="3672752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kern="0" dirty="0" smtClean="0">
                <a:solidFill>
                  <a:srgbClr val="FF0000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Ć</a:t>
            </a:r>
            <a:r>
              <a:rPr lang="sr-Latn-RS" sz="2400" b="1" kern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alibri" pitchFamily="34"/>
                <a:cs typeface="Arial" pitchFamily="34"/>
              </a:rPr>
              <a:t>up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  <p:sp>
        <p:nvSpPr>
          <p:cNvPr id="11" name="TextBox 6151"/>
          <p:cNvSpPr txBox="1"/>
          <p:nvPr/>
        </p:nvSpPr>
        <p:spPr>
          <a:xfrm>
            <a:off x="4700885" y="3617835"/>
            <a:ext cx="1296143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Latn-RS" sz="2400" b="1" i="0" u="none" strike="noStrike" kern="1200" cap="none" spc="0" baseline="0" dirty="0" smtClean="0">
                <a:solidFill>
                  <a:srgbClr val="FF0000"/>
                </a:solidFill>
                <a:effectLst>
                  <a:outerShdw>
                    <a:srgbClr val="000000"/>
                  </a:outerShdw>
                </a:effectLst>
                <a:uFillTx/>
                <a:latin typeface="Calibri" pitchFamily="34"/>
                <a:cs typeface="Arial" pitchFamily="34"/>
              </a:rPr>
              <a:t>Č</a:t>
            </a:r>
            <a:r>
              <a:rPr lang="sr-Latn-RS" sz="2400" b="1" i="0" u="none" strike="noStrike" kern="1200" cap="none" spc="0" baseline="0" dirty="0" smtClean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Calibri" pitchFamily="34"/>
                <a:cs typeface="Arial" pitchFamily="34"/>
              </a:rPr>
              <a:t>esma</a:t>
            </a:r>
            <a:endParaRPr lang="x-none" sz="2400" b="1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11499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6" y="-1399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4067944" y="1059582"/>
            <a:ext cx="4608512" cy="2232248"/>
          </a:xfrm>
          <a:prstGeom prst="wedgeRoundRectCallout">
            <a:avLst>
              <a:gd name="adj1" fmla="val -77093"/>
              <a:gd name="adj2" fmla="val 3951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r-Cyrl-RS" sz="2800" dirty="0" smtClean="0"/>
              <a:t>ДАНАС УЧИМО НОВУ ГРУПУ ШТАМПАНИХ СЛОВА ЛАТИНИЦЕ:</a:t>
            </a:r>
          </a:p>
          <a:p>
            <a:pPr algn="ctr"/>
            <a:r>
              <a:rPr lang="sr-Latn-RS" sz="3600" b="1" dirty="0" smtClean="0"/>
              <a:t>S s, Š š, Z z, Ž ž</a:t>
            </a:r>
            <a:endParaRPr lang="en-US" sz="3600" b="1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355726"/>
            <a:ext cx="2054241" cy="154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11499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3816"/>
            <a:ext cx="9144000" cy="51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7"/>
          <p:cNvSpPr/>
          <p:nvPr/>
        </p:nvSpPr>
        <p:spPr>
          <a:xfrm>
            <a:off x="2699792" y="339502"/>
            <a:ext cx="4536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</a:t>
            </a:r>
            <a:r>
              <a:rPr lang="sr-Cyrl-R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sr-Latn-R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(S s)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34921"/>
              </p:ext>
            </p:extLst>
          </p:nvPr>
        </p:nvGraphicFramePr>
        <p:xfrm>
          <a:off x="3577141" y="1347615"/>
          <a:ext cx="4811283" cy="1224135"/>
        </p:xfrm>
        <a:graphic>
          <a:graphicData uri="http://schemas.openxmlformats.org/drawingml/2006/table">
            <a:tbl>
              <a:tblPr/>
              <a:tblGrid>
                <a:gridCol w="4811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0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8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18"/>
          <p:cNvSpPr txBox="1"/>
          <p:nvPr/>
        </p:nvSpPr>
        <p:spPr>
          <a:xfrm>
            <a:off x="3635896" y="1362130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9600" dirty="0" smtClean="0">
                <a:solidFill>
                  <a:schemeClr val="bg1"/>
                </a:solidFill>
              </a:rPr>
              <a:t>S</a:t>
            </a:r>
            <a:r>
              <a:rPr lang="sr-Cyrl-RS" sz="9600" dirty="0" smtClean="0"/>
              <a:t> </a:t>
            </a:r>
            <a:r>
              <a:rPr lang="sr-Latn-RS" sz="6000" dirty="0" smtClean="0">
                <a:solidFill>
                  <a:schemeClr val="bg1"/>
                </a:solidFill>
              </a:rPr>
              <a:t>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3577141" y="3571162"/>
            <a:ext cx="4457802" cy="1197024"/>
          </a:xfrm>
          <a:prstGeom prst="wedgeRoundRectCallout">
            <a:avLst>
              <a:gd name="adj1" fmla="val -76704"/>
              <a:gd name="adj2" fmla="val -1116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err="1"/>
              <a:t>Пажљиво</a:t>
            </a:r>
            <a:r>
              <a:rPr lang="en-US" dirty="0"/>
              <a:t> </a:t>
            </a:r>
            <a:r>
              <a:rPr lang="en-US" dirty="0" err="1" smtClean="0"/>
              <a:t>гледај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пише</a:t>
            </a:r>
            <a:r>
              <a:rPr lang="en-US" dirty="0"/>
              <a:t> </a:t>
            </a:r>
            <a:r>
              <a:rPr lang="en-US" dirty="0" err="1"/>
              <a:t>слов</a:t>
            </a:r>
            <a:r>
              <a:rPr lang="sr-Latn-RS" dirty="0"/>
              <a:t>o</a:t>
            </a:r>
            <a:r>
              <a:rPr lang="sr-Cyrl-RS" dirty="0"/>
              <a:t> С</a:t>
            </a:r>
            <a:r>
              <a:rPr lang="en-US" dirty="0" smtClean="0"/>
              <a:t> </a:t>
            </a:r>
            <a:endParaRPr lang="en-US" dirty="0"/>
          </a:p>
          <a:p>
            <a:r>
              <a:rPr lang="sr-Latn-RS" dirty="0"/>
              <a:t> </a:t>
            </a:r>
            <a:r>
              <a:rPr lang="en-US" dirty="0" err="1"/>
              <a:t>латинице</a:t>
            </a:r>
            <a:r>
              <a:rPr lang="en-US" dirty="0"/>
              <a:t>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86871"/>
            <a:ext cx="1743761" cy="13090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77646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3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3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" y="12931"/>
            <a:ext cx="9143999" cy="513056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7"/>
          <p:cNvSpPr/>
          <p:nvPr/>
        </p:nvSpPr>
        <p:spPr>
          <a:xfrm>
            <a:off x="2699792" y="339502"/>
            <a:ext cx="4536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</a:t>
            </a:r>
            <a:r>
              <a:rPr lang="sr-Cyrl-R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</a:t>
            </a:r>
            <a:r>
              <a:rPr lang="sr-Latn-R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(Š š)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849"/>
              </p:ext>
            </p:extLst>
          </p:nvPr>
        </p:nvGraphicFramePr>
        <p:xfrm>
          <a:off x="3154288" y="1362131"/>
          <a:ext cx="5234136" cy="1209619"/>
        </p:xfrm>
        <a:graphic>
          <a:graphicData uri="http://schemas.openxmlformats.org/drawingml/2006/table">
            <a:tbl>
              <a:tblPr/>
              <a:tblGrid>
                <a:gridCol w="52341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5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18"/>
          <p:cNvSpPr txBox="1"/>
          <p:nvPr/>
        </p:nvSpPr>
        <p:spPr>
          <a:xfrm>
            <a:off x="3275856" y="1362130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9600" dirty="0">
                <a:solidFill>
                  <a:schemeClr val="bg1"/>
                </a:solidFill>
              </a:rPr>
              <a:t>Š</a:t>
            </a:r>
            <a:r>
              <a:rPr lang="sr-Cyrl-RS" sz="9600" dirty="0" smtClean="0"/>
              <a:t> </a:t>
            </a:r>
            <a:r>
              <a:rPr lang="sr-Latn-RS" sz="6000" dirty="0" smtClean="0">
                <a:solidFill>
                  <a:schemeClr val="bg1"/>
                </a:solidFill>
              </a:rPr>
              <a:t>š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3597289" y="3630826"/>
            <a:ext cx="4287079" cy="1098383"/>
          </a:xfrm>
          <a:prstGeom prst="wedgeRoundRectCallout">
            <a:avLst>
              <a:gd name="adj1" fmla="val -76704"/>
              <a:gd name="adj2" fmla="val -1116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err="1"/>
              <a:t>Пажљиво</a:t>
            </a:r>
            <a:r>
              <a:rPr lang="en-US" dirty="0"/>
              <a:t> </a:t>
            </a:r>
            <a:r>
              <a:rPr lang="en-US" dirty="0" err="1" smtClean="0"/>
              <a:t>гледај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пише</a:t>
            </a:r>
            <a:r>
              <a:rPr lang="en-US" dirty="0"/>
              <a:t> </a:t>
            </a:r>
            <a:r>
              <a:rPr lang="en-US" dirty="0" err="1"/>
              <a:t>слов</a:t>
            </a:r>
            <a:r>
              <a:rPr lang="sr-Latn-RS" dirty="0"/>
              <a:t>o</a:t>
            </a:r>
            <a:r>
              <a:rPr lang="sr-Cyrl-RS" dirty="0"/>
              <a:t> </a:t>
            </a:r>
            <a:r>
              <a:rPr lang="sr-Cyrl-RS" dirty="0" smtClean="0"/>
              <a:t>Ш </a:t>
            </a:r>
            <a:r>
              <a:rPr lang="en-US" dirty="0" smtClean="0"/>
              <a:t> </a:t>
            </a:r>
            <a:endParaRPr lang="en-US" dirty="0"/>
          </a:p>
          <a:p>
            <a:r>
              <a:rPr lang="sr-Latn-RS" dirty="0"/>
              <a:t> </a:t>
            </a:r>
            <a:r>
              <a:rPr lang="en-US" dirty="0" err="1"/>
              <a:t>латинице</a:t>
            </a:r>
            <a:r>
              <a:rPr lang="en-US" dirty="0"/>
              <a:t>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9" y="2702895"/>
            <a:ext cx="1743761" cy="13090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26437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9145016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7"/>
          <p:cNvSpPr/>
          <p:nvPr/>
        </p:nvSpPr>
        <p:spPr>
          <a:xfrm>
            <a:off x="2699792" y="339502"/>
            <a:ext cx="4536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</a:t>
            </a:r>
            <a:r>
              <a:rPr lang="sr-Cyrl-R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sr-Latn-R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(Z z)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87149"/>
              </p:ext>
            </p:extLst>
          </p:nvPr>
        </p:nvGraphicFramePr>
        <p:xfrm>
          <a:off x="3226297" y="1434138"/>
          <a:ext cx="5090119" cy="1209620"/>
        </p:xfrm>
        <a:graphic>
          <a:graphicData uri="http://schemas.openxmlformats.org/drawingml/2006/table">
            <a:tbl>
              <a:tblPr/>
              <a:tblGrid>
                <a:gridCol w="5090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5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18"/>
          <p:cNvSpPr txBox="1"/>
          <p:nvPr/>
        </p:nvSpPr>
        <p:spPr>
          <a:xfrm>
            <a:off x="3264700" y="1419622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9600" dirty="0" smtClean="0">
                <a:solidFill>
                  <a:schemeClr val="bg1"/>
                </a:solidFill>
              </a:rPr>
              <a:t>Z</a:t>
            </a:r>
            <a:r>
              <a:rPr lang="sr-Cyrl-RS" sz="9600" dirty="0" smtClean="0"/>
              <a:t> </a:t>
            </a:r>
            <a:r>
              <a:rPr lang="sr-Latn-RS" sz="6000" dirty="0">
                <a:solidFill>
                  <a:schemeClr val="bg1"/>
                </a:solidFill>
              </a:rPr>
              <a:t>z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3707904" y="3733272"/>
            <a:ext cx="4218296" cy="1000569"/>
          </a:xfrm>
          <a:prstGeom prst="wedgeRoundRectCallout">
            <a:avLst>
              <a:gd name="adj1" fmla="val -76704"/>
              <a:gd name="adj2" fmla="val -1116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 err="1"/>
              <a:t>Пажљиво</a:t>
            </a:r>
            <a:r>
              <a:rPr lang="en-US" dirty="0"/>
              <a:t> </a:t>
            </a:r>
            <a:r>
              <a:rPr lang="en-US" dirty="0" err="1" smtClean="0"/>
              <a:t>гледај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пише</a:t>
            </a:r>
            <a:r>
              <a:rPr lang="en-US" dirty="0"/>
              <a:t> </a:t>
            </a:r>
            <a:r>
              <a:rPr lang="en-US" dirty="0" err="1"/>
              <a:t>слов</a:t>
            </a:r>
            <a:r>
              <a:rPr lang="sr-Latn-RS" dirty="0"/>
              <a:t>o</a:t>
            </a:r>
            <a:r>
              <a:rPr lang="sr-Cyrl-RS" dirty="0"/>
              <a:t> З</a:t>
            </a:r>
            <a:r>
              <a:rPr lang="sr-Cyrl-RS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r>
              <a:rPr lang="sr-Latn-RS" dirty="0"/>
              <a:t> </a:t>
            </a:r>
            <a:r>
              <a:rPr lang="en-US" dirty="0" err="1"/>
              <a:t>латинице</a:t>
            </a:r>
            <a:r>
              <a:rPr lang="en-US" dirty="0"/>
              <a:t>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774903"/>
            <a:ext cx="1743761" cy="13090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58856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326</Words>
  <Application>Microsoft Office PowerPoint</Application>
  <PresentationFormat>Projekcija na ekranu (16:9)</PresentationFormat>
  <Paragraphs>81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Office Theme</vt:lpstr>
      <vt:lpstr>PowerPoint prezentacija</vt:lpstr>
      <vt:lpstr>PowerPoint prezentacija</vt:lpstr>
      <vt:lpstr>3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ж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PowerPoint Presentation</dc:title>
  <dc:creator>Windows User</dc:creator>
  <cp:lastModifiedBy>Office</cp:lastModifiedBy>
  <cp:revision>123</cp:revision>
  <dcterms:created xsi:type="dcterms:W3CDTF">2011-05-07T15:33:03Z</dcterms:created>
  <dcterms:modified xsi:type="dcterms:W3CDTF">2020-11-17T19:31:16Z</dcterms:modified>
</cp:coreProperties>
</file>