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40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381A9-8C97-46FC-8666-AF38F1B5AED7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AA21E-AE8B-4EFE-8E6A-A14BE7B049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4127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381A9-8C97-46FC-8666-AF38F1B5AED7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AA21E-AE8B-4EFE-8E6A-A14BE7B049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23665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381A9-8C97-46FC-8666-AF38F1B5AED7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AA21E-AE8B-4EFE-8E6A-A14BE7B049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414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381A9-8C97-46FC-8666-AF38F1B5AED7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AA21E-AE8B-4EFE-8E6A-A14BE7B049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8298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381A9-8C97-46FC-8666-AF38F1B5AED7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AA21E-AE8B-4EFE-8E6A-A14BE7B049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6950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381A9-8C97-46FC-8666-AF38F1B5AED7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AA21E-AE8B-4EFE-8E6A-A14BE7B049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2640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381A9-8C97-46FC-8666-AF38F1B5AED7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AA21E-AE8B-4EFE-8E6A-A14BE7B049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0240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381A9-8C97-46FC-8666-AF38F1B5AED7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AA21E-AE8B-4EFE-8E6A-A14BE7B049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7237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381A9-8C97-46FC-8666-AF38F1B5AED7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AA21E-AE8B-4EFE-8E6A-A14BE7B049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4516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381A9-8C97-46FC-8666-AF38F1B5AED7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AA21E-AE8B-4EFE-8E6A-A14BE7B049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7661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381A9-8C97-46FC-8666-AF38F1B5AED7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AA21E-AE8B-4EFE-8E6A-A14BE7B049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7431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381A9-8C97-46FC-8666-AF38F1B5AED7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AA21E-AE8B-4EFE-8E6A-A14BE7B049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9642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42861"/>
            <a:ext cx="9144000" cy="1063276"/>
          </a:xfrm>
        </p:spPr>
        <p:txBody>
          <a:bodyPr>
            <a:normAutofit fontScale="90000"/>
          </a:bodyPr>
          <a:lstStyle/>
          <a:p>
            <a:r>
              <a:rPr lang="sr-Cyrl-RS" sz="6600" b="1" dirty="0" smtClean="0">
                <a:solidFill>
                  <a:srgbClr val="C00000"/>
                </a:solidFill>
              </a:rPr>
              <a:t>СВЕТИ ПРОРОК ИЛИЈА</a:t>
            </a:r>
            <a:endParaRPr lang="en-US" sz="6600" b="1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04372" y="2166616"/>
            <a:ext cx="3206771" cy="4401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2150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6995"/>
            <a:ext cx="6398941" cy="4198042"/>
          </a:xfrm>
        </p:spPr>
        <p:txBody>
          <a:bodyPr/>
          <a:lstStyle/>
          <a:p>
            <a:r>
              <a:rPr lang="sr-Cyrl-RS" b="1" dirty="0" smtClean="0">
                <a:solidFill>
                  <a:srgbClr val="002060"/>
                </a:solidFill>
              </a:rPr>
              <a:t>Пророци су били свети људи, који су народи преносили Божју вољу.</a:t>
            </a:r>
          </a:p>
          <a:p>
            <a:r>
              <a:rPr lang="sr-Cyrl-RS" b="1" dirty="0" smtClean="0">
                <a:solidFill>
                  <a:srgbClr val="002060"/>
                </a:solidFill>
              </a:rPr>
              <a:t>Свети пророк Илија живио је у деветом (9) вијеку прије Христа.</a:t>
            </a:r>
          </a:p>
          <a:p>
            <a:r>
              <a:rPr lang="sr-Cyrl-RS" b="1" dirty="0">
                <a:solidFill>
                  <a:srgbClr val="002060"/>
                </a:solidFill>
              </a:rPr>
              <a:t>Р</a:t>
            </a:r>
            <a:r>
              <a:rPr lang="sr-Cyrl-RS" b="1" dirty="0" smtClean="0">
                <a:solidFill>
                  <a:srgbClr val="002060"/>
                </a:solidFill>
              </a:rPr>
              <a:t>ођен је у граду Тесвиту, у племену првосвештеника Арона.</a:t>
            </a:r>
          </a:p>
          <a:p>
            <a:r>
              <a:rPr lang="sr-Cyrl-RS" b="1" dirty="0" smtClean="0">
                <a:solidFill>
                  <a:srgbClr val="002060"/>
                </a:solidFill>
              </a:rPr>
              <a:t>Илијин отац Савах имао је виђење како Илију као бебу повијају и пламеном хране анђели.</a:t>
            </a:r>
          </a:p>
          <a:p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84635" y="1155430"/>
            <a:ext cx="3269165" cy="4579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9488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79863"/>
            <a:ext cx="10515600" cy="5597100"/>
          </a:xfrm>
        </p:spPr>
        <p:txBody>
          <a:bodyPr/>
          <a:lstStyle/>
          <a:p>
            <a:r>
              <a:rPr lang="sr-Cyrl-RS" b="1" dirty="0">
                <a:solidFill>
                  <a:srgbClr val="002060"/>
                </a:solidFill>
              </a:rPr>
              <a:t>Ј</a:t>
            </a:r>
            <a:r>
              <a:rPr lang="sr-Cyrl-RS" b="1" dirty="0" smtClean="0">
                <a:solidFill>
                  <a:srgbClr val="002060"/>
                </a:solidFill>
              </a:rPr>
              <a:t>еврејска држава била је подијељена на два дијела, јужни дио се звао Јудино царство (Јерусалим) и сјеверни дио се звао Израиљ (Самарија).</a:t>
            </a:r>
          </a:p>
          <a:p>
            <a:r>
              <a:rPr lang="sr-Cyrl-RS" b="1" dirty="0" smtClean="0">
                <a:solidFill>
                  <a:srgbClr val="002060"/>
                </a:solidFill>
              </a:rPr>
              <a:t>Израиљем је владао цар Ахав. Цар Ахав је био под утицајем своје жене Језавеље (Феничанка) која се клањала богу Ваалу и градила је многобожачке </a:t>
            </a:r>
            <a:r>
              <a:rPr lang="sr-Cyrl-RS" b="1" dirty="0" smtClean="0">
                <a:solidFill>
                  <a:srgbClr val="002060"/>
                </a:solidFill>
              </a:rPr>
              <a:t>жртвенике</a:t>
            </a:r>
            <a:r>
              <a:rPr lang="en-US" b="1" dirty="0" smtClean="0">
                <a:solidFill>
                  <a:srgbClr val="002060"/>
                </a:solidFill>
              </a:rPr>
              <a:t>.</a:t>
            </a:r>
            <a:endParaRPr lang="sr-Cyrl-RS" b="1" dirty="0" smtClean="0">
              <a:solidFill>
                <a:srgbClr val="002060"/>
              </a:solidFill>
            </a:endParaRPr>
          </a:p>
          <a:p>
            <a:r>
              <a:rPr lang="sr-Cyrl-RS" b="1" dirty="0" smtClean="0">
                <a:solidFill>
                  <a:srgbClr val="002060"/>
                </a:solidFill>
              </a:rPr>
              <a:t>Свети пророк Илија се оштро противио томе и проповиједао је вјеру у правога Бога.</a:t>
            </a:r>
          </a:p>
          <a:p>
            <a:r>
              <a:rPr lang="sr-Cyrl-RS" b="1" dirty="0">
                <a:solidFill>
                  <a:srgbClr val="002060"/>
                </a:solidFill>
              </a:rPr>
              <a:t>В</a:t>
            </a:r>
            <a:r>
              <a:rPr lang="sr-Cyrl-RS" b="1" dirty="0" smtClean="0">
                <a:solidFill>
                  <a:srgbClr val="002060"/>
                </a:solidFill>
              </a:rPr>
              <a:t>ријеме је </a:t>
            </a:r>
            <a:r>
              <a:rPr lang="sr-Cyrl-RS" b="1" dirty="0" smtClean="0">
                <a:solidFill>
                  <a:srgbClr val="002060"/>
                </a:solidFill>
              </a:rPr>
              <a:t>пров</a:t>
            </a:r>
            <a:r>
              <a:rPr lang="en-US" b="1" dirty="0" smtClean="0">
                <a:solidFill>
                  <a:srgbClr val="002060"/>
                </a:solidFill>
              </a:rPr>
              <a:t>o</a:t>
            </a:r>
            <a:r>
              <a:rPr lang="sr-Cyrl-RS" b="1" dirty="0" smtClean="0">
                <a:solidFill>
                  <a:srgbClr val="002060"/>
                </a:solidFill>
              </a:rPr>
              <a:t>дио </a:t>
            </a:r>
            <a:r>
              <a:rPr lang="sr-Cyrl-RS" b="1" dirty="0" smtClean="0">
                <a:solidFill>
                  <a:srgbClr val="002060"/>
                </a:solidFill>
              </a:rPr>
              <a:t>у малој пећини, уз строг пост и молитву.</a:t>
            </a:r>
          </a:p>
          <a:p>
            <a:r>
              <a:rPr lang="sr-Cyrl-RS" b="1" dirty="0" smtClean="0">
                <a:solidFill>
                  <a:srgbClr val="002060"/>
                </a:solidFill>
              </a:rPr>
              <a:t>Снагом молитве изазвао је сушу, која је трајала три и по године.</a:t>
            </a:r>
          </a:p>
          <a:p>
            <a:r>
              <a:rPr lang="sr-Cyrl-RS" b="1" dirty="0">
                <a:solidFill>
                  <a:srgbClr val="002060"/>
                </a:solidFill>
              </a:rPr>
              <a:t>С</a:t>
            </a:r>
            <a:r>
              <a:rPr lang="sr-Cyrl-RS" b="1" dirty="0" smtClean="0">
                <a:solidFill>
                  <a:srgbClr val="002060"/>
                </a:solidFill>
              </a:rPr>
              <a:t>уша није престајала док су се молили Ваалови свештеници.</a:t>
            </a:r>
          </a:p>
          <a:p>
            <a:r>
              <a:rPr lang="sr-Cyrl-RS" b="1" dirty="0" smtClean="0">
                <a:solidFill>
                  <a:srgbClr val="002060"/>
                </a:solidFill>
              </a:rPr>
              <a:t>Киша је пала након Илијине молитве истинитом Богу.</a:t>
            </a:r>
          </a:p>
          <a:p>
            <a:pPr>
              <a:buNone/>
            </a:pPr>
            <a:endParaRPr lang="sr-Cyrl-RS" b="1" dirty="0" smtClean="0">
              <a:solidFill>
                <a:srgbClr val="002060"/>
              </a:solidFill>
            </a:endParaRPr>
          </a:p>
          <a:p>
            <a:endParaRPr lang="sr-Cyrl-RS" b="1" dirty="0" smtClean="0">
              <a:solidFill>
                <a:srgbClr val="002060"/>
              </a:solidFill>
            </a:endParaRPr>
          </a:p>
          <a:p>
            <a:endParaRPr lang="sr-Cyrl-RS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533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713" y="546411"/>
            <a:ext cx="6722327" cy="5811838"/>
          </a:xfrm>
        </p:spPr>
        <p:txBody>
          <a:bodyPr/>
          <a:lstStyle/>
          <a:p>
            <a:r>
              <a:rPr lang="sr-Cyrl-RS" b="1" dirty="0" smtClean="0">
                <a:solidFill>
                  <a:srgbClr val="002060"/>
                </a:solidFill>
              </a:rPr>
              <a:t>Молитвом је чудесно умножио брашно и уље у дому сиромашне удовице у Сарепти и васкрсао њеног сина.</a:t>
            </a:r>
          </a:p>
          <a:p>
            <a:r>
              <a:rPr lang="sr-Cyrl-RS" b="1" dirty="0" smtClean="0">
                <a:solidFill>
                  <a:srgbClr val="002060"/>
                </a:solidFill>
              </a:rPr>
              <a:t>На гори Хорив, на Синају, провео је 40 дана у посту и молитви, а Бог му се јавио у виду дашка повјетарца.</a:t>
            </a:r>
          </a:p>
          <a:p>
            <a:r>
              <a:rPr lang="sr-Cyrl-RS" b="1" dirty="0">
                <a:solidFill>
                  <a:srgbClr val="002060"/>
                </a:solidFill>
              </a:rPr>
              <a:t>З</a:t>
            </a:r>
            <a:r>
              <a:rPr lang="sr-Cyrl-RS" b="1" dirty="0" smtClean="0">
                <a:solidFill>
                  <a:srgbClr val="002060"/>
                </a:solidFill>
              </a:rPr>
              <a:t>а свог насљедника изабрао је пророка Јелисеја.</a:t>
            </a:r>
          </a:p>
          <a:p>
            <a:r>
              <a:rPr lang="sr-Cyrl-RS" b="1" dirty="0">
                <a:solidFill>
                  <a:srgbClr val="002060"/>
                </a:solidFill>
              </a:rPr>
              <a:t>Ж</a:t>
            </a:r>
            <a:r>
              <a:rPr lang="sr-Cyrl-RS" b="1" dirty="0" smtClean="0">
                <a:solidFill>
                  <a:srgbClr val="002060"/>
                </a:solidFill>
              </a:rPr>
              <a:t>ив се у пламеним кочијама узнио на небо.</a:t>
            </a:r>
          </a:p>
          <a:p>
            <a:r>
              <a:rPr lang="sr-Cyrl-RS" b="1" dirty="0" smtClean="0">
                <a:solidFill>
                  <a:srgbClr val="002060"/>
                </a:solidFill>
              </a:rPr>
              <a:t>Свети пророк Илија ће опет доћи да најави други Христов долазак.</a:t>
            </a:r>
          </a:p>
          <a:p>
            <a:r>
              <a:rPr lang="sr-Cyrl-RS" b="1" dirty="0">
                <a:solidFill>
                  <a:srgbClr val="002060"/>
                </a:solidFill>
              </a:rPr>
              <a:t>С</a:t>
            </a:r>
            <a:r>
              <a:rPr lang="sr-Cyrl-RS" b="1" dirty="0" smtClean="0">
                <a:solidFill>
                  <a:srgbClr val="002060"/>
                </a:solidFill>
              </a:rPr>
              <a:t>лавимо га 2. августа – Илиндан.</a:t>
            </a:r>
          </a:p>
          <a:p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60527" y="546411"/>
            <a:ext cx="4137102" cy="5630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5343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922" y="1750741"/>
            <a:ext cx="10359483" cy="2164436"/>
          </a:xfrm>
        </p:spPr>
        <p:txBody>
          <a:bodyPr/>
          <a:lstStyle/>
          <a:p>
            <a:r>
              <a:rPr lang="sr-Cyrl-RS" b="1" dirty="0" smtClean="0">
                <a:solidFill>
                  <a:srgbClr val="C00000"/>
                </a:solidFill>
              </a:rPr>
              <a:t>Пажљиво прочитај текст и одговори на питања у уџбенику на страни 69!</a:t>
            </a:r>
            <a:endParaRPr lang="sr-Cyrl-RS" b="1" dirty="0">
              <a:solidFill>
                <a:srgbClr val="C00000"/>
              </a:solidFill>
            </a:endParaRPr>
          </a:p>
          <a:p>
            <a:r>
              <a:rPr lang="sr-Cyrl-RS" b="1" dirty="0" smtClean="0">
                <a:solidFill>
                  <a:srgbClr val="C00000"/>
                </a:solidFill>
              </a:rPr>
              <a:t>У радној свесци на страни </a:t>
            </a:r>
            <a:r>
              <a:rPr lang="sr-Cyrl-RS" b="1" dirty="0" smtClean="0">
                <a:solidFill>
                  <a:srgbClr val="C00000"/>
                </a:solidFill>
              </a:rPr>
              <a:t>22 </a:t>
            </a:r>
            <a:r>
              <a:rPr lang="sr-Cyrl-RS" b="1" dirty="0" smtClean="0">
                <a:solidFill>
                  <a:srgbClr val="C00000"/>
                </a:solidFill>
              </a:rPr>
              <a:t>обој цртеж и одговори на питања или допуни реченице на страни 23!</a:t>
            </a:r>
          </a:p>
          <a:p>
            <a:pPr marL="0" indent="0">
              <a:buNone/>
            </a:pPr>
            <a:endParaRPr lang="sr-Cyrl-RS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sr-Cyrl-RS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sr-Cyrl-R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148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289</Words>
  <Application>Microsoft Office PowerPoint</Application>
  <PresentationFormat>Custom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СВЕТИ ПРОРОК ИЛИЈА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СВЕТИ ПРОРОК ИЛИЈА</dc:title>
  <dc:creator>Korisnik</dc:creator>
  <cp:lastModifiedBy>Slavoljub Lukic</cp:lastModifiedBy>
  <cp:revision>11</cp:revision>
  <dcterms:created xsi:type="dcterms:W3CDTF">2020-03-29T10:45:44Z</dcterms:created>
  <dcterms:modified xsi:type="dcterms:W3CDTF">2020-04-13T07:25:41Z</dcterms:modified>
</cp:coreProperties>
</file>