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6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08-Apr-20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08-Apr-20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08-Apr-20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aprevodom.net/led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39194" y="0"/>
            <a:ext cx="9308874" cy="4278087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У ВРАЧА́</a:t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/>
              <a:t/>
            </a:r>
            <a:br>
              <a:rPr lang="ru-RU" sz="6000" b="1" dirty="0"/>
            </a:br>
            <a:r>
              <a:rPr lang="ru-RU" i="1" dirty="0" err="1" smtClean="0"/>
              <a:t>Ру́сский</a:t>
            </a:r>
            <a:r>
              <a:rPr lang="ru-RU" i="1" dirty="0" smtClean="0"/>
              <a:t> </a:t>
            </a:r>
            <a:r>
              <a:rPr lang="ru-RU" i="1" dirty="0" err="1" smtClean="0"/>
              <a:t>язы́к</a:t>
            </a:r>
            <a:r>
              <a:rPr lang="ru-RU" i="1" dirty="0" smtClean="0"/>
              <a:t> 9 класс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656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42446" y="-845693"/>
            <a:ext cx="18704858" cy="8177799"/>
          </a:xfrm>
        </p:spPr>
      </p:pic>
    </p:spTree>
    <p:extLst>
      <p:ext uri="{BB962C8B-B14F-4D97-AF65-F5344CB8AC3E}">
        <p14:creationId xmlns:p14="http://schemas.microsoft.com/office/powerpoint/2010/main" xmlns="" val="420721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412" y="633547"/>
            <a:ext cx="11170181" cy="5009607"/>
          </a:xfrm>
        </p:spPr>
      </p:pic>
    </p:spTree>
    <p:extLst>
      <p:ext uri="{BB962C8B-B14F-4D97-AF65-F5344CB8AC3E}">
        <p14:creationId xmlns:p14="http://schemas.microsoft.com/office/powerpoint/2010/main" xmlns="" val="354639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09" y="320280"/>
            <a:ext cx="8534400" cy="1507067"/>
          </a:xfrm>
        </p:spPr>
        <p:txBody>
          <a:bodyPr/>
          <a:lstStyle/>
          <a:p>
            <a:r>
              <a:rPr lang="ru-RU" b="1" dirty="0" smtClean="0"/>
              <a:t>КТО ЖЕЛА́ЕТ </a:t>
            </a:r>
            <a:r>
              <a:rPr lang="ru-RU" b="1" dirty="0" err="1" smtClean="0"/>
              <a:t>БО́ЛьшЕ</a:t>
            </a:r>
            <a:r>
              <a:rPr lang="ru-RU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458" y="1378131"/>
            <a:ext cx="8534400" cy="3615267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Посмотре́ть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ру́сский</a:t>
            </a:r>
            <a:r>
              <a:rPr lang="ru-RU" sz="2800" b="1" dirty="0" smtClean="0"/>
              <a:t> фильм «ЛЁД» .</a:t>
            </a:r>
          </a:p>
          <a:p>
            <a:endParaRPr lang="ru-RU" sz="2800" b="1" dirty="0"/>
          </a:p>
          <a:p>
            <a:r>
              <a:rPr lang="en-US" sz="2800" b="1" dirty="0">
                <a:hlinkClick r:id="rId2"/>
              </a:rPr>
              <a:t>http://www.saprevodom.net/led</a:t>
            </a:r>
            <a:r>
              <a:rPr lang="en-US" sz="2800" b="1" dirty="0" smtClean="0">
                <a:hlinkClick r:id="rId2"/>
              </a:rPr>
              <a:t>/</a:t>
            </a:r>
            <a:endParaRPr lang="ru-RU" sz="2800" b="1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1772" y="137400"/>
            <a:ext cx="4360545" cy="64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250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9" y="150464"/>
            <a:ext cx="8534400" cy="102519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СЛОВА́РЬ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898" y="2076995"/>
            <a:ext cx="10210211" cy="5303520"/>
          </a:xfrm>
        </p:spPr>
        <p:txBody>
          <a:bodyPr>
            <a:normAutofit fontScale="85000" lnSpcReduction="20000"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ГРА́ДУСНИК – </a:t>
            </a:r>
            <a:r>
              <a:rPr lang="ru-RU" sz="2600" b="1" dirty="0" err="1" smtClean="0">
                <a:solidFill>
                  <a:schemeClr val="bg1"/>
                </a:solidFill>
              </a:rPr>
              <a:t>топлом</a:t>
            </a:r>
            <a:r>
              <a:rPr lang="sr-Cyrl-BA" sz="2600" b="1" dirty="0" smtClean="0">
                <a:solidFill>
                  <a:schemeClr val="bg1"/>
                </a:solidFill>
              </a:rPr>
              <a:t>јер</a:t>
            </a:r>
          </a:p>
          <a:p>
            <a:r>
              <a:rPr lang="ru-RU" sz="2600" b="1" dirty="0" smtClean="0">
                <a:solidFill>
                  <a:schemeClr val="bg1"/>
                </a:solidFill>
              </a:rPr>
              <a:t>МЕНЯ́ ЗНОБИ́Т – хвата </a:t>
            </a:r>
            <a:r>
              <a:rPr lang="ru-RU" sz="2600" b="1" dirty="0" err="1" smtClean="0">
                <a:solidFill>
                  <a:schemeClr val="bg1"/>
                </a:solidFill>
              </a:rPr>
              <a:t>ме</a:t>
            </a:r>
            <a:r>
              <a:rPr lang="ru-RU" sz="2600" b="1" dirty="0" smtClean="0">
                <a:solidFill>
                  <a:schemeClr val="bg1"/>
                </a:solidFill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</a:rPr>
              <a:t>грозница</a:t>
            </a:r>
            <a:endParaRPr lang="ru-RU" sz="2600" b="1" dirty="0" smtClean="0">
              <a:solidFill>
                <a:schemeClr val="bg1"/>
              </a:solidFill>
            </a:endParaRPr>
          </a:p>
          <a:p>
            <a:r>
              <a:rPr lang="ru-RU" sz="2600" b="1" dirty="0" smtClean="0">
                <a:solidFill>
                  <a:schemeClr val="bg1"/>
                </a:solidFill>
              </a:rPr>
              <a:t>СРО́ЧНО – </a:t>
            </a:r>
            <a:r>
              <a:rPr lang="ru-RU" sz="2600" b="1" dirty="0" err="1" smtClean="0">
                <a:solidFill>
                  <a:schemeClr val="bg1"/>
                </a:solidFill>
              </a:rPr>
              <a:t>хитно</a:t>
            </a:r>
            <a:endParaRPr lang="ru-RU" sz="2600" b="1" dirty="0" smtClean="0">
              <a:solidFill>
                <a:schemeClr val="bg1"/>
              </a:solidFill>
            </a:endParaRPr>
          </a:p>
          <a:p>
            <a:r>
              <a:rPr lang="ru-RU" sz="2600" b="1" dirty="0" smtClean="0">
                <a:solidFill>
                  <a:schemeClr val="bg1"/>
                </a:solidFill>
              </a:rPr>
              <a:t>АПТЕ́КА – </a:t>
            </a:r>
            <a:r>
              <a:rPr lang="ru-RU" sz="2600" b="1" dirty="0" err="1" smtClean="0">
                <a:solidFill>
                  <a:schemeClr val="bg1"/>
                </a:solidFill>
              </a:rPr>
              <a:t>апотека</a:t>
            </a:r>
            <a:endParaRPr lang="ru-RU" sz="2600" b="1" dirty="0" smtClean="0">
              <a:solidFill>
                <a:schemeClr val="bg1"/>
              </a:solidFill>
            </a:endParaRPr>
          </a:p>
          <a:p>
            <a:r>
              <a:rPr lang="ru-RU" sz="2600" b="1" dirty="0" smtClean="0">
                <a:solidFill>
                  <a:schemeClr val="bg1"/>
                </a:solidFill>
              </a:rPr>
              <a:t>ЛЕКА́РСТВО – ли</a:t>
            </a:r>
            <a:r>
              <a:rPr lang="sr-Cyrl-BA" sz="2600" b="1" dirty="0" smtClean="0">
                <a:solidFill>
                  <a:schemeClr val="bg1"/>
                </a:solidFill>
              </a:rPr>
              <a:t>јек</a:t>
            </a:r>
          </a:p>
          <a:p>
            <a:r>
              <a:rPr lang="sr-Cyrl-BA" sz="2600" b="1" dirty="0" smtClean="0">
                <a:solidFill>
                  <a:schemeClr val="bg1"/>
                </a:solidFill>
              </a:rPr>
              <a:t>ССА</a:t>
            </a:r>
            <a:r>
              <a:rPr lang="ru-RU" sz="2600" b="1" dirty="0" smtClean="0">
                <a:solidFill>
                  <a:schemeClr val="bg1"/>
                </a:solidFill>
              </a:rPr>
              <a:t>́</a:t>
            </a:r>
            <a:r>
              <a:rPr lang="sr-Cyrl-BA" sz="2600" b="1" dirty="0" smtClean="0">
                <a:solidFill>
                  <a:schemeClr val="bg1"/>
                </a:solidFill>
              </a:rPr>
              <a:t>ДИНА – рана</a:t>
            </a:r>
          </a:p>
          <a:p>
            <a:r>
              <a:rPr lang="sr-Cyrl-BA" sz="2600" b="1" dirty="0" smtClean="0">
                <a:solidFill>
                  <a:schemeClr val="bg1"/>
                </a:solidFill>
              </a:rPr>
              <a:t>ЦАРА́ПИНА – огреботина</a:t>
            </a:r>
          </a:p>
          <a:p>
            <a:r>
              <a:rPr lang="sr-Cyrl-BA" sz="2600" b="1" dirty="0" smtClean="0">
                <a:solidFill>
                  <a:schemeClr val="bg1"/>
                </a:solidFill>
              </a:rPr>
              <a:t>ПЕРЕКИ́СЬ ВОДОРО́ДА – хидроген</a:t>
            </a:r>
          </a:p>
          <a:p>
            <a:r>
              <a:rPr lang="sr-Cyrl-BA" sz="2600" b="1" dirty="0" smtClean="0">
                <a:solidFill>
                  <a:schemeClr val="bg1"/>
                </a:solidFill>
              </a:rPr>
              <a:t>ПОВЯ́ЗКА – завој</a:t>
            </a:r>
          </a:p>
          <a:p>
            <a:r>
              <a:rPr lang="sr-Cyrl-BA" sz="2600" b="1" dirty="0" smtClean="0">
                <a:solidFill>
                  <a:schemeClr val="bg1"/>
                </a:solidFill>
              </a:rPr>
              <a:t>ДЫ́РКА – рупица</a:t>
            </a:r>
          </a:p>
          <a:p>
            <a:r>
              <a:rPr lang="sr-Cyrl-BA" sz="2600" b="1" dirty="0" smtClean="0">
                <a:solidFill>
                  <a:schemeClr val="bg1"/>
                </a:solidFill>
              </a:rPr>
              <a:t>БО́РМАШИ́НА – бушилица</a:t>
            </a:r>
          </a:p>
          <a:p>
            <a:r>
              <a:rPr lang="sr-Cyrl-BA" sz="2600" b="1" dirty="0" smtClean="0">
                <a:solidFill>
                  <a:schemeClr val="bg1"/>
                </a:solidFill>
              </a:rPr>
              <a:t>ОТВЕРСТИ́Е - рупа</a:t>
            </a:r>
          </a:p>
          <a:p>
            <a:pPr marL="0" indent="0">
              <a:buNone/>
            </a:pPr>
            <a:endParaRPr lang="sr-Cyrl-BA" dirty="0" smtClean="0"/>
          </a:p>
          <a:p>
            <a:endParaRPr lang="ru-RU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7606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778" y="973183"/>
            <a:ext cx="8534400" cy="5571309"/>
          </a:xfrm>
        </p:spPr>
        <p:txBody>
          <a:bodyPr>
            <a:normAutofit fontScale="92500" lnSpcReduction="10000"/>
          </a:bodyPr>
          <a:lstStyle/>
          <a:p>
            <a:r>
              <a:rPr lang="sr-Cyrl-BA" sz="2200" b="1" dirty="0">
                <a:solidFill>
                  <a:schemeClr val="bg1"/>
                </a:solidFill>
              </a:rPr>
              <a:t>ПРОСТУ́ДА – прехлада</a:t>
            </a:r>
          </a:p>
          <a:p>
            <a:r>
              <a:rPr lang="sr-Cyrl-BA" sz="2200" b="1" dirty="0">
                <a:solidFill>
                  <a:schemeClr val="bg1"/>
                </a:solidFill>
              </a:rPr>
              <a:t>НА́СМОРК – кијавица</a:t>
            </a:r>
          </a:p>
          <a:p>
            <a:r>
              <a:rPr lang="sr-Cyrl-BA" sz="2200" b="1" dirty="0">
                <a:solidFill>
                  <a:schemeClr val="bg1"/>
                </a:solidFill>
              </a:rPr>
              <a:t>ОЗНО</a:t>
            </a:r>
            <a:r>
              <a:rPr lang="ru-RU" sz="2200" b="1" dirty="0">
                <a:solidFill>
                  <a:schemeClr val="bg1"/>
                </a:solidFill>
              </a:rPr>
              <a:t>́Б – </a:t>
            </a:r>
            <a:r>
              <a:rPr lang="ru-RU" sz="2200" b="1" dirty="0" err="1">
                <a:solidFill>
                  <a:schemeClr val="bg1"/>
                </a:solidFill>
              </a:rPr>
              <a:t>дрхтавица</a:t>
            </a:r>
            <a:endParaRPr lang="ru-RU" sz="2200" b="1" dirty="0">
              <a:solidFill>
                <a:schemeClr val="bg1"/>
              </a:solidFill>
            </a:endParaRPr>
          </a:p>
          <a:p>
            <a:r>
              <a:rPr lang="ru-RU" sz="2200" b="1" dirty="0">
                <a:solidFill>
                  <a:schemeClr val="bg1"/>
                </a:solidFill>
              </a:rPr>
              <a:t>ЛИХОРА́ДКА </a:t>
            </a:r>
            <a:r>
              <a:rPr lang="ru-RU" sz="2200" b="1" dirty="0" smtClean="0">
                <a:solidFill>
                  <a:schemeClr val="bg1"/>
                </a:solidFill>
              </a:rPr>
              <a:t>– </a:t>
            </a:r>
            <a:r>
              <a:rPr lang="ru-RU" sz="2200" b="1" dirty="0" err="1" smtClean="0">
                <a:solidFill>
                  <a:schemeClr val="bg1"/>
                </a:solidFill>
              </a:rPr>
              <a:t>грозница</a:t>
            </a:r>
            <a:endParaRPr lang="ru-RU" sz="2200" b="1" dirty="0" smtClean="0">
              <a:solidFill>
                <a:schemeClr val="bg1"/>
              </a:solidFill>
            </a:endParaRPr>
          </a:p>
          <a:p>
            <a:r>
              <a:rPr lang="ru-RU" sz="2200" b="1" dirty="0" smtClean="0">
                <a:solidFill>
                  <a:schemeClr val="bg1"/>
                </a:solidFill>
              </a:rPr>
              <a:t>ДАВЛЕ́НИЕ – </a:t>
            </a:r>
            <a:r>
              <a:rPr lang="ru-RU" sz="2200" b="1" dirty="0" err="1" smtClean="0">
                <a:solidFill>
                  <a:schemeClr val="bg1"/>
                </a:solidFill>
              </a:rPr>
              <a:t>притисак</a:t>
            </a:r>
            <a:endParaRPr lang="ru-RU" sz="2200" b="1" dirty="0" smtClean="0">
              <a:solidFill>
                <a:schemeClr val="bg1"/>
              </a:solidFill>
            </a:endParaRPr>
          </a:p>
          <a:p>
            <a:r>
              <a:rPr lang="ru-RU" sz="2200" b="1" dirty="0" smtClean="0">
                <a:solidFill>
                  <a:schemeClr val="bg1"/>
                </a:solidFill>
              </a:rPr>
              <a:t>ОЖО́Г – </a:t>
            </a:r>
            <a:r>
              <a:rPr lang="ru-RU" sz="2200" b="1" dirty="0" err="1" smtClean="0">
                <a:solidFill>
                  <a:schemeClr val="bg1"/>
                </a:solidFill>
              </a:rPr>
              <a:t>опекотина</a:t>
            </a:r>
            <a:endParaRPr lang="ru-RU" sz="2200" b="1" dirty="0" smtClean="0">
              <a:solidFill>
                <a:schemeClr val="bg1"/>
              </a:solidFill>
            </a:endParaRPr>
          </a:p>
          <a:p>
            <a:r>
              <a:rPr lang="ru-RU" sz="2200" b="1" dirty="0" smtClean="0">
                <a:solidFill>
                  <a:schemeClr val="bg1"/>
                </a:solidFill>
              </a:rPr>
              <a:t>ПОРЕ́З – </a:t>
            </a:r>
            <a:r>
              <a:rPr lang="ru-RU" sz="2200" b="1" dirty="0" err="1" smtClean="0">
                <a:solidFill>
                  <a:schemeClr val="bg1"/>
                </a:solidFill>
              </a:rPr>
              <a:t>пос</a:t>
            </a:r>
            <a:r>
              <a:rPr lang="sr-Cyrl-BA" sz="2200" b="1" dirty="0" smtClean="0">
                <a:solidFill>
                  <a:schemeClr val="bg1"/>
                </a:solidFill>
              </a:rPr>
              <a:t>јекотина</a:t>
            </a:r>
          </a:p>
          <a:p>
            <a:r>
              <a:rPr lang="sr-Cyrl-BA" sz="2200" b="1" dirty="0" smtClean="0">
                <a:solidFill>
                  <a:schemeClr val="bg1"/>
                </a:solidFill>
              </a:rPr>
              <a:t>УШИ</a:t>
            </a:r>
            <a:r>
              <a:rPr lang="ru-RU" sz="2200" b="1" dirty="0" smtClean="0">
                <a:solidFill>
                  <a:schemeClr val="bg1"/>
                </a:solidFill>
              </a:rPr>
              <a:t>́Б – </a:t>
            </a:r>
            <a:r>
              <a:rPr lang="ru-RU" sz="2200" b="1" dirty="0" err="1" smtClean="0">
                <a:solidFill>
                  <a:schemeClr val="bg1"/>
                </a:solidFill>
              </a:rPr>
              <a:t>модрица</a:t>
            </a:r>
            <a:endParaRPr lang="ru-RU" sz="2200" b="1" dirty="0" smtClean="0">
              <a:solidFill>
                <a:schemeClr val="bg1"/>
              </a:solidFill>
            </a:endParaRPr>
          </a:p>
          <a:p>
            <a:r>
              <a:rPr lang="ru-RU" sz="2200" b="1" dirty="0" smtClean="0">
                <a:solidFill>
                  <a:schemeClr val="bg1"/>
                </a:solidFill>
              </a:rPr>
              <a:t>ТРЕ́ЩИНА – </a:t>
            </a:r>
            <a:r>
              <a:rPr lang="ru-RU" sz="2200" b="1" dirty="0" err="1" smtClean="0">
                <a:solidFill>
                  <a:schemeClr val="bg1"/>
                </a:solidFill>
              </a:rPr>
              <a:t>пукотина</a:t>
            </a:r>
            <a:endParaRPr lang="ru-RU" sz="2200" b="1" dirty="0" smtClean="0">
              <a:solidFill>
                <a:schemeClr val="bg1"/>
              </a:solidFill>
            </a:endParaRPr>
          </a:p>
          <a:p>
            <a:r>
              <a:rPr lang="ru-RU" sz="2200" b="1" dirty="0" smtClean="0">
                <a:solidFill>
                  <a:schemeClr val="bg1"/>
                </a:solidFill>
              </a:rPr>
              <a:t>УКО́Л – и</a:t>
            </a:r>
            <a:r>
              <a:rPr lang="sr-Cyrl-BA" sz="2200" b="1" dirty="0" smtClean="0">
                <a:solidFill>
                  <a:schemeClr val="bg1"/>
                </a:solidFill>
              </a:rPr>
              <a:t>нјекција</a:t>
            </a:r>
          </a:p>
          <a:p>
            <a:r>
              <a:rPr lang="sr-Cyrl-BA" sz="2200" b="1" dirty="0" smtClean="0">
                <a:solidFill>
                  <a:schemeClr val="bg1"/>
                </a:solidFill>
              </a:rPr>
              <a:t>БЕРЕ́ЧЬ – чувати</a:t>
            </a:r>
          </a:p>
          <a:p>
            <a:r>
              <a:rPr lang="sr-Cyrl-BA" sz="2200" b="1" dirty="0" smtClean="0">
                <a:solidFill>
                  <a:schemeClr val="bg1"/>
                </a:solidFill>
              </a:rPr>
              <a:t>ЖИ́ДКОСТЬ – течност</a:t>
            </a:r>
          </a:p>
          <a:p>
            <a:r>
              <a:rPr lang="sr-Cyrl-BA" sz="2200" b="1" dirty="0" smtClean="0">
                <a:solidFill>
                  <a:schemeClr val="bg1"/>
                </a:solidFill>
              </a:rPr>
              <a:t>ИСКА́ТЬ - тражити</a:t>
            </a:r>
            <a:endParaRPr lang="ru-RU" sz="2200" b="1" dirty="0" smtClean="0">
              <a:solidFill>
                <a:schemeClr val="bg1"/>
              </a:solidFill>
            </a:endParaRPr>
          </a:p>
          <a:p>
            <a:endParaRPr lang="sr-Cyrl-BA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4260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285" y="1246865"/>
            <a:ext cx="91021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СПАСИ́БО ЗА ВНИМА́НИЕ!</a:t>
            </a:r>
          </a:p>
          <a:p>
            <a:pPr algn="ctr"/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051" y="992778"/>
            <a:ext cx="9660982" cy="47452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</a:rPr>
              <a:t>-</a:t>
            </a:r>
            <a:r>
              <a:rPr lang="ru-RU" sz="2400" b="1" dirty="0" err="1" smtClean="0">
                <a:solidFill>
                  <a:schemeClr val="bg1"/>
                </a:solidFill>
              </a:rPr>
              <a:t>До́брый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день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-</a:t>
            </a:r>
            <a:r>
              <a:rPr lang="ru-RU" sz="2400" b="1" dirty="0" err="1" smtClean="0">
                <a:solidFill>
                  <a:schemeClr val="bg1"/>
                </a:solidFill>
              </a:rPr>
              <a:t>Здра́вствуйте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проходи́те</a:t>
            </a:r>
            <a:r>
              <a:rPr lang="ru-RU" sz="2400" b="1" dirty="0" smtClean="0">
                <a:solidFill>
                  <a:schemeClr val="bg1"/>
                </a:solidFill>
              </a:rPr>
              <a:t>. На </a:t>
            </a:r>
            <a:r>
              <a:rPr lang="ru-RU" sz="2400" b="1" dirty="0">
                <a:solidFill>
                  <a:schemeClr val="bg1"/>
                </a:solidFill>
              </a:rPr>
              <a:t>что </a:t>
            </a:r>
            <a:r>
              <a:rPr lang="ru-RU" sz="2400" b="1" dirty="0" err="1" smtClean="0">
                <a:solidFill>
                  <a:schemeClr val="bg1"/>
                </a:solidFill>
              </a:rPr>
              <a:t>жа́луетесь</a:t>
            </a:r>
            <a:r>
              <a:rPr lang="ru-RU" sz="2400" b="1" dirty="0">
                <a:solidFill>
                  <a:schemeClr val="bg1"/>
                </a:solidFill>
              </a:rPr>
              <a:t>? 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-</a:t>
            </a:r>
            <a:r>
              <a:rPr lang="ru-RU" sz="2400" b="1" dirty="0">
                <a:solidFill>
                  <a:schemeClr val="bg1"/>
                </a:solidFill>
              </a:rPr>
              <a:t>Вот </a:t>
            </a:r>
            <a:r>
              <a:rPr lang="ru-RU" sz="2400" b="1" dirty="0" smtClean="0">
                <a:solidFill>
                  <a:schemeClr val="bg1"/>
                </a:solidFill>
              </a:rPr>
              <a:t>уже́ </a:t>
            </a:r>
            <a:r>
              <a:rPr lang="ru-RU" sz="2400" b="1" dirty="0" err="1" smtClean="0">
                <a:solidFill>
                  <a:schemeClr val="bg1"/>
                </a:solidFill>
              </a:rPr>
              <a:t>второ́й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день у </a:t>
            </a:r>
            <a:r>
              <a:rPr lang="ru-RU" sz="2400" b="1" dirty="0" smtClean="0">
                <a:solidFill>
                  <a:schemeClr val="bg1"/>
                </a:solidFill>
              </a:rPr>
              <a:t>меня́ </a:t>
            </a:r>
            <a:r>
              <a:rPr lang="ru-RU" sz="2400" b="1" dirty="0" err="1" smtClean="0">
                <a:solidFill>
                  <a:schemeClr val="bg1"/>
                </a:solidFill>
              </a:rPr>
              <a:t>боли́т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го́рло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и </a:t>
            </a:r>
            <a:r>
              <a:rPr lang="ru-RU" sz="2400" b="1" dirty="0" err="1" smtClean="0">
                <a:solidFill>
                  <a:schemeClr val="bg1"/>
                </a:solidFill>
              </a:rPr>
              <a:t>повы́шенная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температу́ра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-</a:t>
            </a:r>
            <a:r>
              <a:rPr lang="ru-RU" sz="2400" b="1" dirty="0" err="1" smtClean="0">
                <a:solidFill>
                  <a:schemeClr val="bg1"/>
                </a:solidFill>
              </a:rPr>
              <a:t>Возьми́те</a:t>
            </a:r>
            <a:r>
              <a:rPr lang="ru-RU" sz="2400" b="1" dirty="0" smtClean="0">
                <a:solidFill>
                  <a:schemeClr val="bg1"/>
                </a:solidFill>
              </a:rPr>
              <a:t> и </a:t>
            </a:r>
            <a:r>
              <a:rPr lang="ru-RU" sz="2400" b="1" dirty="0" err="1" smtClean="0">
                <a:solidFill>
                  <a:schemeClr val="bg1"/>
                </a:solidFill>
              </a:rPr>
              <a:t>поста́вьте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гра́дусник</a:t>
            </a:r>
            <a:r>
              <a:rPr lang="ru-RU" sz="2400" b="1" dirty="0" smtClean="0">
                <a:solidFill>
                  <a:schemeClr val="bg1"/>
                </a:solidFill>
              </a:rPr>
              <a:t>. Ну, а что ещё </a:t>
            </a:r>
            <a:r>
              <a:rPr lang="ru-RU" sz="2400" b="1" dirty="0" err="1" smtClean="0">
                <a:solidFill>
                  <a:schemeClr val="bg1"/>
                </a:solidFill>
              </a:rPr>
              <a:t>боли́т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-Голова́ </a:t>
            </a:r>
            <a:r>
              <a:rPr lang="ru-RU" sz="2400" b="1" dirty="0" err="1" smtClean="0">
                <a:solidFill>
                  <a:schemeClr val="bg1"/>
                </a:solidFill>
              </a:rPr>
              <a:t>о́чень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боли́т</a:t>
            </a:r>
            <a:r>
              <a:rPr lang="ru-RU" sz="2400" b="1" dirty="0" smtClean="0">
                <a:solidFill>
                  <a:schemeClr val="bg1"/>
                </a:solidFill>
              </a:rPr>
              <a:t> и </a:t>
            </a:r>
            <a:r>
              <a:rPr lang="ru-RU" sz="2400" b="1" dirty="0" err="1" smtClean="0">
                <a:solidFill>
                  <a:schemeClr val="bg1"/>
                </a:solidFill>
              </a:rPr>
              <a:t>зноби́т</a:t>
            </a:r>
            <a:r>
              <a:rPr lang="ru-RU" sz="2400" b="1" dirty="0" smtClean="0">
                <a:solidFill>
                  <a:schemeClr val="bg1"/>
                </a:solidFill>
              </a:rPr>
              <a:t> меня́.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-</a:t>
            </a:r>
            <a:r>
              <a:rPr lang="ru-RU" sz="2400" b="1" dirty="0" err="1" smtClean="0">
                <a:solidFill>
                  <a:schemeClr val="bg1"/>
                </a:solidFill>
              </a:rPr>
              <a:t>Откро́йте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рот и </a:t>
            </a:r>
            <a:r>
              <a:rPr lang="ru-RU" sz="2400" b="1" dirty="0" err="1" smtClean="0">
                <a:solidFill>
                  <a:schemeClr val="bg1"/>
                </a:solidFill>
              </a:rPr>
              <a:t>скажи́те</a:t>
            </a:r>
            <a:r>
              <a:rPr lang="ru-RU" sz="2400" b="1" dirty="0">
                <a:solidFill>
                  <a:schemeClr val="bg1"/>
                </a:solidFill>
              </a:rPr>
              <a:t>:"А-а-а-а-а</a:t>
            </a:r>
            <a:r>
              <a:rPr lang="ru-RU" sz="2400" b="1" dirty="0" smtClean="0">
                <a:solidFill>
                  <a:schemeClr val="bg1"/>
                </a:solidFill>
              </a:rPr>
              <a:t>". Всё </a:t>
            </a:r>
            <a:r>
              <a:rPr lang="ru-RU" sz="2400" b="1" dirty="0" err="1" smtClean="0">
                <a:solidFill>
                  <a:schemeClr val="bg1"/>
                </a:solidFill>
              </a:rPr>
              <a:t>я́сно</a:t>
            </a:r>
            <a:r>
              <a:rPr lang="ru-RU" sz="2400" b="1" dirty="0">
                <a:solidFill>
                  <a:schemeClr val="bg1"/>
                </a:solidFill>
              </a:rPr>
              <a:t>. У вас </a:t>
            </a:r>
            <a:r>
              <a:rPr lang="ru-RU" sz="2400" b="1" dirty="0" err="1" smtClean="0">
                <a:solidFill>
                  <a:schemeClr val="bg1"/>
                </a:solidFill>
              </a:rPr>
              <a:t>анги́на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Дава́йте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гра́дусник</a:t>
            </a:r>
            <a:r>
              <a:rPr lang="ru-RU" sz="2400" b="1" dirty="0">
                <a:solidFill>
                  <a:schemeClr val="bg1"/>
                </a:solidFill>
              </a:rPr>
              <a:t>. У-у-у-у. Так у вас </a:t>
            </a:r>
            <a:r>
              <a:rPr lang="ru-RU" sz="2400" b="1" dirty="0" smtClean="0">
                <a:solidFill>
                  <a:schemeClr val="bg1"/>
                </a:solidFill>
              </a:rPr>
              <a:t>ещё </a:t>
            </a:r>
            <a:r>
              <a:rPr lang="ru-RU" sz="2400" b="1" dirty="0">
                <a:solidFill>
                  <a:schemeClr val="bg1"/>
                </a:solidFill>
              </a:rPr>
              <a:t>и </a:t>
            </a:r>
            <a:r>
              <a:rPr lang="ru-RU" sz="2400" b="1" dirty="0" err="1" smtClean="0">
                <a:solidFill>
                  <a:schemeClr val="bg1"/>
                </a:solidFill>
              </a:rPr>
              <a:t>температу́ра</a:t>
            </a:r>
            <a:r>
              <a:rPr lang="ru-RU" sz="2400" b="1" dirty="0" smtClean="0">
                <a:solidFill>
                  <a:schemeClr val="bg1"/>
                </a:solidFill>
              </a:rPr>
              <a:t> 39.3. </a:t>
            </a:r>
            <a:r>
              <a:rPr lang="ru-RU" sz="2400" b="1" dirty="0">
                <a:solidFill>
                  <a:schemeClr val="bg1"/>
                </a:solidFill>
              </a:rPr>
              <a:t>Вот вам </a:t>
            </a:r>
            <a:r>
              <a:rPr lang="ru-RU" sz="2400" b="1" dirty="0" err="1" smtClean="0">
                <a:solidFill>
                  <a:schemeClr val="bg1"/>
                </a:solidFill>
              </a:rPr>
              <a:t>реце́пт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Сро́чно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иди́те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в </a:t>
            </a:r>
            <a:r>
              <a:rPr lang="ru-RU" sz="2400" b="1" dirty="0" err="1" smtClean="0">
                <a:solidFill>
                  <a:schemeClr val="bg1"/>
                </a:solidFill>
              </a:rPr>
              <a:t>апте́ку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купи́те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лека́рства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и </a:t>
            </a:r>
            <a:r>
              <a:rPr lang="ru-RU" sz="2400" b="1" dirty="0" err="1" smtClean="0">
                <a:solidFill>
                  <a:schemeClr val="bg1"/>
                </a:solidFill>
              </a:rPr>
              <a:t>лечи́тесь</a:t>
            </a:r>
            <a:r>
              <a:rPr lang="ru-RU" sz="2400" b="1" dirty="0" smtClean="0">
                <a:solidFill>
                  <a:schemeClr val="bg1"/>
                </a:solidFill>
              </a:rPr>
              <a:t>. Ешьте </a:t>
            </a:r>
            <a:r>
              <a:rPr lang="ru-RU" sz="2400" b="1" dirty="0" err="1" smtClean="0">
                <a:solidFill>
                  <a:schemeClr val="bg1"/>
                </a:solidFill>
              </a:rPr>
              <a:t>фру́кты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гризи́те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морко́вку</a:t>
            </a:r>
            <a:r>
              <a:rPr lang="ru-RU" sz="2400" b="1" dirty="0" smtClean="0">
                <a:solidFill>
                  <a:schemeClr val="bg1"/>
                </a:solidFill>
              </a:rPr>
              <a:t>, пейте </a:t>
            </a:r>
            <a:r>
              <a:rPr lang="ru-RU" sz="2400" b="1" dirty="0" err="1" smtClean="0">
                <a:solidFill>
                  <a:schemeClr val="bg1"/>
                </a:solidFill>
              </a:rPr>
              <a:t>лимона́д</a:t>
            </a:r>
            <a:r>
              <a:rPr lang="ru-RU" sz="2400" b="1" dirty="0" smtClean="0">
                <a:solidFill>
                  <a:schemeClr val="bg1"/>
                </a:solidFill>
              </a:rPr>
              <a:t>. И </a:t>
            </a:r>
            <a:r>
              <a:rPr lang="ru-RU" sz="2400" b="1" dirty="0" err="1" smtClean="0">
                <a:solidFill>
                  <a:schemeClr val="bg1"/>
                </a:solidFill>
              </a:rPr>
              <a:t>стара́йтесь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бо́льше</a:t>
            </a:r>
            <a:r>
              <a:rPr lang="ru-RU" sz="2400" b="1" dirty="0" smtClean="0">
                <a:solidFill>
                  <a:schemeClr val="bg1"/>
                </a:solidFill>
              </a:rPr>
              <a:t> спать.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-</a:t>
            </a:r>
            <a:r>
              <a:rPr lang="ru-RU" sz="2400" b="1" dirty="0" err="1" smtClean="0">
                <a:solidFill>
                  <a:schemeClr val="bg1"/>
                </a:solidFill>
              </a:rPr>
              <a:t>Спаси́бо</a:t>
            </a:r>
            <a:r>
              <a:rPr lang="ru-RU" sz="2400" b="1" dirty="0">
                <a:solidFill>
                  <a:schemeClr val="bg1"/>
                </a:solidFill>
              </a:rPr>
              <a:t>. До </a:t>
            </a:r>
            <a:r>
              <a:rPr lang="ru-RU" sz="2400" b="1" dirty="0" err="1" smtClean="0">
                <a:solidFill>
                  <a:schemeClr val="bg1"/>
                </a:solidFill>
              </a:rPr>
              <a:t>свида́ния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</a:rPr>
              <a:t>-До </a:t>
            </a:r>
            <a:r>
              <a:rPr lang="ru-RU" sz="2400" b="1" dirty="0" err="1" smtClean="0">
                <a:solidFill>
                  <a:schemeClr val="bg1"/>
                </a:solidFill>
              </a:rPr>
              <a:t>свида́ния</a:t>
            </a:r>
            <a:r>
              <a:rPr lang="ru-RU" sz="2400" b="1" dirty="0">
                <a:solidFill>
                  <a:schemeClr val="bg1"/>
                </a:solidFill>
              </a:rPr>
              <a:t>. Жду вас </a:t>
            </a:r>
            <a:r>
              <a:rPr lang="ru-RU" sz="2400" b="1" dirty="0" err="1" smtClean="0">
                <a:solidFill>
                  <a:schemeClr val="bg1"/>
                </a:solidFill>
              </a:rPr>
              <a:t>че́рез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три дня.</a:t>
            </a:r>
            <a:r>
              <a:rPr lang="ru-RU" sz="2400" b="1" dirty="0"/>
              <a:t> </a:t>
            </a:r>
            <a:endParaRPr lang="ru-RU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9444" y="138929"/>
            <a:ext cx="23812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93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4938" y="124097"/>
            <a:ext cx="4551930" cy="3298372"/>
          </a:xfrm>
        </p:spPr>
      </p:pic>
      <p:sp>
        <p:nvSpPr>
          <p:cNvPr id="5" name="TextBox 4"/>
          <p:cNvSpPr txBox="1"/>
          <p:nvPr/>
        </p:nvSpPr>
        <p:spPr>
          <a:xfrm>
            <a:off x="522514" y="470263"/>
            <a:ext cx="647917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Упа́сть</a:t>
            </a:r>
            <a:r>
              <a:rPr lang="ru-RU" sz="2800" b="1" dirty="0" smtClean="0"/>
              <a:t> с </a:t>
            </a:r>
            <a:r>
              <a:rPr lang="ru-RU" sz="2800" b="1" dirty="0" err="1" smtClean="0"/>
              <a:t>велосипе́да</a:t>
            </a:r>
            <a:endParaRPr lang="ru-RU" sz="2800" b="1" dirty="0" smtClean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b="1" dirty="0" err="1" smtClean="0"/>
              <a:t>Получи́ть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сса́дины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ра́нки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цара́пины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слома́ть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но́гу</a:t>
            </a:r>
            <a:r>
              <a:rPr lang="ru-RU" sz="2800" b="1" dirty="0" smtClean="0"/>
              <a:t> или </a:t>
            </a:r>
            <a:r>
              <a:rPr lang="ru-RU" sz="2800" b="1" dirty="0" err="1" smtClean="0"/>
              <a:t>ру́ку</a:t>
            </a:r>
            <a:endParaRPr lang="ru-RU" sz="2800" b="1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b="1" dirty="0" err="1" smtClean="0"/>
              <a:t>Посети́ть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хиру́рга</a:t>
            </a:r>
            <a:endParaRPr lang="ru-RU" sz="2800" b="1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b="1" dirty="0" err="1" smtClean="0"/>
              <a:t>Хиру́рг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промо́ет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переки́сью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водоро́да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ра́нки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ста́вит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повя́зку</a:t>
            </a:r>
            <a:endParaRPr lang="ru-RU" sz="2800" b="1" dirty="0" smtClean="0"/>
          </a:p>
        </p:txBody>
      </p:sp>
      <p:sp>
        <p:nvSpPr>
          <p:cNvPr id="6" name="Down Arrow 5"/>
          <p:cNvSpPr/>
          <p:nvPr/>
        </p:nvSpPr>
        <p:spPr>
          <a:xfrm>
            <a:off x="2351314" y="1071154"/>
            <a:ext cx="796835" cy="7445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351314" y="2795035"/>
            <a:ext cx="836023" cy="783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338251" y="4728754"/>
            <a:ext cx="849086" cy="7707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2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3742" y="189411"/>
            <a:ext cx="4154639" cy="3337560"/>
          </a:xfrm>
        </p:spPr>
      </p:pic>
      <p:sp>
        <p:nvSpPr>
          <p:cNvPr id="6" name="TextBox 5"/>
          <p:cNvSpPr txBox="1"/>
          <p:nvPr/>
        </p:nvSpPr>
        <p:spPr>
          <a:xfrm>
            <a:off x="391886" y="509451"/>
            <a:ext cx="7027817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Зуб </a:t>
            </a:r>
            <a:r>
              <a:rPr lang="ru-RU" sz="2800" b="1" dirty="0" err="1" smtClean="0"/>
              <a:t>боли́т</a:t>
            </a:r>
            <a:r>
              <a:rPr lang="ru-RU" sz="2800" b="1" dirty="0" smtClean="0"/>
              <a:t> от </a:t>
            </a:r>
            <a:r>
              <a:rPr lang="ru-RU" sz="2800" b="1" dirty="0" err="1" smtClean="0"/>
              <a:t>сла́дкого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холо́дного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зу́бы</a:t>
            </a:r>
            <a:r>
              <a:rPr lang="ru-RU" sz="2800" b="1" dirty="0" smtClean="0"/>
              <a:t> с </a:t>
            </a:r>
            <a:r>
              <a:rPr lang="ru-RU" sz="2800" b="1" dirty="0" err="1" smtClean="0"/>
              <a:t>ды́рками</a:t>
            </a:r>
            <a:endParaRPr lang="ru-RU" sz="2800" b="1" dirty="0" smtClean="0"/>
          </a:p>
          <a:p>
            <a:endParaRPr lang="ru-RU" sz="2400" b="1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800" b="1" dirty="0" err="1" smtClean="0"/>
              <a:t>Посети́ть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зубно́го</a:t>
            </a:r>
            <a:r>
              <a:rPr lang="ru-RU" sz="2800" b="1" dirty="0" smtClean="0"/>
              <a:t> врача́</a:t>
            </a:r>
          </a:p>
          <a:p>
            <a:endParaRPr lang="ru-RU" sz="2800" b="1" dirty="0"/>
          </a:p>
          <a:p>
            <a:endParaRPr lang="ru-RU" sz="2800" b="1" dirty="0" smtClean="0"/>
          </a:p>
          <a:p>
            <a:endParaRPr lang="ru-RU" sz="2800" b="1" dirty="0"/>
          </a:p>
          <a:p>
            <a:r>
              <a:rPr lang="ru-RU" sz="2800" b="1" dirty="0" err="1" smtClean="0"/>
              <a:t>Зубно́й</a:t>
            </a:r>
            <a:r>
              <a:rPr lang="ru-RU" sz="2800" b="1" dirty="0" smtClean="0"/>
              <a:t> врач </a:t>
            </a:r>
            <a:r>
              <a:rPr lang="ru-RU" sz="2800" b="1" dirty="0" err="1" smtClean="0"/>
              <a:t>обрабо́тает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зу́бы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бо́рмашино́й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поло́жит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отве́рстия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лека́рство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пло́мбы</a:t>
            </a:r>
            <a:endParaRPr lang="ru-RU" sz="2800" b="1" dirty="0" smtClean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400" dirty="0" smtClean="0"/>
          </a:p>
          <a:p>
            <a:endParaRPr lang="en-US" sz="2400" dirty="0"/>
          </a:p>
        </p:txBody>
      </p:sp>
      <p:sp>
        <p:nvSpPr>
          <p:cNvPr id="7" name="Down Arrow 6"/>
          <p:cNvSpPr/>
          <p:nvPr/>
        </p:nvSpPr>
        <p:spPr>
          <a:xfrm>
            <a:off x="3246119" y="1727048"/>
            <a:ext cx="1084217" cy="822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233055" y="3526971"/>
            <a:ext cx="1110343" cy="862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41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2102299"/>
              </p:ext>
            </p:extLst>
          </p:nvPr>
        </p:nvGraphicFramePr>
        <p:xfrm>
          <a:off x="1391962" y="976472"/>
          <a:ext cx="8914631" cy="357044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251573">
                  <a:extLst>
                    <a:ext uri="{9D8B030D-6E8A-4147-A177-3AD203B41FA5}">
                      <a16:colId xmlns:a16="http://schemas.microsoft.com/office/drawing/2014/main" xmlns="" val="1686954801"/>
                    </a:ext>
                  </a:extLst>
                </a:gridCol>
                <a:gridCol w="2203392">
                  <a:extLst>
                    <a:ext uri="{9D8B030D-6E8A-4147-A177-3AD203B41FA5}">
                      <a16:colId xmlns:a16="http://schemas.microsoft.com/office/drawing/2014/main" xmlns="" val="4084865337"/>
                    </a:ext>
                  </a:extLst>
                </a:gridCol>
                <a:gridCol w="2223369">
                  <a:extLst>
                    <a:ext uri="{9D8B030D-6E8A-4147-A177-3AD203B41FA5}">
                      <a16:colId xmlns:a16="http://schemas.microsoft.com/office/drawing/2014/main" xmlns="" val="2209209944"/>
                    </a:ext>
                  </a:extLst>
                </a:gridCol>
                <a:gridCol w="2236297">
                  <a:extLst>
                    <a:ext uri="{9D8B030D-6E8A-4147-A177-3AD203B41FA5}">
                      <a16:colId xmlns:a16="http://schemas.microsoft.com/office/drawing/2014/main" xmlns="" val="229003578"/>
                    </a:ext>
                  </a:extLst>
                </a:gridCol>
              </a:tblGrid>
              <a:tr h="533853">
                <a:tc gridSpan="4">
                  <a:txBody>
                    <a:bodyPr/>
                    <a:lstStyle/>
                    <a:p>
                      <a:pPr marL="11112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 </a:t>
                      </a:r>
                      <a:r>
                        <a:rPr lang="ru-RU" sz="2000" b="1" dirty="0" smtClean="0">
                          <a:effectLst/>
                        </a:rPr>
                        <a:t>КОГО́ </a:t>
                      </a:r>
                      <a:r>
                        <a:rPr lang="ru-RU" sz="2000" b="1" dirty="0">
                          <a:effectLst/>
                        </a:rPr>
                        <a:t>(есть) что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510435"/>
                  </a:ext>
                </a:extLst>
              </a:tr>
              <a:tr h="3036592">
                <a:tc>
                  <a:txBody>
                    <a:bodyPr/>
                    <a:lstStyle/>
                    <a:p>
                      <a:pPr marL="1111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 </a:t>
                      </a:r>
                      <a:r>
                        <a:rPr lang="ru-RU" sz="2000" b="1" dirty="0" smtClean="0">
                          <a:effectLst/>
                        </a:rPr>
                        <a:t>меня́ </a:t>
                      </a:r>
                      <a:endParaRPr lang="en-US" sz="2000" b="1" dirty="0">
                        <a:effectLst/>
                      </a:endParaRPr>
                    </a:p>
                    <a:p>
                      <a:pPr marL="1111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 </a:t>
                      </a:r>
                      <a:r>
                        <a:rPr lang="ru-RU" sz="2000" b="1" dirty="0" smtClean="0">
                          <a:effectLst/>
                        </a:rPr>
                        <a:t>тебя́</a:t>
                      </a:r>
                      <a:endParaRPr lang="en-US" sz="2000" b="1" dirty="0">
                        <a:effectLst/>
                      </a:endParaRPr>
                    </a:p>
                    <a:p>
                      <a:pPr marL="1111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 </a:t>
                      </a:r>
                      <a:r>
                        <a:rPr lang="ru-RU" sz="2000" b="1" dirty="0" smtClean="0">
                          <a:effectLst/>
                        </a:rPr>
                        <a:t>него́ </a:t>
                      </a:r>
                      <a:r>
                        <a:rPr lang="ru-RU" sz="2000" b="1" dirty="0">
                          <a:effectLst/>
                        </a:rPr>
                        <a:t>(у неё)</a:t>
                      </a:r>
                      <a:endParaRPr lang="en-US" sz="2000" b="1" dirty="0">
                        <a:effectLst/>
                      </a:endParaRPr>
                    </a:p>
                    <a:p>
                      <a:pPr marL="1111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 нас</a:t>
                      </a:r>
                      <a:endParaRPr lang="en-US" sz="2000" b="1" dirty="0">
                        <a:effectLst/>
                      </a:endParaRPr>
                    </a:p>
                    <a:p>
                      <a:pPr marL="1111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 вас</a:t>
                      </a:r>
                      <a:endParaRPr lang="en-US" sz="2000" b="1" dirty="0">
                        <a:effectLst/>
                      </a:endParaRPr>
                    </a:p>
                    <a:p>
                      <a:pPr marL="1111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 них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1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грипп</a:t>
                      </a:r>
                      <a:endParaRPr lang="en-US" sz="2000" b="1" dirty="0">
                        <a:effectLst/>
                      </a:endParaRPr>
                    </a:p>
                    <a:p>
                      <a:pPr marL="1111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</a:rPr>
                        <a:t>просту́да</a:t>
                      </a:r>
                      <a:endParaRPr lang="en-US" sz="2000" b="1" dirty="0">
                        <a:effectLst/>
                      </a:endParaRPr>
                    </a:p>
                    <a:p>
                      <a:pPr marL="1111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</a:rPr>
                        <a:t>на́сморк</a:t>
                      </a:r>
                      <a:endParaRPr lang="en-US" sz="2000" b="1" dirty="0">
                        <a:effectLst/>
                      </a:endParaRPr>
                    </a:p>
                    <a:p>
                      <a:pPr marL="1111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</a:rPr>
                        <a:t>анги́на</a:t>
                      </a:r>
                      <a:endParaRPr lang="en-US" sz="2000" b="1" dirty="0">
                        <a:effectLst/>
                      </a:endParaRPr>
                    </a:p>
                    <a:p>
                      <a:pPr marL="11112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</a:rPr>
                        <a:t>бронхи́т</a:t>
                      </a:r>
                      <a:endParaRPr lang="en-US" sz="20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</a:rPr>
                        <a:t>температу́ра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жар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</a:rPr>
                        <a:t>озно́б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</a:rPr>
                        <a:t>лихора́дка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</a:rPr>
                        <a:t>давле́ние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</a:rPr>
                        <a:t>ожо́г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</a:rPr>
                        <a:t>поре́з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</a:rPr>
                        <a:t>уши́б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</a:rPr>
                        <a:t>перело́м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</a:rPr>
                        <a:t>тре́щина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784023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1966" y="143692"/>
            <a:ext cx="978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/>
              <a:t>РОДИ́ТЕЛ</a:t>
            </a:r>
            <a:r>
              <a:rPr lang="ru-RU" sz="2400" b="1" dirty="0" smtClean="0"/>
              <a:t>ЬНЫЙ ПАДЕ́Ж + БОЛЕ́ЗНЬ В ИМЕНИ́ТЕЛЬНОМ ПАДЕЖЕ́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70263" y="4754880"/>
            <a:ext cx="7550331" cy="192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1962" y="493017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У меня́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просту́да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У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Ива́на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температу́ра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У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И́ры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перело́м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У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ма́мы</a:t>
            </a:r>
            <a:r>
              <a:rPr lang="ru-RU" sz="2400" b="1" i="1" dirty="0" smtClean="0">
                <a:solidFill>
                  <a:srgbClr val="002060"/>
                </a:solidFill>
              </a:rPr>
              <a:t> и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па́пы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лихора́дка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6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212" y="476793"/>
            <a:ext cx="2926625" cy="18483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2783" y="476793"/>
            <a:ext cx="3289227" cy="2190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212" y="3914503"/>
            <a:ext cx="3866606" cy="2577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5211" y="2560320"/>
            <a:ext cx="3122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СТЕТОСКО́П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48994" y="3083540"/>
            <a:ext cx="2913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УКО́Л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50823" y="4558937"/>
            <a:ext cx="3958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МЕДСЕСТРА́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7814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587" y="1860730"/>
            <a:ext cx="9060681" cy="4344127"/>
          </a:xfrm>
        </p:spPr>
        <p:txBody>
          <a:bodyPr/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ПО-МО́ЕМУ МНЕ́НИЮ</a:t>
            </a:r>
            <a:r>
              <a:rPr lang="ru-RU" sz="2400" i="1" dirty="0" smtClean="0">
                <a:solidFill>
                  <a:schemeClr val="bg1"/>
                </a:solidFill>
              </a:rPr>
              <a:t>, НАДО БЕРЕ́ЧЬ СВОЁ ЗДОРО́ВЬЕ.</a:t>
            </a:r>
          </a:p>
          <a:p>
            <a:r>
              <a:rPr lang="ru-RU" sz="2400" b="1" i="1" u="sng" dirty="0" smtClean="0">
                <a:solidFill>
                  <a:schemeClr val="bg1"/>
                </a:solidFill>
              </a:rPr>
              <a:t>Я ДУ́МАЮ</a:t>
            </a:r>
            <a:r>
              <a:rPr lang="ru-RU" sz="2400" i="1" dirty="0" smtClean="0">
                <a:solidFill>
                  <a:schemeClr val="bg1"/>
                </a:solidFill>
              </a:rPr>
              <a:t>, ЧТО ПИТЬ МНО́ГО ЖИ́ДКОСТИ О́ЧЕНЬ ПОЛЕ́ЗНО.</a:t>
            </a:r>
          </a:p>
          <a:p>
            <a:r>
              <a:rPr lang="ru-RU" sz="2400" b="1" i="1" u="sng" dirty="0" smtClean="0">
                <a:solidFill>
                  <a:schemeClr val="bg1"/>
                </a:solidFill>
              </a:rPr>
              <a:t>МНЕ КА́ЖЕТСЯ</a:t>
            </a:r>
            <a:r>
              <a:rPr lang="ru-RU" sz="2400" i="1" dirty="0" smtClean="0">
                <a:solidFill>
                  <a:schemeClr val="bg1"/>
                </a:solidFill>
              </a:rPr>
              <a:t>, ТЫ НЕ ПРАВ!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Я </a:t>
            </a:r>
            <a:r>
              <a:rPr lang="ru-RU" sz="2400" b="1" i="1" u="sng" dirty="0" smtClean="0">
                <a:solidFill>
                  <a:schemeClr val="bg1"/>
                </a:solidFill>
              </a:rPr>
              <a:t>СОГЛА́СНА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С ТОБО́Й. НАТУРА́ЛЬНЫЕ СО́КИ СА́МЫЕ ЛУ́ЧШИЕ.</a:t>
            </a:r>
          </a:p>
          <a:p>
            <a:r>
              <a:rPr lang="ru-RU" sz="2400" b="1" i="1" u="sng" dirty="0" smtClean="0">
                <a:solidFill>
                  <a:schemeClr val="bg1"/>
                </a:solidFill>
              </a:rPr>
              <a:t>ТЫ НЕ ПРАВ</a:t>
            </a:r>
            <a:r>
              <a:rPr lang="ru-RU" sz="2400" i="1" dirty="0" smtClean="0">
                <a:solidFill>
                  <a:schemeClr val="bg1"/>
                </a:solidFill>
              </a:rPr>
              <a:t>! СОВЕ́Т НА́ДО ИСКА́ТЬ У ВРАЧА́, НЕ НА ИНТЕРНЕ́ТЕ!</a:t>
            </a:r>
          </a:p>
          <a:p>
            <a:r>
              <a:rPr lang="ru-RU" sz="2400" b="1" i="1" u="sng" dirty="0" smtClean="0">
                <a:solidFill>
                  <a:schemeClr val="bg1"/>
                </a:solidFill>
              </a:rPr>
              <a:t>ПРА́ВИЛЬНО</a:t>
            </a:r>
            <a:r>
              <a:rPr lang="ru-RU" sz="2400" i="1" dirty="0" smtClean="0">
                <a:solidFill>
                  <a:schemeClr val="bg1"/>
                </a:solidFill>
              </a:rPr>
              <a:t>! ПЕДИА́ТР ВРАЧ ДЛЯ ДЕТЕ́Й.</a:t>
            </a:r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3847" y="0"/>
            <a:ext cx="8534400" cy="1507067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КАК ВЫ́СКАЗАТЬ СВОЁ МНЕ́НИЕ?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7387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8" y="896328"/>
            <a:ext cx="4753460" cy="4057152"/>
          </a:xfrm>
        </p:spPr>
      </p:pic>
      <p:sp>
        <p:nvSpPr>
          <p:cNvPr id="4" name="Rounded Rectangular Callout 3"/>
          <p:cNvSpPr/>
          <p:nvPr/>
        </p:nvSpPr>
        <p:spPr>
          <a:xfrm>
            <a:off x="5055325" y="207245"/>
            <a:ext cx="6753495" cy="5133705"/>
          </a:xfrm>
          <a:prstGeom prst="wedgeRoundRectCallou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53740" y="508858"/>
            <a:ext cx="59566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ЧА́СТО ПРОВЕ́ТРИВАЙ КО́МНАТУ!</a:t>
            </a:r>
          </a:p>
          <a:p>
            <a:r>
              <a:rPr lang="ru-RU" sz="2400" dirty="0" smtClean="0"/>
              <a:t>КА́ШЛЯЙ И ЧИХА́Й В ЛО́КОТЬ!</a:t>
            </a:r>
          </a:p>
          <a:p>
            <a:endParaRPr lang="ru-RU" sz="2400" dirty="0" smtClean="0"/>
          </a:p>
          <a:p>
            <a:r>
              <a:rPr lang="ru-RU" sz="2400" dirty="0" smtClean="0"/>
              <a:t>2. НОСОВО́Й ПЛАТО́К ПО́СЛЕ УПОТРЕБЛЕ́НИЯ СРА́ЗУ БРОСА́Й В МУ́СОРНОЕ ВЕДРО́!</a:t>
            </a:r>
          </a:p>
          <a:p>
            <a:endParaRPr lang="ru-RU" sz="2400" dirty="0" smtClean="0"/>
          </a:p>
          <a:p>
            <a:r>
              <a:rPr lang="ru-RU" sz="2400" dirty="0" smtClean="0"/>
              <a:t>3. ПОЧА́ЩЕ МОЙ РУ́КИ ТЁПЛОЙ ВОДО́Й И МЫ́ЛОМ!</a:t>
            </a:r>
          </a:p>
          <a:p>
            <a:endParaRPr lang="ru-RU" sz="2400" dirty="0" smtClean="0"/>
          </a:p>
          <a:p>
            <a:r>
              <a:rPr lang="ru-RU" sz="2400" dirty="0" smtClean="0"/>
              <a:t>4. НЕ ОБНИМА́ЙСЯ И НЕ ЦЕЛУ́ЙСЯ ПРИ ВСТРЕ́ЧЕ!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9615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06" y="0"/>
            <a:ext cx="8534400" cy="1507067"/>
          </a:xfrm>
        </p:spPr>
        <p:txBody>
          <a:bodyPr/>
          <a:lstStyle/>
          <a:p>
            <a:r>
              <a:rPr lang="ru-RU" b="1" dirty="0" smtClean="0"/>
              <a:t>ДОМА́ШНЕЕ ЗАДА́НИЕ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56" y="1507067"/>
            <a:ext cx="11520850" cy="504565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sz="2800" b="1" dirty="0" err="1" smtClean="0">
                <a:solidFill>
                  <a:schemeClr val="bg1"/>
                </a:solidFill>
              </a:rPr>
              <a:t>Послу́шайте</a:t>
            </a:r>
            <a:r>
              <a:rPr lang="ru-RU" sz="2800" b="1" dirty="0" smtClean="0">
                <a:solidFill>
                  <a:schemeClr val="bg1"/>
                </a:solidFill>
              </a:rPr>
              <a:t>                и </a:t>
            </a:r>
            <a:r>
              <a:rPr lang="ru-RU" sz="2800" b="1" dirty="0" err="1" smtClean="0">
                <a:solidFill>
                  <a:schemeClr val="bg1"/>
                </a:solidFill>
              </a:rPr>
              <a:t>прочита́йте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те́ксты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на </a:t>
            </a:r>
            <a:r>
              <a:rPr lang="ru-RU" sz="2800" b="1" dirty="0" err="1" smtClean="0">
                <a:solidFill>
                  <a:schemeClr val="bg1"/>
                </a:solidFill>
              </a:rPr>
              <a:t>страни</a:t>
            </a:r>
            <a:r>
              <a:rPr lang="ru-RU" sz="2800" b="1" dirty="0" err="1">
                <a:solidFill>
                  <a:schemeClr val="bg1"/>
                </a:solidFill>
              </a:rPr>
              <a:t>́</a:t>
            </a:r>
            <a:r>
              <a:rPr lang="ru-RU" sz="2800" b="1" dirty="0" err="1" smtClean="0">
                <a:solidFill>
                  <a:schemeClr val="bg1"/>
                </a:solidFill>
              </a:rPr>
              <a:t>це</a:t>
            </a:r>
            <a:r>
              <a:rPr lang="ru-RU" sz="2800" b="1" dirty="0" smtClean="0">
                <a:solidFill>
                  <a:schemeClr val="bg1"/>
                </a:solidFill>
              </a:rPr>
              <a:t> 120 и 121 </a:t>
            </a:r>
            <a:r>
              <a:rPr lang="ru-RU" sz="2800" b="1" dirty="0" err="1" smtClean="0">
                <a:solidFill>
                  <a:schemeClr val="bg1"/>
                </a:solidFill>
              </a:rPr>
              <a:t>уче</a:t>
            </a:r>
            <a:r>
              <a:rPr lang="ru-RU" sz="2800" b="1" dirty="0" err="1">
                <a:solidFill>
                  <a:schemeClr val="bg1"/>
                </a:solidFill>
              </a:rPr>
              <a:t>́</a:t>
            </a:r>
            <a:r>
              <a:rPr lang="ru-RU" sz="2800" b="1" dirty="0" err="1" smtClean="0">
                <a:solidFill>
                  <a:schemeClr val="bg1"/>
                </a:solidFill>
              </a:rPr>
              <a:t>бника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2. </a:t>
            </a:r>
            <a:r>
              <a:rPr lang="ru-RU" sz="2800" b="1" dirty="0" err="1" smtClean="0">
                <a:solidFill>
                  <a:schemeClr val="bg1"/>
                </a:solidFill>
              </a:rPr>
              <a:t>Сде</a:t>
            </a:r>
            <a:r>
              <a:rPr lang="ru-RU" sz="2800" b="1" dirty="0" err="1">
                <a:solidFill>
                  <a:schemeClr val="bg1"/>
                </a:solidFill>
              </a:rPr>
              <a:t>́</a:t>
            </a:r>
            <a:r>
              <a:rPr lang="ru-RU" sz="2800" b="1" dirty="0" err="1" smtClean="0">
                <a:solidFill>
                  <a:schemeClr val="bg1"/>
                </a:solidFill>
              </a:rPr>
              <a:t>лайте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пе́рвое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зада́ние</a:t>
            </a:r>
            <a:r>
              <a:rPr lang="ru-RU" sz="2800" b="1" dirty="0" smtClean="0">
                <a:solidFill>
                  <a:schemeClr val="bg1"/>
                </a:solidFill>
              </a:rPr>
              <a:t> на </a:t>
            </a:r>
            <a:r>
              <a:rPr lang="ru-RU" sz="2800" b="1" dirty="0" err="1" smtClean="0">
                <a:solidFill>
                  <a:schemeClr val="bg1"/>
                </a:solidFill>
              </a:rPr>
              <a:t>страни́це</a:t>
            </a:r>
            <a:r>
              <a:rPr lang="ru-RU" sz="2800" b="1" dirty="0" smtClean="0">
                <a:solidFill>
                  <a:schemeClr val="bg1"/>
                </a:solidFill>
              </a:rPr>
              <a:t> 12</a:t>
            </a:r>
            <a:r>
              <a:rPr lang="en-US" sz="2800" b="1" dirty="0" smtClean="0">
                <a:solidFill>
                  <a:schemeClr val="bg1"/>
                </a:solidFill>
              </a:rPr>
              <a:t>2.</a:t>
            </a:r>
            <a:endParaRPr lang="sr-Cyrl-BA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3. </a:t>
            </a:r>
            <a:r>
              <a:rPr lang="ru-RU" sz="2800" b="1" dirty="0" err="1" smtClean="0">
                <a:solidFill>
                  <a:schemeClr val="bg1"/>
                </a:solidFill>
              </a:rPr>
              <a:t>Переведи́те</a:t>
            </a:r>
            <a:r>
              <a:rPr lang="ru-RU" sz="2800" b="1" dirty="0" smtClean="0">
                <a:solidFill>
                  <a:schemeClr val="bg1"/>
                </a:solidFill>
              </a:rPr>
              <a:t> на </a:t>
            </a:r>
            <a:r>
              <a:rPr lang="ru-RU" sz="2800" b="1" dirty="0" err="1" smtClean="0">
                <a:solidFill>
                  <a:schemeClr val="bg1"/>
                </a:solidFill>
              </a:rPr>
              <a:t>ру́сский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язы́к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сле́дующие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предложе́ния</a:t>
            </a:r>
            <a:r>
              <a:rPr lang="sr-Cyrl-BA" sz="2800" b="1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sr-Cyrl-BA" sz="28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r-Cyrl-BA" sz="2800" b="1" dirty="0" smtClean="0">
                <a:solidFill>
                  <a:schemeClr val="bg1"/>
                </a:solidFill>
              </a:rPr>
              <a:t>Маша има кијавицу.</a:t>
            </a:r>
          </a:p>
          <a:p>
            <a:pPr>
              <a:buFontTx/>
              <a:buChar char="-"/>
            </a:pPr>
            <a:r>
              <a:rPr lang="sr-Cyrl-BA" sz="2800" b="1" dirty="0" smtClean="0">
                <a:solidFill>
                  <a:schemeClr val="bg1"/>
                </a:solidFill>
              </a:rPr>
              <a:t>Ја имам модрицу.</a:t>
            </a:r>
          </a:p>
          <a:p>
            <a:pPr>
              <a:buFontTx/>
              <a:buChar char="-"/>
            </a:pPr>
            <a:r>
              <a:rPr lang="sr-Cyrl-BA" sz="2800" b="1" dirty="0" smtClean="0">
                <a:solidFill>
                  <a:schemeClr val="bg1"/>
                </a:solidFill>
              </a:rPr>
              <a:t>Чини ми се да Антон има температуру.</a:t>
            </a:r>
          </a:p>
          <a:p>
            <a:pPr>
              <a:buFontTx/>
              <a:buChar char="-"/>
            </a:pPr>
            <a:r>
              <a:rPr lang="sr-Cyrl-BA" sz="2800" b="1" dirty="0" smtClean="0">
                <a:solidFill>
                  <a:schemeClr val="bg1"/>
                </a:solidFill>
              </a:rPr>
              <a:t>По мом мишљењу, они имају прехладу.</a:t>
            </a:r>
          </a:p>
          <a:p>
            <a:pPr>
              <a:buFontTx/>
              <a:buChar char="-"/>
            </a:pP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6867" y="1156547"/>
            <a:ext cx="845820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04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394</Words>
  <Application>Microsoft Office PowerPoint</Application>
  <PresentationFormat>Custom</PresentationFormat>
  <Paragraphs>127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Slice</vt:lpstr>
      <vt:lpstr>У ВРАЧА́   Ру́сский язы́к 9 класс</vt:lpstr>
      <vt:lpstr>Slide 2</vt:lpstr>
      <vt:lpstr>Slide 3</vt:lpstr>
      <vt:lpstr>Slide 4</vt:lpstr>
      <vt:lpstr>Slide 5</vt:lpstr>
      <vt:lpstr>Slide 6</vt:lpstr>
      <vt:lpstr>КАК ВЫ́СКАЗАТЬ СВОЁ МНЕ́НИЕ?</vt:lpstr>
      <vt:lpstr>Slide 8</vt:lpstr>
      <vt:lpstr>ДОМА́ШНЕЕ ЗАДА́НИЕ</vt:lpstr>
      <vt:lpstr>Slide 10</vt:lpstr>
      <vt:lpstr>Slide 11</vt:lpstr>
      <vt:lpstr>КТО ЖЕЛА́ЕТ БО́ЛьшЕ…</vt:lpstr>
      <vt:lpstr>СЛОВА́РЬ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ВРАЧА́</dc:title>
  <dc:creator>WIN10</dc:creator>
  <cp:lastModifiedBy>Kristina Mataruga</cp:lastModifiedBy>
  <cp:revision>25</cp:revision>
  <dcterms:created xsi:type="dcterms:W3CDTF">2020-04-06T18:36:05Z</dcterms:created>
  <dcterms:modified xsi:type="dcterms:W3CDTF">2020-04-08T07:36:06Z</dcterms:modified>
</cp:coreProperties>
</file>