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C0A24-7015-4235-AB58-30B9CC8B6D18}" v="42" dt="2020-05-16T17:31:59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0BBC7-E548-4485-850A-DB1B1E08E8EA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2CB4E-62F5-46CA-A727-D1DA04522D7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6714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2CB4E-62F5-46CA-A727-D1DA04522D75}" type="slidenum">
              <a:rPr lang="sr-Latn-BA" smtClean="0"/>
              <a:pPr/>
              <a:t>3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4076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2CB4E-62F5-46CA-A727-D1DA04522D75}" type="slidenum">
              <a:rPr lang="sr-Latn-BA" smtClean="0"/>
              <a:pPr/>
              <a:t>6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1357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2CB4E-62F5-46CA-A727-D1DA04522D75}" type="slidenum">
              <a:rPr lang="sr-Latn-BA" smtClean="0"/>
              <a:pPr/>
              <a:t>7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3403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2262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9545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9078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1582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318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7802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289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6061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622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645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227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87D5-C5E8-4E99-99F7-E4232F726149}" type="datetimeFigureOut">
              <a:rPr lang="sr-Latn-BA" smtClean="0"/>
              <a:pPr/>
              <a:t>28.4.2021.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803A-7C5B-48F4-9440-FA800A558A0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5614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png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C8063D9-6325-47DE-B53E-48B8F5EA3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271" y="-10456"/>
            <a:ext cx="12309231" cy="6878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59842"/>
            <a:ext cx="9144000" cy="1343538"/>
          </a:xfrm>
        </p:spPr>
        <p:txBody>
          <a:bodyPr>
            <a:normAutofit/>
          </a:bodyPr>
          <a:lstStyle/>
          <a:p>
            <a:r>
              <a:rPr lang="sr-Cyrl-BA" sz="4200" b="1" dirty="0">
                <a:latin typeface="Arial" panose="020B0604020202020204" pitchFamily="34" charset="0"/>
                <a:cs typeface="Arial" panose="020B0604020202020204" pitchFamily="34" charset="0"/>
              </a:rPr>
              <a:t>УПОРЕЂИВАЊЕ ДВОЦИФРЕНИХ БРОЈЕВА</a:t>
            </a:r>
            <a:endParaRPr lang="sr-Latn-BA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0120" y="3591949"/>
            <a:ext cx="2651760" cy="925343"/>
          </a:xfrm>
        </p:spPr>
        <p:txBody>
          <a:bodyPr>
            <a:noAutofit/>
          </a:bodyPr>
          <a:lstStyle/>
          <a:p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Математика </a:t>
            </a:r>
          </a:p>
          <a:p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2. разред</a:t>
            </a:r>
            <a:endParaRPr lang="sr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252" y="2550994"/>
            <a:ext cx="2795730" cy="279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4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C0C6221-F6CB-4F8D-BB27-F63BF21F2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68" y="0"/>
            <a:ext cx="12206068" cy="686845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31" y="833582"/>
            <a:ext cx="10515600" cy="5190836"/>
          </a:xfrm>
        </p:spPr>
        <p:txBody>
          <a:bodyPr/>
          <a:lstStyle/>
          <a:p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    Да поновимо! Шта значе ови знакови?</a:t>
            </a:r>
          </a:p>
          <a:p>
            <a:pPr marL="0" indent="0">
              <a:buNone/>
            </a:pP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16600" dirty="0">
                <a:latin typeface="Arial" panose="020B0604020202020204" pitchFamily="34" charset="0"/>
                <a:cs typeface="Arial" panose="020B0604020202020204" pitchFamily="34" charset="0"/>
              </a:rPr>
              <a:t> &gt;		   &lt;		  =</a:t>
            </a:r>
          </a:p>
          <a:p>
            <a:pPr marL="0" indent="0">
              <a:buNone/>
            </a:pPr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6909" y="3980281"/>
            <a:ext cx="1686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/>
              <a:t>... је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веће</a:t>
            </a:r>
            <a:r>
              <a:rPr lang="sr-Cyrl-BA" sz="2400" dirty="0"/>
              <a:t>...</a:t>
            </a:r>
            <a:endParaRPr lang="sr-Latn-B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41251" y="3975165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... је мање...</a:t>
            </a:r>
            <a:endParaRPr lang="sr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61936" y="3975165"/>
            <a:ext cx="2169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... је једнако...</a:t>
            </a:r>
            <a:endParaRPr lang="sr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0748" y="5205777"/>
            <a:ext cx="4007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Када их користимо?</a:t>
            </a:r>
            <a:endParaRPr lang="sr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7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66312F7-9A32-4A33-98A2-0126FC518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456"/>
            <a:ext cx="12192000" cy="6878911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7523" y="760017"/>
            <a:ext cx="10515600" cy="5190836"/>
          </a:xfrm>
        </p:spPr>
        <p:txBody>
          <a:bodyPr/>
          <a:lstStyle/>
          <a:p>
            <a:pPr marL="0" indent="0">
              <a:buNone/>
            </a:pPr>
            <a:r>
              <a:rPr lang="sr-Cyrl-BA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1. Задатак:</a:t>
            </a:r>
            <a:r>
              <a:rPr lang="sr-Cyrl-BA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dirty="0">
                <a:latin typeface="Arial" panose="020B0604020202020204" pitchFamily="34" charset="0"/>
                <a:cs typeface="Arial" panose="020B0604020202020204" pitchFamily="34" charset="0"/>
              </a:rPr>
              <a:t>Када поредимо бројеве унутар исте десетице, довољно је да посматрамо цифру јединица!</a:t>
            </a:r>
          </a:p>
          <a:p>
            <a:pPr marL="0" indent="0">
              <a:buNone/>
            </a:pP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6031" y="2533986"/>
            <a:ext cx="30572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	5   &gt;   2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15   &gt;  12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35   &gt;  32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75   &gt;  72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8183" y="2558553"/>
            <a:ext cx="30572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	3   &lt;    7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13   &lt;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43   &lt;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83   &lt;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070321" y="2014259"/>
            <a:ext cx="332509" cy="3971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sp>
        <p:nvSpPr>
          <p:cNvPr id="8" name="Down Arrow 7"/>
          <p:cNvSpPr/>
          <p:nvPr/>
        </p:nvSpPr>
        <p:spPr>
          <a:xfrm>
            <a:off x="3208822" y="2014259"/>
            <a:ext cx="332509" cy="3971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9642" y="1996859"/>
            <a:ext cx="365792" cy="414564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9671769" y="1996859"/>
            <a:ext cx="332509" cy="3971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3817" y="1953941"/>
            <a:ext cx="2784365" cy="399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0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0" y="733878"/>
            <a:ext cx="10993119" cy="518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e-DE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Задатак:</a:t>
            </a:r>
            <a:r>
              <a:rPr lang="sr-Latn-RS" sz="3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dirty="0">
                <a:latin typeface="Arial" panose="020B0604020202020204" pitchFamily="34" charset="0"/>
                <a:cs typeface="Arial" panose="020B0604020202020204" pitchFamily="34" charset="0"/>
              </a:rPr>
              <a:t>Ако поредимо бројеве који припадају различитим десетицама, онда је довољно</a:t>
            </a:r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dirty="0">
                <a:latin typeface="Arial" panose="020B0604020202020204" pitchFamily="34" charset="0"/>
                <a:cs typeface="Arial" panose="020B0604020202020204" pitchFamily="34" charset="0"/>
              </a:rPr>
              <a:t>да поредимо цифре десетица!</a:t>
            </a:r>
            <a:endParaRPr lang="sr-Latn-B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929" y="1788247"/>
            <a:ext cx="3472869" cy="5640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7645" y="2543668"/>
            <a:ext cx="34728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19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 &lt;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48 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&gt;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59 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&lt;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</a:p>
          <a:p>
            <a:endParaRPr lang="sr-Cyrl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75 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&gt;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654796" y="2161102"/>
            <a:ext cx="332509" cy="3971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Down Arrow 7"/>
          <p:cNvSpPr/>
          <p:nvPr/>
        </p:nvSpPr>
        <p:spPr>
          <a:xfrm>
            <a:off x="5515905" y="2147454"/>
            <a:ext cx="332509" cy="3971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9C21D03-E33D-4518-93E4-F23206A65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203" y="-10456"/>
            <a:ext cx="12267027" cy="687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1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62F54D7-F7D2-4AB8-BAA5-E3BC0ED3B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456"/>
            <a:ext cx="12192000" cy="68789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338" y="728359"/>
            <a:ext cx="6329185" cy="5299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400" dirty="0">
                <a:latin typeface="Arial" panose="020B0604020202020204" pitchFamily="34" charset="0"/>
                <a:cs typeface="Arial" panose="020B0604020202020204" pitchFamily="34" charset="0"/>
              </a:rPr>
              <a:t>Маја и Виктор читају лектиру. Маја је прочитала 84</a:t>
            </a:r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400" dirty="0">
                <a:latin typeface="Arial" panose="020B0604020202020204" pitchFamily="34" charset="0"/>
                <a:cs typeface="Arial" panose="020B0604020202020204" pitchFamily="34" charset="0"/>
              </a:rPr>
              <a:t>странице, а Виктор 48. Ко је прочитао више страница?</a:t>
            </a:r>
            <a:endParaRPr lang="sr-Latn-B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88" y="1181574"/>
            <a:ext cx="5551266" cy="4944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9351" y="2706254"/>
            <a:ext cx="1008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Маја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11491" y="2706254"/>
            <a:ext cx="162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Виктор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2473" y="3548217"/>
            <a:ext cx="878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80707" y="3551796"/>
            <a:ext cx="754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95264" y="3246550"/>
            <a:ext cx="633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6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sr-Latn-BA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9818" y="4902124"/>
            <a:ext cx="4604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dirty="0">
                <a:latin typeface="Arial" panose="020B0604020202020204" pitchFamily="34" charset="0"/>
                <a:cs typeface="Arial" panose="020B0604020202020204" pitchFamily="34" charset="0"/>
              </a:rPr>
              <a:t>Маја је прочитала више страница. </a:t>
            </a:r>
            <a:endParaRPr lang="sr-Latn-B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3890" y="630416"/>
            <a:ext cx="252344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de-DE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Задатак:</a:t>
            </a:r>
            <a:endParaRPr lang="sr-Latn-BA" sz="3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4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F6CCA1D-A4B9-44F3-891F-66A8E4E66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456"/>
            <a:ext cx="12192000" cy="68789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82" y="1037229"/>
            <a:ext cx="10515600" cy="4773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   Бојан је замислио неколико бројева, а његов </a:t>
            </a:r>
          </a:p>
          <a:p>
            <a:pPr marL="0" indent="0">
              <a:buNone/>
            </a:pP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   брат је требао да их погоди. Да би помогао </a:t>
            </a:r>
          </a:p>
          <a:p>
            <a:pPr marL="0" indent="0">
              <a:buNone/>
            </a:pP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   брату, Бојан му је рекао да су ти бројеви </a:t>
            </a:r>
          </a:p>
          <a:p>
            <a:pPr marL="0" indent="0">
              <a:buNone/>
            </a:pP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   мањи од 83, а већи од 77. </a:t>
            </a:r>
          </a:p>
          <a:p>
            <a:pPr marL="0" indent="0">
              <a:buNone/>
            </a:pPr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000" dirty="0">
                <a:latin typeface="Arial" panose="020B0604020202020204" pitchFamily="34" charset="0"/>
                <a:cs typeface="Arial" panose="020B0604020202020204" pitchFamily="34" charset="0"/>
              </a:rPr>
              <a:t>Знаш ли ти који су то бројеви?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7829" y="829992"/>
            <a:ext cx="4504486" cy="83986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0054" y="4552281"/>
            <a:ext cx="3542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То су бројеви</a:t>
            </a:r>
          </a:p>
          <a:p>
            <a:pPr algn="ctr"/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95785"/>
            <a:ext cx="2743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Задатак:</a:t>
            </a:r>
            <a:endParaRPr lang="sr-Latn-BA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6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rafik 63">
            <a:extLst>
              <a:ext uri="{FF2B5EF4-FFF2-40B4-BE49-F238E27FC236}">
                <a16:creationId xmlns:a16="http://schemas.microsoft.com/office/drawing/2014/main" id="{A0B382D5-221D-470A-A42C-5DBFD0C20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456"/>
            <a:ext cx="12192000" cy="68789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2217" y="1990672"/>
            <a:ext cx="929333" cy="3104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3" y="419797"/>
            <a:ext cx="2066770" cy="52751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5826" y="2001798"/>
            <a:ext cx="532398" cy="2031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0782" y="1962615"/>
            <a:ext cx="532398" cy="20313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4502" y="1746996"/>
            <a:ext cx="532398" cy="20313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9284" y="1943476"/>
            <a:ext cx="811127" cy="19015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9235" y="1999681"/>
            <a:ext cx="811127" cy="19015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71546" y="1766211"/>
            <a:ext cx="811127" cy="19015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31519" y="3674795"/>
            <a:ext cx="714674" cy="18634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6863" y="3687970"/>
            <a:ext cx="714674" cy="18634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6697" y="3571068"/>
            <a:ext cx="714674" cy="18634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7616" y="1737694"/>
            <a:ext cx="929333" cy="31042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85928" y="3653467"/>
            <a:ext cx="961867" cy="17843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06243" y="3786481"/>
            <a:ext cx="961867" cy="17843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48931" y="3755841"/>
            <a:ext cx="961867" cy="17843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82054" y="3687970"/>
            <a:ext cx="886416" cy="18410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01900" y="3625123"/>
            <a:ext cx="886416" cy="1841019"/>
          </a:xfrm>
          <a:prstGeom prst="rect">
            <a:avLst/>
          </a:prstGeom>
        </p:spPr>
      </p:pic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2456347" y="609274"/>
            <a:ext cx="9180313" cy="5299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de-DE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Задатак:</a:t>
            </a:r>
            <a:r>
              <a:rPr lang="sr-Cyrl-BA" sz="3000" dirty="0">
                <a:latin typeface="Arial" panose="020B0604020202020204" pitchFamily="34" charset="0"/>
                <a:cs typeface="Arial" panose="020B0604020202020204" pitchFamily="34" charset="0"/>
              </a:rPr>
              <a:t>Николина је на ливади брала цвијеће. Бирала је само цвјетове чија вриједност је већа од 57. Колико цвјетова је убрала?</a:t>
            </a:r>
            <a:endParaRPr lang="sr-Latn-B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0421" y="4977473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5" name="Oval 24"/>
          <p:cNvSpPr/>
          <p:nvPr/>
        </p:nvSpPr>
        <p:spPr>
          <a:xfrm>
            <a:off x="3772406" y="3074391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6" name="Oval 25"/>
          <p:cNvSpPr/>
          <p:nvPr/>
        </p:nvSpPr>
        <p:spPr>
          <a:xfrm>
            <a:off x="3586625" y="4978763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7" name="Oval 26"/>
          <p:cNvSpPr/>
          <p:nvPr/>
        </p:nvSpPr>
        <p:spPr>
          <a:xfrm>
            <a:off x="4539286" y="4994295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8" name="Oval 27"/>
          <p:cNvSpPr/>
          <p:nvPr/>
        </p:nvSpPr>
        <p:spPr>
          <a:xfrm>
            <a:off x="5793409" y="3074391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9" name="Oval 28"/>
          <p:cNvSpPr/>
          <p:nvPr/>
        </p:nvSpPr>
        <p:spPr>
          <a:xfrm>
            <a:off x="4837690" y="3059605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0" name="Oval 29"/>
          <p:cNvSpPr/>
          <p:nvPr/>
        </p:nvSpPr>
        <p:spPr>
          <a:xfrm>
            <a:off x="5527964" y="4970187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1" name="Oval 30"/>
          <p:cNvSpPr/>
          <p:nvPr/>
        </p:nvSpPr>
        <p:spPr>
          <a:xfrm>
            <a:off x="6838705" y="3079231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2" name="Oval 31"/>
          <p:cNvSpPr/>
          <p:nvPr/>
        </p:nvSpPr>
        <p:spPr>
          <a:xfrm>
            <a:off x="6554303" y="4931065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3" name="Oval 32"/>
          <p:cNvSpPr/>
          <p:nvPr/>
        </p:nvSpPr>
        <p:spPr>
          <a:xfrm>
            <a:off x="7864522" y="3067410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4" name="Oval 33"/>
          <p:cNvSpPr/>
          <p:nvPr/>
        </p:nvSpPr>
        <p:spPr>
          <a:xfrm>
            <a:off x="7564498" y="4926057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5" name="Oval 34"/>
          <p:cNvSpPr/>
          <p:nvPr/>
        </p:nvSpPr>
        <p:spPr>
          <a:xfrm>
            <a:off x="8994681" y="3072743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6" name="Oval 35"/>
          <p:cNvSpPr/>
          <p:nvPr/>
        </p:nvSpPr>
        <p:spPr>
          <a:xfrm>
            <a:off x="8710664" y="4926166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7" name="Oval 36"/>
          <p:cNvSpPr/>
          <p:nvPr/>
        </p:nvSpPr>
        <p:spPr>
          <a:xfrm>
            <a:off x="10168856" y="3147621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28186" y="4184676"/>
            <a:ext cx="811127" cy="1901582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9745585" y="4931065"/>
            <a:ext cx="568035" cy="5535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9" name="Oval 38"/>
          <p:cNvSpPr/>
          <p:nvPr/>
        </p:nvSpPr>
        <p:spPr>
          <a:xfrm>
            <a:off x="11144282" y="3183429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0" name="Oval 39"/>
          <p:cNvSpPr/>
          <p:nvPr/>
        </p:nvSpPr>
        <p:spPr>
          <a:xfrm>
            <a:off x="10892820" y="4994295"/>
            <a:ext cx="568035" cy="554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sp>
        <p:nvSpPr>
          <p:cNvPr id="41" name="TextBox 40"/>
          <p:cNvSpPr txBox="1"/>
          <p:nvPr/>
        </p:nvSpPr>
        <p:spPr>
          <a:xfrm>
            <a:off x="3767033" y="3074391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24812" y="5001798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58528" y="3079231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95337" y="5007203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54097" y="4994244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74457" y="3089872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27884" y="4960037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34533" y="4943546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45544" y="3094712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56260" y="3068428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81959" y="4922836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995534" y="3076250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10664" y="4928905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172800" y="3164750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737083" y="4954881"/>
            <a:ext cx="931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91015" y="4996053"/>
            <a:ext cx="65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138706" y="3157201"/>
            <a:ext cx="625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012371" y="5829046"/>
            <a:ext cx="6138034" cy="47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Николина је убрала </a:t>
            </a:r>
            <a:r>
              <a:rPr lang="sr-Latn-BA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 цвјетова. </a:t>
            </a:r>
            <a:endParaRPr lang="sr-Latn-B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831308" y="3057100"/>
            <a:ext cx="600501" cy="573206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18454" y="3031548"/>
            <a:ext cx="676715" cy="658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24924" y="3099788"/>
            <a:ext cx="676715" cy="6584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93916" y="3127083"/>
            <a:ext cx="676715" cy="6584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77714" y="4969530"/>
            <a:ext cx="676715" cy="6584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33057" y="4955883"/>
            <a:ext cx="676715" cy="6584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94620" y="4887644"/>
            <a:ext cx="676715" cy="6584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37319" y="4887644"/>
            <a:ext cx="676715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B967334-18A0-46A5-9887-A468F7565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456"/>
            <a:ext cx="12192000" cy="6878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1176" y="889040"/>
            <a:ext cx="5069645" cy="746223"/>
          </a:xfrm>
        </p:spPr>
        <p:txBody>
          <a:bodyPr>
            <a:noAutofit/>
          </a:bodyPr>
          <a:lstStyle/>
          <a:p>
            <a:r>
              <a:rPr lang="sr-Cyrl-BA" sz="3800" b="1" dirty="0">
                <a:latin typeface="Arial" panose="020B0604020202020204" pitchFamily="34" charset="0"/>
                <a:cs typeface="Arial" panose="020B0604020202020204" pitchFamily="34" charset="0"/>
              </a:rPr>
              <a:t>САМОСТАЛАН РАД</a:t>
            </a:r>
            <a:endParaRPr lang="sr-Latn-BA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44" y="1972885"/>
            <a:ext cx="11152750" cy="31899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1. Одреди бројеве који су мањи од 91, а већи од 85!</a:t>
            </a:r>
          </a:p>
          <a:p>
            <a:pPr marL="0" indent="0">
              <a:buNone/>
            </a:pPr>
            <a:endParaRPr lang="sr-Cyrl-B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2. Који број</a:t>
            </a:r>
            <a:r>
              <a:rPr lang="sr-Latn-BA"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 7. десетице су већи од 68?</a:t>
            </a:r>
          </a:p>
          <a:p>
            <a:endParaRPr lang="sr-Cyrl-B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3. Напиши све двоцифрене бројеве мање од 77, које пишемо истим цифрама!</a:t>
            </a:r>
          </a:p>
        </p:txBody>
      </p:sp>
    </p:spTree>
    <p:extLst>
      <p:ext uri="{BB962C8B-B14F-4D97-AF65-F5344CB8AC3E}">
        <p14:creationId xmlns:p14="http://schemas.microsoft.com/office/powerpoint/2010/main" val="160964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Widescreen</PresentationFormat>
  <Paragraphs>79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УПОРЕЂИВАЊЕ ДВОЦИФРЕНИХ БРОЈЕВА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САМОСТАЛАН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УПОРЕЂИВАЊЕ ДВОЦИФРЕНИХ БРОЈЕВА</dc:title>
  <dc:creator>Nenad</dc:creator>
  <cp:lastModifiedBy>Mirjana Brkić</cp:lastModifiedBy>
  <cp:revision>19</cp:revision>
  <dcterms:created xsi:type="dcterms:W3CDTF">2020-05-12T09:26:52Z</dcterms:created>
  <dcterms:modified xsi:type="dcterms:W3CDTF">2021-04-28T07:15:15Z</dcterms:modified>
</cp:coreProperties>
</file>