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2"/>
  </p:notesMasterIdLst>
  <p:handoutMasterIdLst>
    <p:handoutMasterId r:id="rId13"/>
  </p:handoutMasterIdLst>
  <p:sldIdLst>
    <p:sldId id="258" r:id="rId2"/>
    <p:sldId id="285" r:id="rId3"/>
    <p:sldId id="286" r:id="rId4"/>
    <p:sldId id="292" r:id="rId5"/>
    <p:sldId id="293" r:id="rId6"/>
    <p:sldId id="287" r:id="rId7"/>
    <p:sldId id="289" r:id="rId8"/>
    <p:sldId id="288" r:id="rId9"/>
    <p:sldId id="290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5903A5-3762-4A3A-8EC9-138EA9979849}">
          <p14:sldIdLst>
            <p14:sldId id="258"/>
            <p14:sldId id="285"/>
            <p14:sldId id="286"/>
            <p14:sldId id="292"/>
            <p14:sldId id="293"/>
            <p14:sldId id="287"/>
            <p14:sldId id="289"/>
            <p14:sldId id="288"/>
            <p14:sldId id="290"/>
            <p14:sldId id="291"/>
          </p14:sldIdLst>
        </p14:section>
        <p14:section name="Untitled Section" id="{AFFAAD78-8FC0-41E5-B0FE-0D8FBFE7226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2/18/2021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2/18/2021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002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147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9574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892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980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571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378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809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266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942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2576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014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79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133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246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E56E745-E731-42F7-BC46-83DD513FC98F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38439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  <p:sldLayoutId id="214748365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3" y="1580607"/>
            <a:ext cx="10141132" cy="1850572"/>
          </a:xfrm>
        </p:spPr>
        <p:txBody>
          <a:bodyPr>
            <a:noAutofit/>
          </a:bodyPr>
          <a:lstStyle/>
          <a:p>
            <a:pPr algn="ctr"/>
            <a:r>
              <a:rPr lang="sr-Cyrl-BA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 3. разред</a:t>
            </a:r>
            <a:endParaRPr lang="en-US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zultat slika za upit &quot;слова српски јези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528" y="4428309"/>
            <a:ext cx="3638472" cy="2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334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97" y="1787435"/>
            <a:ext cx="7166085" cy="1981200"/>
          </a:xfrm>
        </p:spPr>
        <p:txBody>
          <a:bodyPr>
            <a:normAutofit fontScale="90000"/>
          </a:bodyPr>
          <a:lstStyle/>
          <a:p>
            <a:r>
              <a:rPr lang="sr-Cyrl-BA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„БАКА“ </a:t>
            </a:r>
            <a:r>
              <a:rPr lang="sr-Cyrl-B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Воја Царић</a:t>
            </a:r>
            <a:br>
              <a:rPr lang="sr-Cyrl-B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утврђивање</a:t>
            </a:r>
            <a:endParaRPr lang="bs-Latn-BA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7" y="0"/>
            <a:ext cx="406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" y="949108"/>
            <a:ext cx="7727180" cy="4589546"/>
          </a:xfrm>
        </p:spPr>
        <p:txBody>
          <a:bodyPr>
            <a:normAutofit/>
          </a:bodyPr>
          <a:lstStyle/>
          <a:p>
            <a: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 чела сиједа коса,</a:t>
            </a:r>
            <a:b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Наочари поврх носа,</a:t>
            </a:r>
            <a:b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уснама осмијех драг,</a:t>
            </a:r>
            <a:b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очима поглед благ,</a:t>
            </a:r>
            <a:b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Блиста као сунца зрака – </a:t>
            </a:r>
            <a:b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Ето, то је моја бака.</a:t>
            </a:r>
            <a:endParaRPr lang="bs-Latn-BA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3</a:t>
            </a:fld>
            <a:endParaRPr lang="bs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171" y="-1"/>
            <a:ext cx="3630739" cy="68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4" y="824275"/>
            <a:ext cx="11951040" cy="1030651"/>
          </a:xfrm>
        </p:spPr>
        <p:txBody>
          <a:bodyPr>
            <a:normAutofit/>
          </a:bodyPr>
          <a:lstStyle/>
          <a:p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Ликови у </a:t>
            </a:r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 </a:t>
            </a:r>
            <a:r>
              <a:rPr lang="sr-Cyrl-B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и њихове особине:</a:t>
            </a:r>
            <a:endParaRPr lang="bs-Latn-B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823" y="2638698"/>
            <a:ext cx="6975566" cy="3291841"/>
          </a:xfrm>
        </p:spPr>
        <p:txBody>
          <a:bodyPr>
            <a:normAutofit/>
          </a:bodyPr>
          <a:lstStyle/>
          <a:p>
            <a:r>
              <a:rPr lang="sr-Cyrl-BA" sz="4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sr-Cyrl-B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нук: радознао, лакомислен, самоувјерен.</a:t>
            </a:r>
          </a:p>
          <a:p>
            <a:endParaRPr lang="sr-Cyrl-B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Бака: мудра, осјећајна, пожртвована.</a:t>
            </a:r>
          </a:p>
          <a:p>
            <a:endParaRPr lang="bs-Latn-B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978" y="2108835"/>
            <a:ext cx="3534319" cy="35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250" y="845616"/>
            <a:ext cx="9144000" cy="1641490"/>
          </a:xfrm>
        </p:spPr>
        <p:txBody>
          <a:bodyPr>
            <a:normAutofit/>
          </a:bodyPr>
          <a:lstStyle/>
          <a:p>
            <a:r>
              <a:rPr lang="sr-Cyrl-B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Поука </a:t>
            </a:r>
            <a:r>
              <a:rPr lang="sr-Cyrl-B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приче</a:t>
            </a:r>
            <a:r>
              <a:rPr lang="sr-Cyrl-B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s-Latn-B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598" y="2353235"/>
            <a:ext cx="10467892" cy="1859362"/>
          </a:xfrm>
        </p:spPr>
        <p:txBody>
          <a:bodyPr>
            <a:normAutofit/>
          </a:bodyPr>
          <a:lstStyle/>
          <a:p>
            <a:r>
              <a:rPr lang="sr-Cyrl-B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„Поштујмо наше баке које нам увијек пружају безусловну љубав и подршку</a:t>
            </a:r>
            <a:r>
              <a:rPr lang="sr-Cyrl-BA" dirty="0" smtClean="0"/>
              <a:t>.“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2664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540" y="450424"/>
            <a:ext cx="8825658" cy="1067530"/>
          </a:xfrm>
        </p:spPr>
        <p:txBody>
          <a:bodyPr/>
          <a:lstStyle/>
          <a:p>
            <a:pPr algn="ctr"/>
            <a:r>
              <a:rPr lang="sr-Cyrl-BA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Редослијед догађаја:</a:t>
            </a:r>
            <a:endParaRPr lang="bs-Latn-BA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403" y="2097439"/>
            <a:ext cx="10470989" cy="3891698"/>
          </a:xfrm>
        </p:spPr>
        <p:txBody>
          <a:bodyPr>
            <a:normAutofit/>
          </a:bodyPr>
          <a:lstStyle/>
          <a:p>
            <a:pPr algn="l"/>
            <a:r>
              <a:rPr lang="sr-Cyrl-B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Повратак </a:t>
            </a:r>
            <a:r>
              <a:rPr lang="sr-Cyrl-BA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кући и неоткривена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тајна</a:t>
            </a:r>
          </a:p>
          <a:p>
            <a:pPr algn="l"/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Бака и дјечак планирају одлазак у</a:t>
            </a:r>
          </a:p>
          <a:p>
            <a:pPr algn="l"/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вечерњим сатима,када их нико не види</a:t>
            </a:r>
          </a:p>
          <a:p>
            <a:pPr algn="l"/>
            <a:r>
              <a:rPr lang="sr-Cyrl-BA" sz="40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Дјечакова љубав према баки </a:t>
            </a:r>
          </a:p>
          <a:p>
            <a:pPr algn="l"/>
            <a:r>
              <a:rPr lang="sr-Cyrl-BA" sz="40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Жеља за одласком у Кину</a:t>
            </a:r>
          </a:p>
          <a:p>
            <a:pPr marL="514350" indent="-514350" algn="l">
              <a:buAutoNum type="arabicPeriod"/>
            </a:pPr>
            <a:endParaRPr lang="bs-Latn-BA" sz="40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283851" y="2005999"/>
            <a:ext cx="490966" cy="4586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Flowchart: Connector 10"/>
          <p:cNvSpPr/>
          <p:nvPr/>
        </p:nvSpPr>
        <p:spPr>
          <a:xfrm>
            <a:off x="1278057" y="2740179"/>
            <a:ext cx="490966" cy="4586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Flowchart: Connector 11"/>
          <p:cNvSpPr/>
          <p:nvPr/>
        </p:nvSpPr>
        <p:spPr>
          <a:xfrm>
            <a:off x="1278057" y="4038450"/>
            <a:ext cx="490966" cy="4586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3" name="Flowchart: Connector 12"/>
          <p:cNvSpPr/>
          <p:nvPr/>
        </p:nvSpPr>
        <p:spPr>
          <a:xfrm>
            <a:off x="1278057" y="4784492"/>
            <a:ext cx="490966" cy="4586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678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30" y="670880"/>
            <a:ext cx="10740570" cy="4671827"/>
          </a:xfrm>
        </p:spPr>
        <p:txBody>
          <a:bodyPr/>
          <a:lstStyle/>
          <a:p>
            <a:r>
              <a:rPr lang="sr-Cyrl-B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Одредимо заједно правилан редослијед догађаја тако што ћемо наведене догађаје приказане на претходној слици означити бројевима од 1 до 4.</a:t>
            </a:r>
            <a:endParaRPr lang="bs-Latn-B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116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0628" y="1381907"/>
            <a:ext cx="10855235" cy="4292307"/>
          </a:xfrm>
        </p:spPr>
        <p:txBody>
          <a:bodyPr>
            <a:noAutofit/>
          </a:bodyPr>
          <a:lstStyle/>
          <a:p>
            <a:r>
              <a:rPr lang="sr-Cyrl-BA" sz="40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Дјечакова </a:t>
            </a:r>
            <a:r>
              <a:rPr lang="sr-Cyrl-BA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љубав према баки </a:t>
            </a:r>
            <a:endParaRPr lang="sr-Cyrl-BA" sz="40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40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Жеља </a:t>
            </a:r>
            <a:r>
              <a:rPr lang="sr-Cyrl-BA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одласком у Кину</a:t>
            </a:r>
            <a:endParaRPr lang="bs-Latn-BA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40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 </a:t>
            </a:r>
            <a:r>
              <a:rPr lang="sr-Cyrl-BA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дјечак планирају одлазак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</a:p>
          <a:p>
            <a:r>
              <a:rPr lang="sr-Cyrl-BA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вечерњим </a:t>
            </a:r>
            <a:r>
              <a:rPr lang="sr-Cyrl-BA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сатима,када их нико не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</a:p>
          <a:p>
            <a:r>
              <a:rPr lang="sr-Cyrl-BA" sz="40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Повратак </a:t>
            </a:r>
            <a:r>
              <a:rPr lang="sr-Cyrl-BA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кући и неоткривена тајна</a:t>
            </a:r>
          </a:p>
          <a:p>
            <a:r>
              <a:rPr lang="sr-Cyrl-BA" sz="4000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26143" y="1572412"/>
            <a:ext cx="592760" cy="6329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/>
              <a:t>1</a:t>
            </a:r>
            <a:r>
              <a:rPr lang="sr-Cyrl-BA" dirty="0" smtClean="0"/>
              <a:t>.</a:t>
            </a:r>
            <a:endParaRPr lang="bs-Latn-BA" dirty="0"/>
          </a:p>
        </p:txBody>
      </p:sp>
      <p:sp>
        <p:nvSpPr>
          <p:cNvPr id="10" name="Flowchart: Connector 9"/>
          <p:cNvSpPr/>
          <p:nvPr/>
        </p:nvSpPr>
        <p:spPr>
          <a:xfrm>
            <a:off x="426143" y="2307967"/>
            <a:ext cx="592760" cy="586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/>
              <a:t>2</a:t>
            </a:r>
            <a:r>
              <a:rPr lang="sr-Cyrl-BA" dirty="0" smtClean="0"/>
              <a:t>.</a:t>
            </a:r>
            <a:endParaRPr lang="bs-Latn-BA" dirty="0"/>
          </a:p>
        </p:txBody>
      </p:sp>
      <p:sp>
        <p:nvSpPr>
          <p:cNvPr id="11" name="Flowchart: Connector 10"/>
          <p:cNvSpPr/>
          <p:nvPr/>
        </p:nvSpPr>
        <p:spPr>
          <a:xfrm>
            <a:off x="426143" y="3061837"/>
            <a:ext cx="592760" cy="6335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200" dirty="0" smtClean="0"/>
              <a:t>3</a:t>
            </a:r>
            <a:r>
              <a:rPr lang="sr-Cyrl-BA" dirty="0" smtClean="0"/>
              <a:t>.</a:t>
            </a:r>
            <a:endParaRPr lang="bs-Latn-BA" dirty="0"/>
          </a:p>
        </p:txBody>
      </p:sp>
      <p:sp>
        <p:nvSpPr>
          <p:cNvPr id="12" name="Flowchart: Connector 11"/>
          <p:cNvSpPr/>
          <p:nvPr/>
        </p:nvSpPr>
        <p:spPr>
          <a:xfrm>
            <a:off x="465332" y="4366114"/>
            <a:ext cx="592760" cy="553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200" dirty="0" smtClean="0"/>
              <a:t>4</a:t>
            </a:r>
            <a:r>
              <a:rPr lang="sr-Cyrl-BA" dirty="0" smtClean="0"/>
              <a:t>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7001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26988"/>
            <a:ext cx="9562602" cy="871587"/>
          </a:xfrm>
        </p:spPr>
        <p:txBody>
          <a:bodyPr>
            <a:normAutofit/>
          </a:bodyPr>
          <a:lstStyle/>
          <a:p>
            <a:pPr algn="ctr"/>
            <a:r>
              <a:rPr lang="sr-Cyrl-BA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bs-Latn-BA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0869"/>
            <a:ext cx="11382967" cy="2063930"/>
          </a:xfrm>
        </p:spPr>
        <p:txBody>
          <a:bodyPr>
            <a:noAutofit/>
          </a:bodyPr>
          <a:lstStyle/>
          <a:p>
            <a:pPr algn="l"/>
            <a:r>
              <a:rPr lang="sr-Cyrl-BA" sz="3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Замисли да си на пут повео своју баку. Напиши шта вам се догодило на том измаштаном путовању. </a:t>
            </a:r>
            <a:r>
              <a:rPr lang="sr-Cyrl-BA" sz="3800" cap="none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3800" cap="none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Читанка, страна </a:t>
            </a:r>
            <a:r>
              <a:rPr lang="sr-Cyrl-BA" sz="3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63.)</a:t>
            </a:r>
            <a:endParaRPr lang="bs-Latn-BA" sz="3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1384</TotalTime>
  <Words>187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Depth</vt:lpstr>
      <vt:lpstr>PowerPoint Presentation</vt:lpstr>
      <vt:lpstr>„БАКА“ Воја Царић                       утврђивање</vt:lpstr>
      <vt:lpstr>Око чела сиједа коса, Наочари поврх носа, На уснама осмијех драг, У очима поглед благ, Блиста као сунца зрака –  Ето, то је моја бака.</vt:lpstr>
      <vt:lpstr>Ликови у причи и њихове особине:</vt:lpstr>
      <vt:lpstr>Поука приче:</vt:lpstr>
      <vt:lpstr>Редослијед догађаја:</vt:lpstr>
      <vt:lpstr>Одредимо заједно правилан редослијед догађаја тако што ћемо наведене догађаје приказане на претходној слици означити бројевима од 1 до 4.</vt:lpstr>
      <vt:lpstr>PowerPoint Presentation</vt:lpstr>
      <vt:lpstr>Задатак за самосталан рад: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Mirza Mutap</dc:creator>
  <cp:lastModifiedBy>Mirza Mutap</cp:lastModifiedBy>
  <cp:revision>28</cp:revision>
  <dcterms:created xsi:type="dcterms:W3CDTF">2021-02-15T21:11:20Z</dcterms:created>
  <dcterms:modified xsi:type="dcterms:W3CDTF">2021-02-18T21:47:39Z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