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1883F9F-6A20-43DD-8E70-0E40F5DD4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8A28C1F1-9512-409F-8F1C-E32B8575EF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8661394-1A39-4796-AC9C-FC6637E0D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FE6D-0943-4C5D-964E-3877403AC5FA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3729F8C-C411-412F-A126-AA1E45E7B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8CAC9F1-7C3B-46E7-AB54-4023FF29E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2BB-D5E0-4854-9FC3-E457D2B4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44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98B3108-544B-4134-8DB8-C21478B4D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BFC929F-313C-46B2-A975-93A77F59DB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ED40299-A462-460F-BA01-355A0C50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FE6D-0943-4C5D-964E-3877403AC5FA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DB559E4-F53D-4897-A865-A1EEECF53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E158432-A785-451A-AA31-1B8D13E76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2BB-D5E0-4854-9FC3-E457D2B4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33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F607C353-66E7-4EA9-ADA6-347807299F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B610D01-BFA7-433D-A4EB-6D3F990DA8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D5031AB-9D9B-419E-96C6-61227387B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FE6D-0943-4C5D-964E-3877403AC5FA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5D9BDB2-BC08-4F3E-8083-AAA471FFC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B45722D-DE38-4437-9CE4-6183C381B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2BB-D5E0-4854-9FC3-E457D2B4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109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7247689-4D7A-451D-9862-14B737725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F983B03-9EF5-441C-A155-8B5701180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0C4BE02-7D85-4C75-A3C2-8FEA89A30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FE6D-0943-4C5D-964E-3877403AC5FA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63D8449-55F2-488D-99E5-EB5DE09E6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8D8DC7D-4ECC-4BE1-9A37-3E0FCED3C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2BB-D5E0-4854-9FC3-E457D2B4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98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FCC9CE3-E5D0-43BA-9F01-8A26E157A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69C6EFB-CCF4-4979-B293-08DB10296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DC71786-B877-4414-BC4D-2AA904711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FE6D-0943-4C5D-964E-3877403AC5FA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DC05C4F-421E-41DA-842C-6C2593C28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9627146-7FDF-4B78-A599-88452D5E0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2BB-D5E0-4854-9FC3-E457D2B4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58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BB690F-C0D5-47F0-BF99-483790904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70D3C6E-D764-4A9E-92BB-3BE122B7E7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FC53CB09-65BC-45AF-9736-CF23F48C6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15A972A-18C7-43B2-81A5-AF471DF4E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FE6D-0943-4C5D-964E-3877403AC5FA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0E51E9B-8177-43BE-BA31-0E34D6ED5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B703223-60EA-4F60-85E2-63C8F3810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2BB-D5E0-4854-9FC3-E457D2B4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0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6169CE-65F6-42CB-B5E0-8F788DB53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2B0D8A9-0B97-4F55-972F-3F727471B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0D3AA47-5578-4209-916C-9D69A39E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81CA3A9-5DB8-4973-B1FD-89422490F9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658EE51-01C0-4392-B2A9-55A5599C14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F00CF7C-67A9-4C40-9774-33B6E4C10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FE6D-0943-4C5D-964E-3877403AC5FA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00CBA4C8-102B-4B83-9166-FE57D1116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7309A92-4240-4C93-8C3C-8A19DA875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2BB-D5E0-4854-9FC3-E457D2B4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35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812D36E-0049-4F6A-B17E-6D7F5E2C2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C2842AD-3FF7-4B81-BD24-71D28B26E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FE6D-0943-4C5D-964E-3877403AC5FA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E538B3D5-9D68-40A9-A064-B8486A4A3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E9AE8C8-A448-4090-8E1A-D221DD21B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2BB-D5E0-4854-9FC3-E457D2B4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27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56F72292-5B8B-42C4-BA1A-8E6BFEDE08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FE6D-0943-4C5D-964E-3877403AC5FA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457A73FB-E0A7-4B07-B804-A3F24B9D5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A122457-7AC2-466C-B427-A39EC7FF1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2BB-D5E0-4854-9FC3-E457D2B4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6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E4D7A9-F320-47BF-871B-F0399844F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071D72-A247-4CE8-A6B0-7D3CBDC35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FBE1DE7-CE43-4B2A-919F-1D6BD35866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1ADAFCFD-CD0F-4A94-BF7F-147C2B8D1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FE6D-0943-4C5D-964E-3877403AC5FA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D452B8A-7408-4801-9C02-1E4B6C8C9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B4D17A1-5526-4A39-9958-D321AB215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2BB-D5E0-4854-9FC3-E457D2B4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7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5C2A07-BB75-4AC5-83F2-085A2433A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350CBA2-BE4D-49B8-92F0-B9629F0646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5315BD9-ADC2-4528-8430-75808F7EA5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AAB8BAD-50CD-4221-BF35-53F77A437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0FE6D-0943-4C5D-964E-3877403AC5FA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7295C10-E8F8-40B1-AB4E-8A2D788F9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B46078F-9CB9-454E-A664-87F865BE0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112BB-D5E0-4854-9FC3-E457D2B4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81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8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tx2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38C9F8A-A4D2-4474-A0B9-43E8F5F57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134403F-F47D-4EC7-B721-86E92DDD2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678A11F-6596-4714-A89B-463B8530E8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0FE6D-0943-4C5D-964E-3877403AC5FA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BC201-370D-45A3-A213-48EB499139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16194D6-5EFA-4CBA-991A-C60672448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112BB-D5E0-4854-9FC3-E457D2B4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88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6030E1C5-5B1A-4A6E-BE53-C1AB508E25EF}"/>
              </a:ext>
            </a:extLst>
          </p:cNvPr>
          <p:cNvSpPr/>
          <p:nvPr/>
        </p:nvSpPr>
        <p:spPr>
          <a:xfrm>
            <a:off x="1815921" y="3078051"/>
            <a:ext cx="8216721" cy="236988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s-Cyrl-BA" sz="6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Здруживање </a:t>
            </a:r>
            <a:r>
              <a:rPr lang="bs-Cyrl-BA" sz="60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чинилаца</a:t>
            </a:r>
            <a:endParaRPr lang="sr-Latn-BA" sz="60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sr-Latn-BA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sr-Cyrl-BA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асоцијативност множења)</a:t>
            </a:r>
            <a:endParaRPr lang="bs-Cyrl-BA" sz="4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en-US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65E966D4-6963-4761-8121-2317CA658159}"/>
              </a:ext>
            </a:extLst>
          </p:cNvPr>
          <p:cNvSpPr txBox="1"/>
          <p:nvPr/>
        </p:nvSpPr>
        <p:spPr>
          <a:xfrm>
            <a:off x="400050" y="719137"/>
            <a:ext cx="37814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 smtClean="0"/>
              <a:t>МАТЕМАТИКА</a:t>
            </a:r>
          </a:p>
          <a:p>
            <a:r>
              <a:rPr lang="bs-Cyrl-BA" sz="2800" dirty="0"/>
              <a:t> </a:t>
            </a:r>
            <a:r>
              <a:rPr lang="bs-Cyrl-BA" sz="2800" dirty="0" smtClean="0"/>
              <a:t>  3. РАЗРЕД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359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="" xmlns:a16="http://schemas.microsoft.com/office/drawing/2014/main" id="{D9314F46-7F04-415D-A4B7-005FBE29BF6E}"/>
              </a:ext>
            </a:extLst>
          </p:cNvPr>
          <p:cNvSpPr/>
          <p:nvPr/>
        </p:nvSpPr>
        <p:spPr>
          <a:xfrm>
            <a:off x="180974" y="428625"/>
            <a:ext cx="9553576" cy="149542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65E966D4-6963-4761-8121-2317CA658159}"/>
              </a:ext>
            </a:extLst>
          </p:cNvPr>
          <p:cNvSpPr txBox="1"/>
          <p:nvPr/>
        </p:nvSpPr>
        <p:spPr>
          <a:xfrm>
            <a:off x="400050" y="719137"/>
            <a:ext cx="37814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4400" dirty="0"/>
              <a:t>Да поновимо:</a:t>
            </a:r>
            <a:endParaRPr lang="en-US" sz="44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="" xmlns:a16="http://schemas.microsoft.com/office/drawing/2014/main" id="{DE4A7DC3-2EFE-4A2E-8A4F-40B231A6159A}"/>
              </a:ext>
            </a:extLst>
          </p:cNvPr>
          <p:cNvSpPr/>
          <p:nvPr/>
        </p:nvSpPr>
        <p:spPr>
          <a:xfrm>
            <a:off x="180974" y="2150565"/>
            <a:ext cx="11410960" cy="43957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91356F0-C1B0-4F49-AB70-C89E7975FB9B}"/>
              </a:ext>
            </a:extLst>
          </p:cNvPr>
          <p:cNvSpPr txBox="1"/>
          <p:nvPr/>
        </p:nvSpPr>
        <p:spPr>
          <a:xfrm>
            <a:off x="709618" y="2670780"/>
            <a:ext cx="7067550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s-Cyrl-BA" sz="4400" dirty="0"/>
          </a:p>
          <a:p>
            <a:endParaRPr lang="bs-Cyrl-BA" sz="4400" dirty="0"/>
          </a:p>
          <a:p>
            <a:r>
              <a:rPr lang="bs-Cyrl-BA" sz="4800" dirty="0"/>
              <a:t>5  </a:t>
            </a:r>
            <a:r>
              <a:rPr lang="bs-Cyrl-BA" sz="2400" dirty="0"/>
              <a:t>•</a:t>
            </a:r>
            <a:r>
              <a:rPr lang="bs-Cyrl-BA" sz="4800" dirty="0"/>
              <a:t>  2  =  10</a:t>
            </a:r>
            <a:endParaRPr lang="en-US" sz="4800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96164888-18A5-4919-9CCE-76113E810241}"/>
              </a:ext>
            </a:extLst>
          </p:cNvPr>
          <p:cNvCxnSpPr>
            <a:cxnSpLocks/>
          </p:cNvCxnSpPr>
          <p:nvPr/>
        </p:nvCxnSpPr>
        <p:spPr>
          <a:xfrm flipV="1">
            <a:off x="934641" y="3469093"/>
            <a:ext cx="255984" cy="648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B6D1AAD4-5788-4FFC-9E74-5591E9244819}"/>
              </a:ext>
            </a:extLst>
          </p:cNvPr>
          <p:cNvCxnSpPr>
            <a:cxnSpLocks/>
          </p:cNvCxnSpPr>
          <p:nvPr/>
        </p:nvCxnSpPr>
        <p:spPr>
          <a:xfrm flipH="1" flipV="1">
            <a:off x="1719269" y="3478005"/>
            <a:ext cx="201217" cy="6638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FF52911B-EA7D-48EA-8E1F-F01D30BD9AD3}"/>
              </a:ext>
            </a:extLst>
          </p:cNvPr>
          <p:cNvSpPr txBox="1"/>
          <p:nvPr/>
        </p:nvSpPr>
        <p:spPr>
          <a:xfrm>
            <a:off x="535771" y="2831674"/>
            <a:ext cx="33432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600" dirty="0"/>
              <a:t>чиниоци</a:t>
            </a:r>
            <a:endParaRPr lang="en-US" sz="3600" dirty="0"/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AED18FF7-01F8-47AA-8C0B-8FC1F83D35EE}"/>
              </a:ext>
            </a:extLst>
          </p:cNvPr>
          <p:cNvSpPr txBox="1"/>
          <p:nvPr/>
        </p:nvSpPr>
        <p:spPr>
          <a:xfrm>
            <a:off x="400050" y="4721573"/>
            <a:ext cx="1947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200" dirty="0"/>
              <a:t>производ</a:t>
            </a:r>
            <a:endParaRPr lang="en-US" sz="3200" dirty="0"/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8BBEC724-2154-43C0-8BB2-E2E665FCB1F6}"/>
              </a:ext>
            </a:extLst>
          </p:cNvPr>
          <p:cNvSpPr txBox="1"/>
          <p:nvPr/>
        </p:nvSpPr>
        <p:spPr>
          <a:xfrm>
            <a:off x="2786063" y="4752350"/>
            <a:ext cx="1900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200" dirty="0"/>
              <a:t>производ</a:t>
            </a:r>
            <a:endParaRPr lang="en-US" sz="3200" dirty="0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73638D63-5AE3-42B9-AB26-A16D1234BFC9}"/>
              </a:ext>
            </a:extLst>
          </p:cNvPr>
          <p:cNvSpPr txBox="1"/>
          <p:nvPr/>
        </p:nvSpPr>
        <p:spPr>
          <a:xfrm>
            <a:off x="5675734" y="2578744"/>
            <a:ext cx="52006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200" dirty="0"/>
              <a:t>Бројеви 5 и 2 називају се чиниоци.</a:t>
            </a:r>
          </a:p>
          <a:p>
            <a:endParaRPr lang="bs-Cyrl-BA" sz="3200" dirty="0"/>
          </a:p>
          <a:p>
            <a:r>
              <a:rPr lang="bs-Cyrl-BA" sz="3200" dirty="0"/>
              <a:t>Број 10 назива се производ.</a:t>
            </a:r>
          </a:p>
          <a:p>
            <a:endParaRPr lang="bs-Cyrl-BA" sz="3200" dirty="0"/>
          </a:p>
          <a:p>
            <a:r>
              <a:rPr lang="bs-Cyrl-BA" sz="3200" dirty="0"/>
              <a:t>Израз 5 </a:t>
            </a:r>
            <a:r>
              <a:rPr lang="bs-Cyrl-BA" sz="2000" dirty="0"/>
              <a:t>•</a:t>
            </a:r>
            <a:r>
              <a:rPr lang="bs-Cyrl-BA" sz="3200" dirty="0"/>
              <a:t> 2 је производ бројева 5 и 2.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8329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17" grpId="0"/>
      <p:bldP spid="18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1F088466-FD85-4E5A-8D10-0AB496032580}"/>
              </a:ext>
            </a:extLst>
          </p:cNvPr>
          <p:cNvSpPr txBox="1"/>
          <p:nvPr/>
        </p:nvSpPr>
        <p:spPr>
          <a:xfrm>
            <a:off x="2854932" y="288244"/>
            <a:ext cx="89732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000" dirty="0"/>
              <a:t>На 4 хранилице дошле су по 2 птице. Свака птица је појела по 5 зрна. Колико зрна су птице појеле?   </a:t>
            </a:r>
            <a:endParaRPr lang="en-US" sz="3000" dirty="0"/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1D048C0D-6929-43F7-9307-65A18D20D004}"/>
              </a:ext>
            </a:extLst>
          </p:cNvPr>
          <p:cNvSpPr txBox="1"/>
          <p:nvPr/>
        </p:nvSpPr>
        <p:spPr>
          <a:xfrm>
            <a:off x="5099610" y="1433369"/>
            <a:ext cx="35576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s-Cyrl-BA" sz="3200" dirty="0"/>
              <a:t>4   </a:t>
            </a:r>
            <a:r>
              <a:rPr lang="bs-Cyrl-BA" dirty="0"/>
              <a:t>•</a:t>
            </a:r>
            <a:r>
              <a:rPr lang="bs-Cyrl-BA" sz="3200" dirty="0"/>
              <a:t>   2   </a:t>
            </a:r>
            <a:r>
              <a:rPr lang="bs-Cyrl-BA" sz="2000" dirty="0"/>
              <a:t>•</a:t>
            </a:r>
            <a:r>
              <a:rPr lang="bs-Cyrl-BA" sz="3200" dirty="0"/>
              <a:t>   5  =  ? </a:t>
            </a:r>
            <a:endParaRPr lang="en-US" sz="3200" dirty="0"/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903B1006-8308-4553-B35C-C923906A6BC3}"/>
              </a:ext>
            </a:extLst>
          </p:cNvPr>
          <p:cNvSpPr txBox="1"/>
          <p:nvPr/>
        </p:nvSpPr>
        <p:spPr>
          <a:xfrm>
            <a:off x="3000406" y="2185858"/>
            <a:ext cx="79681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000" dirty="0"/>
              <a:t>1. начин: ( 4 </a:t>
            </a:r>
            <a:r>
              <a:rPr lang="bs-Cyrl-BA" sz="2000" dirty="0"/>
              <a:t>•</a:t>
            </a:r>
            <a:r>
              <a:rPr lang="bs-Cyrl-BA" sz="3000" dirty="0"/>
              <a:t> 2 ) </a:t>
            </a:r>
            <a:r>
              <a:rPr lang="bs-Cyrl-BA" sz="2000" dirty="0"/>
              <a:t>•</a:t>
            </a:r>
            <a:r>
              <a:rPr lang="bs-Cyrl-BA" sz="3000" dirty="0"/>
              <a:t> 5  = 8 </a:t>
            </a:r>
            <a:r>
              <a:rPr lang="bs-Cyrl-BA" sz="2000" dirty="0"/>
              <a:t>•</a:t>
            </a:r>
            <a:r>
              <a:rPr lang="bs-Cyrl-BA" sz="3000" dirty="0"/>
              <a:t> 5 = </a:t>
            </a:r>
            <a:r>
              <a:rPr lang="bs-Cyrl-BA" sz="3000" dirty="0">
                <a:solidFill>
                  <a:srgbClr val="C00000"/>
                </a:solidFill>
              </a:rPr>
              <a:t>40</a:t>
            </a:r>
            <a:r>
              <a:rPr lang="bs-Cyrl-BA" sz="3000" dirty="0"/>
              <a:t> </a:t>
            </a:r>
            <a:endParaRPr lang="en-US" sz="3000" dirty="0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29ECF34D-4123-476C-A32E-1D9A968CBF04}"/>
              </a:ext>
            </a:extLst>
          </p:cNvPr>
          <p:cNvSpPr txBox="1"/>
          <p:nvPr/>
        </p:nvSpPr>
        <p:spPr>
          <a:xfrm>
            <a:off x="2987945" y="2639591"/>
            <a:ext cx="796816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000" dirty="0"/>
              <a:t>2. начин:  4 </a:t>
            </a:r>
            <a:r>
              <a:rPr lang="bs-Cyrl-BA" sz="2000" dirty="0"/>
              <a:t>•</a:t>
            </a:r>
            <a:r>
              <a:rPr lang="bs-Cyrl-BA" sz="3000" dirty="0"/>
              <a:t> ( 2 </a:t>
            </a:r>
            <a:r>
              <a:rPr lang="bs-Cyrl-BA" sz="2000" dirty="0"/>
              <a:t>•</a:t>
            </a:r>
            <a:r>
              <a:rPr lang="bs-Cyrl-BA" sz="3000" dirty="0"/>
              <a:t> 5 ) = 4 </a:t>
            </a:r>
            <a:r>
              <a:rPr lang="bs-Cyrl-BA" sz="2000" dirty="0"/>
              <a:t>•</a:t>
            </a:r>
            <a:r>
              <a:rPr lang="bs-Cyrl-BA" sz="3000" dirty="0"/>
              <a:t> 10 = </a:t>
            </a:r>
            <a:r>
              <a:rPr lang="bs-Cyrl-BA" sz="3000" dirty="0">
                <a:solidFill>
                  <a:srgbClr val="C00000"/>
                </a:solidFill>
              </a:rPr>
              <a:t>40</a:t>
            </a:r>
            <a:r>
              <a:rPr lang="bs-Cyrl-BA" sz="3000" dirty="0"/>
              <a:t> </a:t>
            </a:r>
            <a:endParaRPr lang="en-US" sz="3000" dirty="0"/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8A86CF35-A59E-4B73-AC9A-4922F71FD405}"/>
              </a:ext>
            </a:extLst>
          </p:cNvPr>
          <p:cNvSpPr txBox="1"/>
          <p:nvPr/>
        </p:nvSpPr>
        <p:spPr>
          <a:xfrm>
            <a:off x="9350477" y="1475699"/>
            <a:ext cx="20188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000" b="1" dirty="0"/>
              <a:t>Одговор:</a:t>
            </a:r>
            <a:r>
              <a:rPr lang="bs-Cyrl-BA" sz="3000" dirty="0"/>
              <a:t> Птице су </a:t>
            </a:r>
          </a:p>
          <a:p>
            <a:r>
              <a:rPr lang="bs-Cyrl-BA" sz="3000" dirty="0"/>
              <a:t>појеле 40 зрна. </a:t>
            </a:r>
            <a:endParaRPr lang="en-US" sz="3000" dirty="0"/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9F1C4EA1-684D-470E-8B2D-6825E354A365}"/>
              </a:ext>
            </a:extLst>
          </p:cNvPr>
          <p:cNvSpPr txBox="1"/>
          <p:nvPr/>
        </p:nvSpPr>
        <p:spPr>
          <a:xfrm>
            <a:off x="4988469" y="3647322"/>
            <a:ext cx="720353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2800" dirty="0">
                <a:solidFill>
                  <a:srgbClr val="C00000"/>
                </a:solidFill>
              </a:rPr>
              <a:t>Можемо уочити да се производ није промијенио без обзира на начин здруживања чинилаца.</a:t>
            </a:r>
          </a:p>
          <a:p>
            <a:endParaRPr lang="bs-Cyrl-BA" sz="2800" dirty="0">
              <a:solidFill>
                <a:srgbClr val="C00000"/>
              </a:solidFill>
            </a:endParaRPr>
          </a:p>
          <a:p>
            <a:r>
              <a:rPr lang="bs-Cyrl-BA" sz="2800" dirty="0" smtClean="0">
                <a:solidFill>
                  <a:schemeClr val="accent6">
                    <a:lumMod val="50000"/>
                  </a:schemeClr>
                </a:solidFill>
              </a:rPr>
              <a:t>Особина множења - „здруживање чинилаца“ се записује на сљедећи начин:</a:t>
            </a:r>
            <a:endParaRPr lang="bs-Cyrl-BA" sz="2800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bs-Cyrl-BA" sz="2800" dirty="0"/>
              <a:t> ( а </a:t>
            </a:r>
            <a:r>
              <a:rPr lang="bs-Cyrl-BA" dirty="0"/>
              <a:t>•</a:t>
            </a:r>
            <a:r>
              <a:rPr lang="bs-Cyrl-BA" sz="2800" dirty="0"/>
              <a:t> </a:t>
            </a:r>
            <a:r>
              <a:rPr lang="bs-Latn-BA" sz="2800" dirty="0"/>
              <a:t>b</a:t>
            </a:r>
            <a:r>
              <a:rPr lang="bs-Cyrl-BA" sz="2800" dirty="0"/>
              <a:t> ) </a:t>
            </a:r>
            <a:r>
              <a:rPr lang="bs-Cyrl-BA" dirty="0"/>
              <a:t>•</a:t>
            </a:r>
            <a:r>
              <a:rPr lang="bs-Cyrl-BA" sz="2800" dirty="0"/>
              <a:t> </a:t>
            </a:r>
            <a:r>
              <a:rPr lang="bs-Latn-BA" sz="2800" dirty="0"/>
              <a:t>c</a:t>
            </a:r>
            <a:r>
              <a:rPr lang="bs-Cyrl-BA" sz="28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bs-Latn-BA" sz="2800" dirty="0"/>
              <a:t>= a</a:t>
            </a:r>
            <a:r>
              <a:rPr lang="bs-Cyrl-BA" sz="2800" dirty="0"/>
              <a:t> </a:t>
            </a:r>
            <a:r>
              <a:rPr lang="bs-Cyrl-BA" dirty="0"/>
              <a:t>•</a:t>
            </a:r>
            <a:r>
              <a:rPr lang="bs-Cyrl-BA" sz="2800" dirty="0"/>
              <a:t> ( </a:t>
            </a:r>
            <a:r>
              <a:rPr lang="bs-Latn-BA" sz="2800" dirty="0"/>
              <a:t>b</a:t>
            </a:r>
            <a:r>
              <a:rPr lang="bs-Cyrl-BA" sz="2800" dirty="0"/>
              <a:t> </a:t>
            </a:r>
            <a:r>
              <a:rPr lang="bs-Cyrl-BA" sz="2000" dirty="0"/>
              <a:t>•</a:t>
            </a:r>
            <a:r>
              <a:rPr lang="bs-Cyrl-BA" sz="2800" dirty="0"/>
              <a:t> </a:t>
            </a:r>
            <a:r>
              <a:rPr lang="bs-Latn-BA" sz="2800" dirty="0"/>
              <a:t>c</a:t>
            </a:r>
            <a:r>
              <a:rPr lang="bs-Cyrl-BA" sz="2800" dirty="0"/>
              <a:t> ) </a:t>
            </a:r>
            <a:endParaRPr lang="en-US" sz="2800" dirty="0"/>
          </a:p>
        </p:txBody>
      </p:sp>
      <p:pic>
        <p:nvPicPr>
          <p:cNvPr id="24" name="Picture 23">
            <a:extLst>
              <a:ext uri="{FF2B5EF4-FFF2-40B4-BE49-F238E27FC236}">
                <a16:creationId xmlns="" xmlns:a16="http://schemas.microsoft.com/office/drawing/2014/main" id="{5E07B0CD-63DA-436F-954C-E4AC6CC987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892" y="2087646"/>
            <a:ext cx="2213040" cy="379204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="" xmlns:a16="http://schemas.microsoft.com/office/drawing/2014/main" id="{1254BFF2-3E47-48DA-8983-7CC1DD2A8D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447" y="50403"/>
            <a:ext cx="2766946" cy="268945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="" xmlns:a16="http://schemas.microsoft.com/office/drawing/2014/main" id="{B285A213-C4C4-4A23-AA88-89D80F0694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687" y="5560142"/>
            <a:ext cx="2847107" cy="1604154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="" xmlns:a16="http://schemas.microsoft.com/office/drawing/2014/main" id="{C37F4701-BEE5-4F79-B673-D59C7AFDC91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3636" y="4469587"/>
            <a:ext cx="2475974" cy="252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93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 build="p"/>
      <p:bldP spid="21" grpId="0"/>
      <p:bldP spid="22" grpId="0"/>
      <p:bldP spid="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F2340EB-FD20-4E79-8C75-C794B203B26E}"/>
              </a:ext>
            </a:extLst>
          </p:cNvPr>
          <p:cNvSpPr txBox="1"/>
          <p:nvPr/>
        </p:nvSpPr>
        <p:spPr>
          <a:xfrm>
            <a:off x="793262" y="435149"/>
            <a:ext cx="1085796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000" b="1" dirty="0"/>
              <a:t>1. </a:t>
            </a:r>
            <a:r>
              <a:rPr lang="bs-Cyrl-BA" sz="3000" dirty="0"/>
              <a:t>Израчунај производ бројева 3, 2 и 4 на два начина.</a:t>
            </a:r>
          </a:p>
          <a:p>
            <a:pPr marL="514350" indent="-514350">
              <a:buAutoNum type="arabicPeriod"/>
            </a:pPr>
            <a:endParaRPr lang="bs-Cyrl-BA" sz="3000" dirty="0"/>
          </a:p>
          <a:p>
            <a:r>
              <a:rPr lang="bs-Cyrl-BA" sz="3000" dirty="0"/>
              <a:t>      1. начин: ( 3 </a:t>
            </a:r>
            <a:r>
              <a:rPr lang="bs-Cyrl-BA" sz="2000" dirty="0"/>
              <a:t>•</a:t>
            </a:r>
            <a:r>
              <a:rPr lang="bs-Cyrl-BA" sz="3000" dirty="0"/>
              <a:t> 2 ) </a:t>
            </a:r>
            <a:r>
              <a:rPr lang="bs-Cyrl-BA" sz="2000" dirty="0"/>
              <a:t>•</a:t>
            </a:r>
            <a:r>
              <a:rPr lang="bs-Cyrl-BA" sz="3000" dirty="0"/>
              <a:t> 4  = 6 </a:t>
            </a:r>
            <a:r>
              <a:rPr lang="bs-Cyrl-BA" sz="2000" dirty="0"/>
              <a:t>•</a:t>
            </a:r>
            <a:r>
              <a:rPr lang="bs-Cyrl-BA" sz="3000" dirty="0"/>
              <a:t> 4 = 24</a:t>
            </a:r>
          </a:p>
          <a:p>
            <a:r>
              <a:rPr lang="bs-Cyrl-BA" sz="3000" dirty="0"/>
              <a:t>      2. начин:  3 </a:t>
            </a:r>
            <a:r>
              <a:rPr lang="bs-Cyrl-BA" sz="2000" dirty="0"/>
              <a:t>•</a:t>
            </a:r>
            <a:r>
              <a:rPr lang="bs-Cyrl-BA" sz="3000" dirty="0"/>
              <a:t> ( 2 </a:t>
            </a:r>
            <a:r>
              <a:rPr lang="bs-Cyrl-BA" sz="2000" dirty="0"/>
              <a:t>•</a:t>
            </a:r>
            <a:r>
              <a:rPr lang="bs-Cyrl-BA" sz="3000" dirty="0"/>
              <a:t> 4 ) = 3 </a:t>
            </a:r>
            <a:r>
              <a:rPr lang="bs-Cyrl-BA" sz="2000" dirty="0"/>
              <a:t>•</a:t>
            </a:r>
            <a:r>
              <a:rPr lang="bs-Cyrl-BA" sz="3000" dirty="0"/>
              <a:t> 8 = 24 </a:t>
            </a:r>
          </a:p>
          <a:p>
            <a:endParaRPr lang="bs-Cyrl-BA" sz="3000" dirty="0"/>
          </a:p>
          <a:p>
            <a:endParaRPr lang="bs-Cyrl-BA" sz="3000" dirty="0"/>
          </a:p>
          <a:p>
            <a:endParaRPr lang="bs-Cyrl-BA" sz="3000" dirty="0" smtClean="0"/>
          </a:p>
          <a:p>
            <a:endParaRPr lang="bs-Cyrl-BA" sz="3000" dirty="0"/>
          </a:p>
          <a:p>
            <a:r>
              <a:rPr lang="bs-Cyrl-BA" sz="3000" b="1" dirty="0"/>
              <a:t>2. </a:t>
            </a:r>
            <a:r>
              <a:rPr lang="bs-Cyrl-BA" sz="3000" dirty="0"/>
              <a:t>Примијени </a:t>
            </a:r>
            <a:r>
              <a:rPr lang="bs-Cyrl-BA" sz="3000" dirty="0" smtClean="0"/>
              <a:t>особину множења – здруживање чинилаца </a:t>
            </a:r>
            <a:r>
              <a:rPr lang="bs-Cyrl-BA" sz="3000" dirty="0"/>
              <a:t>и </a:t>
            </a:r>
          </a:p>
          <a:p>
            <a:r>
              <a:rPr lang="bs-Cyrl-BA" sz="3000" dirty="0"/>
              <a:t>     израчунај колико је </a:t>
            </a:r>
            <a:r>
              <a:rPr lang="bs-Cyrl-BA" sz="3000" dirty="0" smtClean="0"/>
              <a:t>4 </a:t>
            </a:r>
            <a:r>
              <a:rPr lang="bs-Cyrl-BA" sz="2000" dirty="0"/>
              <a:t>•</a:t>
            </a:r>
            <a:r>
              <a:rPr lang="bs-Cyrl-BA" sz="3000" dirty="0"/>
              <a:t> 2 </a:t>
            </a:r>
            <a:r>
              <a:rPr lang="bs-Cyrl-BA" sz="2000" dirty="0"/>
              <a:t>•</a:t>
            </a:r>
            <a:r>
              <a:rPr lang="bs-Cyrl-BA" sz="3000" dirty="0"/>
              <a:t> 1.</a:t>
            </a:r>
          </a:p>
          <a:p>
            <a:endParaRPr lang="bs-Cyrl-BA" sz="3000" dirty="0"/>
          </a:p>
          <a:p>
            <a:r>
              <a:rPr lang="bs-Cyrl-BA" sz="3000" dirty="0"/>
              <a:t> 1. начин: ( </a:t>
            </a:r>
            <a:r>
              <a:rPr lang="bs-Cyrl-BA" sz="3000" dirty="0" smtClean="0"/>
              <a:t>4 </a:t>
            </a:r>
            <a:r>
              <a:rPr lang="bs-Cyrl-BA" sz="2000" dirty="0"/>
              <a:t>•</a:t>
            </a:r>
            <a:r>
              <a:rPr lang="bs-Cyrl-BA" sz="3000" dirty="0"/>
              <a:t> 2 ) </a:t>
            </a:r>
            <a:r>
              <a:rPr lang="bs-Cyrl-BA" sz="2000" dirty="0"/>
              <a:t>•</a:t>
            </a:r>
            <a:r>
              <a:rPr lang="bs-Cyrl-BA" sz="3000" dirty="0"/>
              <a:t> 1  = 8</a:t>
            </a:r>
            <a:r>
              <a:rPr lang="bs-Cyrl-BA" sz="3000" dirty="0" smtClean="0"/>
              <a:t> </a:t>
            </a:r>
            <a:r>
              <a:rPr lang="bs-Cyrl-BA" sz="2000" dirty="0"/>
              <a:t>•</a:t>
            </a:r>
            <a:r>
              <a:rPr lang="bs-Cyrl-BA" sz="3000" dirty="0"/>
              <a:t> 1 = 8</a:t>
            </a:r>
          </a:p>
          <a:p>
            <a:r>
              <a:rPr lang="bs-Cyrl-BA" sz="3000" dirty="0"/>
              <a:t> 2. начин:  </a:t>
            </a:r>
            <a:r>
              <a:rPr lang="bs-Cyrl-BA" sz="3000" dirty="0" smtClean="0"/>
              <a:t>4 </a:t>
            </a:r>
            <a:r>
              <a:rPr lang="bs-Cyrl-BA" sz="2000" dirty="0"/>
              <a:t>•</a:t>
            </a:r>
            <a:r>
              <a:rPr lang="bs-Cyrl-BA" sz="3000" dirty="0"/>
              <a:t> ( 2 </a:t>
            </a:r>
            <a:r>
              <a:rPr lang="bs-Cyrl-BA" sz="2000" dirty="0"/>
              <a:t>•</a:t>
            </a:r>
            <a:r>
              <a:rPr lang="bs-Cyrl-BA" sz="3000" dirty="0"/>
              <a:t> 1 ) = </a:t>
            </a:r>
            <a:r>
              <a:rPr lang="bs-Cyrl-BA" sz="3000" dirty="0" smtClean="0"/>
              <a:t>4 </a:t>
            </a:r>
            <a:r>
              <a:rPr lang="bs-Cyrl-BA" sz="2000" dirty="0"/>
              <a:t>•</a:t>
            </a:r>
            <a:r>
              <a:rPr lang="bs-Cyrl-BA" sz="3000" dirty="0"/>
              <a:t> 2 = 8</a:t>
            </a:r>
            <a:r>
              <a:rPr lang="bs-Cyrl-BA" sz="3000" dirty="0" smtClean="0"/>
              <a:t> </a:t>
            </a:r>
            <a:endParaRPr lang="bs-Cyrl-BA" sz="3000" dirty="0"/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C265C574-09BD-4084-926A-49781838E1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01" t="7957" r="12316" b="13119"/>
          <a:stretch/>
        </p:blipFill>
        <p:spPr>
          <a:xfrm>
            <a:off x="8795290" y="1296831"/>
            <a:ext cx="3396710" cy="3333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610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10B8C90-EE52-4687-BEE9-4A48A3C4C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6234" y="1289650"/>
            <a:ext cx="3395766" cy="33348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56B1513-99E8-4BF2-BEDC-617FA153464A}"/>
              </a:ext>
            </a:extLst>
          </p:cNvPr>
          <p:cNvSpPr txBox="1"/>
          <p:nvPr/>
        </p:nvSpPr>
        <p:spPr>
          <a:xfrm>
            <a:off x="462116" y="435880"/>
            <a:ext cx="1126776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000" b="1" dirty="0"/>
              <a:t>3. </a:t>
            </a:r>
            <a:r>
              <a:rPr lang="bs-Cyrl-BA" sz="3000" dirty="0"/>
              <a:t>На </a:t>
            </a:r>
            <a:r>
              <a:rPr lang="bs-Cyrl-BA" sz="3000" dirty="0" smtClean="0"/>
              <a:t>двије </a:t>
            </a:r>
            <a:r>
              <a:rPr lang="bs-Cyrl-BA" sz="3000" dirty="0"/>
              <a:t>полици има по 2</a:t>
            </a:r>
            <a:r>
              <a:rPr lang="bs-Cyrl-BA" sz="3000" dirty="0" smtClean="0"/>
              <a:t> </a:t>
            </a:r>
            <a:r>
              <a:rPr lang="bs-Cyrl-BA" sz="3000" dirty="0"/>
              <a:t>пакета књига, а у сваком пакету по </a:t>
            </a:r>
            <a:r>
              <a:rPr lang="bs-Cyrl-BA" sz="3000" smtClean="0"/>
              <a:t>4 књиге. </a:t>
            </a:r>
            <a:r>
              <a:rPr lang="bs-Cyrl-BA" sz="3000" dirty="0"/>
              <a:t>Израчунај на два начина колико има књига на полици.</a:t>
            </a:r>
          </a:p>
          <a:p>
            <a:endParaRPr lang="bs-Cyrl-BA" sz="3000" dirty="0"/>
          </a:p>
          <a:p>
            <a:r>
              <a:rPr lang="bs-Cyrl-BA" sz="3000" dirty="0"/>
              <a:t>1. начин: ( </a:t>
            </a:r>
            <a:r>
              <a:rPr lang="bs-Cyrl-BA" sz="3000" dirty="0" smtClean="0"/>
              <a:t>2 </a:t>
            </a:r>
            <a:r>
              <a:rPr lang="bs-Cyrl-BA" sz="2000" dirty="0"/>
              <a:t>•</a:t>
            </a:r>
            <a:r>
              <a:rPr lang="bs-Cyrl-BA" sz="3000" dirty="0"/>
              <a:t> </a:t>
            </a:r>
            <a:r>
              <a:rPr lang="bs-Cyrl-BA" sz="3000" dirty="0" smtClean="0"/>
              <a:t>2 </a:t>
            </a:r>
            <a:r>
              <a:rPr lang="bs-Cyrl-BA" sz="3000" dirty="0"/>
              <a:t>) </a:t>
            </a:r>
            <a:r>
              <a:rPr lang="bs-Cyrl-BA" sz="2000" dirty="0"/>
              <a:t>•</a:t>
            </a:r>
            <a:r>
              <a:rPr lang="bs-Cyrl-BA" sz="3000" dirty="0"/>
              <a:t> </a:t>
            </a:r>
            <a:r>
              <a:rPr lang="bs-Cyrl-BA" sz="3000" dirty="0" smtClean="0"/>
              <a:t>4  </a:t>
            </a:r>
            <a:r>
              <a:rPr lang="bs-Cyrl-BA" sz="3000" dirty="0"/>
              <a:t>= </a:t>
            </a:r>
            <a:r>
              <a:rPr lang="bs-Cyrl-BA" sz="3000" dirty="0" smtClean="0"/>
              <a:t>4 </a:t>
            </a:r>
            <a:r>
              <a:rPr lang="bs-Cyrl-BA" sz="2000" dirty="0"/>
              <a:t>•</a:t>
            </a:r>
            <a:r>
              <a:rPr lang="bs-Cyrl-BA" sz="3000" dirty="0"/>
              <a:t> </a:t>
            </a:r>
            <a:r>
              <a:rPr lang="bs-Cyrl-BA" sz="3000" dirty="0" smtClean="0"/>
              <a:t>4 = 16</a:t>
            </a:r>
            <a:endParaRPr lang="bs-Cyrl-BA" sz="3000" dirty="0"/>
          </a:p>
          <a:p>
            <a:r>
              <a:rPr lang="bs-Cyrl-BA" sz="3000" dirty="0"/>
              <a:t>2. начин:  </a:t>
            </a:r>
            <a:r>
              <a:rPr lang="bs-Cyrl-BA" sz="3000" dirty="0" smtClean="0"/>
              <a:t>2 </a:t>
            </a:r>
            <a:r>
              <a:rPr lang="bs-Cyrl-BA" sz="2000" dirty="0"/>
              <a:t>•</a:t>
            </a:r>
            <a:r>
              <a:rPr lang="bs-Cyrl-BA" sz="3000" dirty="0"/>
              <a:t> ( </a:t>
            </a:r>
            <a:r>
              <a:rPr lang="bs-Cyrl-BA" sz="3000" dirty="0" smtClean="0"/>
              <a:t>2 </a:t>
            </a:r>
            <a:r>
              <a:rPr lang="bs-Cyrl-BA" sz="2000" dirty="0"/>
              <a:t>•</a:t>
            </a:r>
            <a:r>
              <a:rPr lang="bs-Cyrl-BA" sz="3000" dirty="0"/>
              <a:t> </a:t>
            </a:r>
            <a:r>
              <a:rPr lang="bs-Cyrl-BA" sz="3000" dirty="0" smtClean="0"/>
              <a:t>4 </a:t>
            </a:r>
            <a:r>
              <a:rPr lang="bs-Cyrl-BA" sz="3000" dirty="0"/>
              <a:t>) = </a:t>
            </a:r>
            <a:r>
              <a:rPr lang="bs-Cyrl-BA" sz="3000" dirty="0" smtClean="0"/>
              <a:t>2 </a:t>
            </a:r>
            <a:r>
              <a:rPr lang="bs-Cyrl-BA" sz="2000" dirty="0"/>
              <a:t>•</a:t>
            </a:r>
            <a:r>
              <a:rPr lang="bs-Cyrl-BA" sz="3000" dirty="0"/>
              <a:t> </a:t>
            </a:r>
            <a:r>
              <a:rPr lang="bs-Cyrl-BA" sz="3000" dirty="0" smtClean="0"/>
              <a:t>8 </a:t>
            </a:r>
            <a:r>
              <a:rPr lang="bs-Cyrl-BA" sz="3000" dirty="0"/>
              <a:t>= </a:t>
            </a:r>
            <a:r>
              <a:rPr lang="bs-Cyrl-BA" sz="3000" dirty="0" smtClean="0"/>
              <a:t>16</a:t>
            </a:r>
            <a:endParaRPr lang="bs-Cyrl-BA" sz="3000" dirty="0"/>
          </a:p>
          <a:p>
            <a:endParaRPr lang="bs-Cyrl-BA" sz="3000" dirty="0"/>
          </a:p>
          <a:p>
            <a:endParaRPr lang="bs-Cyrl-BA" sz="3000" dirty="0"/>
          </a:p>
          <a:p>
            <a:r>
              <a:rPr lang="bs-Cyrl-BA" sz="3000" b="1" dirty="0"/>
              <a:t>4. </a:t>
            </a:r>
            <a:r>
              <a:rPr lang="bs-Cyrl-BA" sz="3000" dirty="0"/>
              <a:t>У три здјеле налазе се по двије јабуке и двије крушке. </a:t>
            </a:r>
          </a:p>
          <a:p>
            <a:r>
              <a:rPr lang="bs-Cyrl-BA" sz="3000" dirty="0"/>
              <a:t>Израчунај на два начина колико се воћака налази у здјелама.</a:t>
            </a:r>
          </a:p>
          <a:p>
            <a:endParaRPr lang="bs-Cyrl-BA" sz="3000" dirty="0"/>
          </a:p>
          <a:p>
            <a:r>
              <a:rPr lang="bs-Cyrl-BA" sz="3000" dirty="0"/>
              <a:t>1. начин: 3 </a:t>
            </a:r>
            <a:r>
              <a:rPr lang="bs-Cyrl-BA" sz="2000" dirty="0"/>
              <a:t>•</a:t>
            </a:r>
            <a:r>
              <a:rPr lang="bs-Cyrl-BA" sz="3000" dirty="0"/>
              <a:t> ( 2 </a:t>
            </a:r>
            <a:r>
              <a:rPr lang="bs-Cyrl-BA" sz="2000" dirty="0"/>
              <a:t>•</a:t>
            </a:r>
            <a:r>
              <a:rPr lang="bs-Cyrl-BA" sz="3000" dirty="0"/>
              <a:t> 2 ) = 3 </a:t>
            </a:r>
            <a:r>
              <a:rPr lang="bs-Cyrl-BA" sz="2000" dirty="0"/>
              <a:t>•</a:t>
            </a:r>
            <a:r>
              <a:rPr lang="bs-Cyrl-BA" sz="3000" dirty="0"/>
              <a:t> 4 = 12 </a:t>
            </a:r>
          </a:p>
          <a:p>
            <a:r>
              <a:rPr lang="bs-Cyrl-BA" sz="3000" dirty="0"/>
              <a:t>2. начин: ( 3 </a:t>
            </a:r>
            <a:r>
              <a:rPr lang="bs-Cyrl-BA" sz="2000" dirty="0"/>
              <a:t>•</a:t>
            </a:r>
            <a:r>
              <a:rPr lang="bs-Cyrl-BA" sz="3000" dirty="0"/>
              <a:t> 2 ) </a:t>
            </a:r>
            <a:r>
              <a:rPr lang="bs-Cyrl-BA" sz="2000" dirty="0"/>
              <a:t>•</a:t>
            </a:r>
            <a:r>
              <a:rPr lang="bs-Cyrl-BA" sz="3000" dirty="0"/>
              <a:t> 2  = 6 </a:t>
            </a:r>
            <a:r>
              <a:rPr lang="bs-Cyrl-BA" sz="2000" dirty="0"/>
              <a:t>•</a:t>
            </a:r>
            <a:r>
              <a:rPr lang="bs-Cyrl-BA" sz="3000" dirty="0"/>
              <a:t> 2 = 12</a:t>
            </a:r>
          </a:p>
        </p:txBody>
      </p:sp>
    </p:spTree>
    <p:extLst>
      <p:ext uri="{BB962C8B-B14F-4D97-AF65-F5344CB8AC3E}">
        <p14:creationId xmlns:p14="http://schemas.microsoft.com/office/powerpoint/2010/main" val="86943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586E852-DD71-4FCA-A6D7-433F64B4FC93}"/>
              </a:ext>
            </a:extLst>
          </p:cNvPr>
          <p:cNvSpPr txBox="1"/>
          <p:nvPr/>
        </p:nvSpPr>
        <p:spPr>
          <a:xfrm>
            <a:off x="792726" y="649295"/>
            <a:ext cx="874948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s-Cyrl-BA" sz="3000" b="1" dirty="0"/>
              <a:t>5. </a:t>
            </a:r>
            <a:r>
              <a:rPr lang="bs-Cyrl-BA" sz="3000" dirty="0"/>
              <a:t>Стефан, Јован и Данило су купили по двије књиге и сваку су платили 5 КМ. Колико су новца потрошили?</a:t>
            </a:r>
          </a:p>
          <a:p>
            <a:endParaRPr lang="bs-Cyrl-BA" sz="3000" dirty="0"/>
          </a:p>
          <a:p>
            <a:r>
              <a:rPr lang="ru-RU" sz="3000" dirty="0"/>
              <a:t>1. начин: 3 </a:t>
            </a:r>
            <a:r>
              <a:rPr lang="ru-RU" dirty="0"/>
              <a:t>•</a:t>
            </a:r>
            <a:r>
              <a:rPr lang="ru-RU" sz="3000" dirty="0"/>
              <a:t> ( 2 </a:t>
            </a:r>
            <a:r>
              <a:rPr lang="ru-RU" sz="2000" dirty="0"/>
              <a:t>•</a:t>
            </a:r>
            <a:r>
              <a:rPr lang="ru-RU" sz="3000" dirty="0"/>
              <a:t> 5 ) = 3 </a:t>
            </a:r>
            <a:r>
              <a:rPr lang="ru-RU" sz="2000" dirty="0"/>
              <a:t>•</a:t>
            </a:r>
            <a:r>
              <a:rPr lang="ru-RU" sz="3000" dirty="0"/>
              <a:t> 10 = 30 </a:t>
            </a:r>
          </a:p>
          <a:p>
            <a:r>
              <a:rPr lang="ru-RU" sz="3000" dirty="0"/>
              <a:t>2. начин: ( 3 </a:t>
            </a:r>
            <a:r>
              <a:rPr lang="ru-RU" sz="2000" dirty="0"/>
              <a:t>•</a:t>
            </a:r>
            <a:r>
              <a:rPr lang="ru-RU" sz="3000" dirty="0"/>
              <a:t> 2 ) </a:t>
            </a:r>
            <a:r>
              <a:rPr lang="ru-RU" sz="2000" dirty="0"/>
              <a:t>•</a:t>
            </a:r>
            <a:r>
              <a:rPr lang="ru-RU" sz="3000" dirty="0"/>
              <a:t> 5  = 6 </a:t>
            </a:r>
            <a:r>
              <a:rPr lang="ru-RU" sz="2000" dirty="0"/>
              <a:t>•</a:t>
            </a:r>
            <a:r>
              <a:rPr lang="ru-RU" sz="3000" dirty="0"/>
              <a:t> 5 = 30</a:t>
            </a:r>
          </a:p>
          <a:p>
            <a:endParaRPr lang="ru-RU" sz="3000" dirty="0"/>
          </a:p>
          <a:p>
            <a:r>
              <a:rPr lang="ru-RU" sz="3000" b="1" dirty="0"/>
              <a:t>Одговор: </a:t>
            </a:r>
            <a:r>
              <a:rPr lang="ru-RU" sz="3000" dirty="0"/>
              <a:t>Потрошили су 30 КМ. </a:t>
            </a:r>
          </a:p>
          <a:p>
            <a:endParaRPr lang="bs-Cyrl-BA" sz="30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544B58B-F450-455F-BF15-CDDDF854F2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6234" y="1233100"/>
            <a:ext cx="3395766" cy="333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138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E8EE5085-08CC-48A1-BD74-633CE0A253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6234" y="1245405"/>
            <a:ext cx="3395766" cy="333480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43357D7-F6A4-4501-973E-528C67102F05}"/>
              </a:ext>
            </a:extLst>
          </p:cNvPr>
          <p:cNvSpPr txBox="1"/>
          <p:nvPr/>
        </p:nvSpPr>
        <p:spPr>
          <a:xfrm>
            <a:off x="851719" y="1071235"/>
            <a:ext cx="6876436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bs-Cyrl-BA" sz="3000" b="1" dirty="0"/>
              <a:t>6. </a:t>
            </a:r>
            <a:r>
              <a:rPr lang="bs-Cyrl-BA" sz="3000" dirty="0"/>
              <a:t>Дуња и Леонора су сакупљале шнале. Ставиле су у двије кутије по 5 шнала. Колико шнала су сакупиле?</a:t>
            </a:r>
          </a:p>
          <a:p>
            <a:endParaRPr lang="bs-Cyrl-BA" sz="3000" dirty="0"/>
          </a:p>
          <a:p>
            <a:r>
              <a:rPr lang="ru-RU" sz="3000" dirty="0"/>
              <a:t>1. начин: 2 </a:t>
            </a:r>
            <a:r>
              <a:rPr lang="ru-RU" sz="2000" dirty="0"/>
              <a:t>•</a:t>
            </a:r>
            <a:r>
              <a:rPr lang="ru-RU" sz="3000" dirty="0"/>
              <a:t> ( 2 </a:t>
            </a:r>
            <a:r>
              <a:rPr lang="ru-RU" sz="2000" dirty="0"/>
              <a:t>•</a:t>
            </a:r>
            <a:r>
              <a:rPr lang="ru-RU" sz="3000" dirty="0"/>
              <a:t> 5 ) = 2 </a:t>
            </a:r>
            <a:r>
              <a:rPr lang="ru-RU" sz="2000" dirty="0"/>
              <a:t>•</a:t>
            </a:r>
            <a:r>
              <a:rPr lang="ru-RU" sz="3000" dirty="0"/>
              <a:t> 10 = 20 </a:t>
            </a:r>
          </a:p>
          <a:p>
            <a:r>
              <a:rPr lang="ru-RU" sz="3000" dirty="0"/>
              <a:t>2. начин: ( 2 </a:t>
            </a:r>
            <a:r>
              <a:rPr lang="ru-RU" sz="2000" dirty="0"/>
              <a:t>•</a:t>
            </a:r>
            <a:r>
              <a:rPr lang="ru-RU" sz="3000" dirty="0"/>
              <a:t> 2 ) </a:t>
            </a:r>
            <a:r>
              <a:rPr lang="ru-RU" sz="2000" dirty="0"/>
              <a:t>•</a:t>
            </a:r>
            <a:r>
              <a:rPr lang="ru-RU" sz="3000" dirty="0"/>
              <a:t> 5  = 4 </a:t>
            </a:r>
            <a:r>
              <a:rPr lang="ru-RU" sz="2000" dirty="0"/>
              <a:t>•</a:t>
            </a:r>
            <a:r>
              <a:rPr lang="ru-RU" sz="3000" dirty="0"/>
              <a:t> 5 = 20</a:t>
            </a:r>
          </a:p>
          <a:p>
            <a:endParaRPr lang="ru-RU" sz="3000" dirty="0"/>
          </a:p>
          <a:p>
            <a:r>
              <a:rPr lang="ru-RU" sz="3000" b="1" dirty="0"/>
              <a:t>Одговор: </a:t>
            </a:r>
            <a:r>
              <a:rPr lang="ru-RU" sz="3000" dirty="0"/>
              <a:t>Дуња и Леонора су сакупиле 20 шнала.</a:t>
            </a:r>
          </a:p>
        </p:txBody>
      </p:sp>
    </p:spTree>
    <p:extLst>
      <p:ext uri="{BB962C8B-B14F-4D97-AF65-F5344CB8AC3E}">
        <p14:creationId xmlns:p14="http://schemas.microsoft.com/office/powerpoint/2010/main" val="273088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47495C29-C0BF-477F-B0D8-CB84291B4032}"/>
              </a:ext>
            </a:extLst>
          </p:cNvPr>
          <p:cNvSpPr/>
          <p:nvPr/>
        </p:nvSpPr>
        <p:spPr>
          <a:xfrm>
            <a:off x="3088542" y="369659"/>
            <a:ext cx="601491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s-Cyrl-BA" sz="4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Задатак за самосталан рад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1BD3B204-BE7E-4A6F-85B5-2B89EC0830BA}"/>
              </a:ext>
            </a:extLst>
          </p:cNvPr>
          <p:cNvSpPr txBox="1"/>
          <p:nvPr/>
        </p:nvSpPr>
        <p:spPr>
          <a:xfrm>
            <a:off x="1186744" y="1663476"/>
            <a:ext cx="102980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Cyrl-BA" sz="3000" dirty="0" smtClean="0"/>
              <a:t>Урадити </a:t>
            </a:r>
            <a:r>
              <a:rPr lang="bs-Cyrl-BA" sz="3000" dirty="0"/>
              <a:t>четврти задатак у </a:t>
            </a:r>
            <a:r>
              <a:rPr lang="bs-Cyrl-BA" sz="3000" dirty="0" smtClean="0"/>
              <a:t>уџбенику „Математика“ </a:t>
            </a:r>
            <a:endParaRPr lang="bs-Cyrl-BA" sz="3000" dirty="0"/>
          </a:p>
          <a:p>
            <a:r>
              <a:rPr lang="bs-Cyrl-BA" sz="3000" dirty="0"/>
              <a:t>на страни 86.</a:t>
            </a:r>
            <a:endParaRPr lang="en-US" sz="3000" dirty="0"/>
          </a:p>
        </p:txBody>
      </p:sp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8E9288FA-5546-483D-A666-EFB6C2D89D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903" y="3109403"/>
            <a:ext cx="5353665" cy="35691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6044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7025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537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Ivana i Slaviša</cp:lastModifiedBy>
  <cp:revision>40</cp:revision>
  <dcterms:created xsi:type="dcterms:W3CDTF">2021-02-17T17:25:33Z</dcterms:created>
  <dcterms:modified xsi:type="dcterms:W3CDTF">2021-02-18T15:35:20Z</dcterms:modified>
</cp:coreProperties>
</file>