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C Soft" initials="P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A050D-7907-47D4-B093-DED8B8EEC94B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DA863-4FFC-4A13-A53F-16A829F0F9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DA863-4FFC-4A13-A53F-16A829F0F9D5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3134F7-4D6D-4F81-A8C9-E7708EBF5D50}" type="datetimeFigureOut">
              <a:rPr lang="en-US" smtClean="0"/>
              <a:pPr/>
              <a:t>2/14/2021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4AD38F-4777-4789-8D09-E735F27465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ctr">
              <a:buNone/>
            </a:pPr>
            <a:endParaRPr lang="de-DE" sz="3200" dirty="0" smtClean="0"/>
          </a:p>
          <a:p>
            <a:pPr algn="ctr">
              <a:buNone/>
            </a:pPr>
            <a:endParaRPr lang="de-DE" sz="3200" dirty="0" smtClean="0"/>
          </a:p>
          <a:p>
            <a:pPr algn="ctr">
              <a:buNone/>
            </a:pPr>
            <a:r>
              <a:rPr lang="bs-Latn-BA" sz="4000" dirty="0" smtClean="0"/>
              <a:t>Starke Verben im </a:t>
            </a:r>
            <a:r>
              <a:rPr lang="de-DE" sz="4000" dirty="0" smtClean="0"/>
              <a:t>Präsens</a:t>
            </a:r>
          </a:p>
          <a:p>
            <a:pPr algn="ctr">
              <a:buNone/>
            </a:pPr>
            <a:r>
              <a:rPr lang="de-DE" sz="4000" dirty="0" smtClean="0"/>
              <a:t>-</a:t>
            </a:r>
          </a:p>
          <a:p>
            <a:pPr algn="ctr">
              <a:buNone/>
            </a:pPr>
            <a:r>
              <a:rPr lang="de-DE" sz="4000" dirty="0" smtClean="0">
                <a:latin typeface="+mj-lt"/>
              </a:rPr>
              <a:t>Max</a:t>
            </a:r>
            <a:r>
              <a:rPr lang="de-DE" sz="4000" dirty="0" smtClean="0">
                <a:latin typeface="+mj-lt"/>
                <a:cs typeface="Times New Roman"/>
              </a:rPr>
              <a:t>' und Anjas Tagesablauf</a:t>
            </a:r>
            <a:endParaRPr lang="en-US" sz="4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01056" cy="483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28586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sieben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484448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s-Latn-BA" sz="3200" b="1" i="1" dirty="0" smtClean="0">
                <a:solidFill>
                  <a:srgbClr val="00B050"/>
                </a:solidFill>
                <a:latin typeface="Comic Sans MS" pitchFamily="66" charset="0"/>
              </a:rPr>
              <a:t>auf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stehen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16200000" flipH="1">
            <a:off x="1892281" y="5178437"/>
            <a:ext cx="642942" cy="158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43504" y="11429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halb acht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484448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frühstücken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642918"/>
            <a:ext cx="8030822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142976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acht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505880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gehen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6380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halb neun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4987365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rechnen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1"/>
      <p:bldP spid="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479"/>
            <a:ext cx="7286676" cy="526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1429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zwölf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628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zwei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7290" y="514351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ha</a:t>
            </a:r>
            <a:r>
              <a:rPr lang="de-DE" sz="3200" b="1" i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5130241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gehen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71480"/>
            <a:ext cx="7358114" cy="52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571604" y="100010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drei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29190" y="92867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vier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0100" y="505880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machen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05880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paludern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8" cy="5136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sechs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3504" y="127258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halb acht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520167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tr</a:t>
            </a:r>
            <a:r>
              <a:rPr lang="de-DE" sz="3200" b="1" i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ffen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4631304"/>
            <a:ext cx="21431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643438" y="521495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chatten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71480"/>
            <a:ext cx="6929486" cy="5246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285852" y="11429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acht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505880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  l</a:t>
            </a:r>
            <a:r>
              <a:rPr lang="de-DE" sz="3200" b="1" i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sen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7356" y="4500570"/>
            <a:ext cx="285752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86314" y="128586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zehn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3438" y="5058803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     schl</a:t>
            </a:r>
            <a:r>
              <a:rPr lang="de-DE" sz="3200" b="1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fen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0826" y="4500570"/>
            <a:ext cx="214314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  <p:bldP spid="6" grpId="0"/>
      <p:bldP spid="7" grpId="0" animBg="1"/>
      <p:bldP spid="8" grpId="1"/>
      <p:bldP spid="9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642918"/>
            <a:ext cx="8183880" cy="5022890"/>
          </a:xfrm>
        </p:spPr>
        <p:txBody>
          <a:bodyPr>
            <a:normAutofit lnSpcReduction="10000"/>
          </a:bodyPr>
          <a:lstStyle/>
          <a:p>
            <a:r>
              <a:rPr lang="de-DE" sz="2000" dirty="0" smtClean="0"/>
              <a:t>Kod glagola schlafen i fahren „</a:t>
            </a:r>
            <a:r>
              <a:rPr lang="de-DE" sz="2000" b="1" dirty="0" smtClean="0"/>
              <a:t>a</a:t>
            </a:r>
            <a:r>
              <a:rPr lang="de-DE" sz="2000" dirty="0" smtClean="0"/>
              <a:t>“ prelazi u „</a:t>
            </a:r>
            <a:r>
              <a:rPr lang="de-DE" sz="2000" b="1" dirty="0" smtClean="0">
                <a:solidFill>
                  <a:srgbClr val="FF0000"/>
                </a:solidFill>
              </a:rPr>
              <a:t>ä</a:t>
            </a:r>
            <a:r>
              <a:rPr lang="de-DE" sz="2000" dirty="0" smtClean="0"/>
              <a:t>“ u 2.i 3.licu </a:t>
            </a:r>
            <a:r>
              <a:rPr lang="de-DE" sz="2000" dirty="0" smtClean="0"/>
              <a:t>jednine. Npr.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</a:t>
            </a:r>
            <a:r>
              <a:rPr lang="de-DE" sz="2000" dirty="0" smtClean="0"/>
              <a:t>ich schlafe</a:t>
            </a:r>
          </a:p>
          <a:p>
            <a:pPr marL="0" indent="0">
              <a:buNone/>
            </a:pPr>
            <a:r>
              <a:rPr lang="de-DE" sz="2000" dirty="0"/>
              <a:t>	</a:t>
            </a:r>
            <a:r>
              <a:rPr lang="de-DE" sz="2000" dirty="0" smtClean="0"/>
              <a:t>	</a:t>
            </a:r>
            <a:r>
              <a:rPr lang="de-DE" sz="2000" dirty="0" smtClean="0"/>
              <a:t>du schl</a:t>
            </a:r>
            <a:r>
              <a:rPr lang="de-DE" sz="2000" b="1" dirty="0" smtClean="0">
                <a:solidFill>
                  <a:srgbClr val="FF0000"/>
                </a:solidFill>
              </a:rPr>
              <a:t>ä</a:t>
            </a:r>
            <a:r>
              <a:rPr lang="de-DE" sz="2000" dirty="0" smtClean="0"/>
              <a:t>fst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</a:t>
            </a:r>
            <a:r>
              <a:rPr lang="de-DE" sz="2000" dirty="0" smtClean="0"/>
              <a:t>er/sie/es schl</a:t>
            </a:r>
            <a:r>
              <a:rPr lang="de-DE" sz="2000" b="1" dirty="0" smtClean="0">
                <a:solidFill>
                  <a:srgbClr val="FF0000"/>
                </a:solidFill>
              </a:rPr>
              <a:t>ä</a:t>
            </a:r>
            <a:r>
              <a:rPr lang="de-DE" sz="2000" dirty="0" smtClean="0"/>
              <a:t>ft</a:t>
            </a:r>
          </a:p>
          <a:p>
            <a:r>
              <a:rPr lang="de-DE" sz="2000" dirty="0" smtClean="0"/>
              <a:t>Kod glagola treffen i sprechen „</a:t>
            </a:r>
            <a:r>
              <a:rPr lang="de-DE" sz="2000" b="1" dirty="0" smtClean="0"/>
              <a:t>e</a:t>
            </a:r>
            <a:r>
              <a:rPr lang="de-DE" sz="2000" dirty="0" smtClean="0"/>
              <a:t>“ prelazi u „</a:t>
            </a:r>
            <a:r>
              <a:rPr lang="de-DE" sz="2000" b="1" dirty="0" smtClean="0">
                <a:solidFill>
                  <a:srgbClr val="FF0000"/>
                </a:solidFill>
              </a:rPr>
              <a:t>i</a:t>
            </a:r>
            <a:r>
              <a:rPr lang="de-DE" sz="2000" dirty="0" smtClean="0"/>
              <a:t>“ u 2.i 3.licu jednine. Npr.</a:t>
            </a:r>
          </a:p>
          <a:p>
            <a:pPr marL="0" indent="0">
              <a:buNone/>
            </a:pPr>
            <a:r>
              <a:rPr lang="de-DE" sz="2000" dirty="0" smtClean="0"/>
              <a:t>		ich spreche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du spr</a:t>
            </a:r>
            <a:r>
              <a:rPr lang="de-DE" sz="2000" b="1" dirty="0" smtClean="0">
                <a:solidFill>
                  <a:srgbClr val="FF0000"/>
                </a:solidFill>
              </a:rPr>
              <a:t>i</a:t>
            </a:r>
            <a:r>
              <a:rPr lang="de-DE" sz="2000" dirty="0" smtClean="0"/>
              <a:t>chst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er/sie/es spr</a:t>
            </a:r>
            <a:r>
              <a:rPr lang="de-DE" sz="2000" b="1" dirty="0" smtClean="0">
                <a:solidFill>
                  <a:srgbClr val="FF0000"/>
                </a:solidFill>
              </a:rPr>
              <a:t>i</a:t>
            </a:r>
            <a:r>
              <a:rPr lang="de-DE" sz="2000" dirty="0" smtClean="0"/>
              <a:t>cht</a:t>
            </a:r>
          </a:p>
          <a:p>
            <a:r>
              <a:rPr lang="de-DE" sz="2000" dirty="0" smtClean="0"/>
              <a:t>Kod glagola lesen i sehen „</a:t>
            </a:r>
            <a:r>
              <a:rPr lang="de-DE" sz="2000" b="1" dirty="0" smtClean="0"/>
              <a:t>e</a:t>
            </a:r>
            <a:r>
              <a:rPr lang="de-DE" sz="2000" dirty="0" smtClean="0"/>
              <a:t>“ prelazi u </a:t>
            </a:r>
            <a:r>
              <a:rPr lang="de-DE" sz="2000" dirty="0" smtClean="0"/>
              <a:t>„</a:t>
            </a:r>
            <a:r>
              <a:rPr lang="de-DE" sz="2000" b="1" dirty="0" smtClean="0">
                <a:solidFill>
                  <a:srgbClr val="FF0000"/>
                </a:solidFill>
              </a:rPr>
              <a:t>ie</a:t>
            </a:r>
            <a:r>
              <a:rPr lang="de-DE" sz="2000" dirty="0" smtClean="0"/>
              <a:t>“u </a:t>
            </a:r>
            <a:r>
              <a:rPr lang="de-DE" sz="2000" dirty="0" smtClean="0"/>
              <a:t>2. i 3. licu jednine. </a:t>
            </a:r>
            <a:r>
              <a:rPr lang="de-DE" sz="2000" dirty="0" smtClean="0"/>
              <a:t>Npr.</a:t>
            </a:r>
          </a:p>
          <a:p>
            <a:pPr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	ich </a:t>
            </a:r>
            <a:r>
              <a:rPr lang="de-DE" sz="2000" dirty="0" smtClean="0"/>
              <a:t>lese</a:t>
            </a:r>
          </a:p>
          <a:p>
            <a:pPr marL="0" indent="0">
              <a:buNone/>
            </a:pPr>
            <a:r>
              <a:rPr lang="de-DE" sz="2000" dirty="0" smtClean="0"/>
              <a:t>		du l</a:t>
            </a:r>
            <a:r>
              <a:rPr lang="de-DE" sz="2000" b="1" dirty="0" smtClean="0">
                <a:solidFill>
                  <a:srgbClr val="FF0000"/>
                </a:solidFill>
              </a:rPr>
              <a:t>ie</a:t>
            </a:r>
            <a:r>
              <a:rPr lang="de-DE" sz="2000" dirty="0" smtClean="0"/>
              <a:t>st</a:t>
            </a:r>
          </a:p>
          <a:p>
            <a:pPr marL="0" indent="0">
              <a:buNone/>
            </a:pPr>
            <a:r>
              <a:rPr lang="de-DE" sz="2000" dirty="0" smtClean="0"/>
              <a:t>	</a:t>
            </a:r>
            <a:r>
              <a:rPr lang="de-DE" sz="2000" dirty="0" smtClean="0"/>
              <a:t>	er/sie/es </a:t>
            </a:r>
            <a:r>
              <a:rPr lang="de-DE" sz="2000" dirty="0" smtClean="0"/>
              <a:t>l</a:t>
            </a:r>
            <a:r>
              <a:rPr lang="de-DE" sz="2000" b="1" dirty="0" smtClean="0">
                <a:solidFill>
                  <a:srgbClr val="FF0000"/>
                </a:solidFill>
              </a:rPr>
              <a:t>ie</a:t>
            </a:r>
            <a:r>
              <a:rPr lang="de-DE" sz="2000" dirty="0" smtClean="0"/>
              <a:t>st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6990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1"/>
            <a:ext cx="8072494" cy="538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428728" y="1000108"/>
            <a:ext cx="785818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6248" y="264318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ä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hrst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29167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ä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hrt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72264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fahren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263104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fahrt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58016" y="29167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fahren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28728" y="3286124"/>
            <a:ext cx="785818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57686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fft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795706" y="500063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ffst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0760" y="464344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treffen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00760" y="498849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trefft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528638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treffen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build="allAtOnce"/>
      <p:bldP spid="8" grpId="0" build="allAtOnce"/>
      <p:bldP spid="12" grpId="0" animBg="1"/>
      <p:bldP spid="13" grpId="0" build="allAtOnce"/>
      <p:bldP spid="14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571480"/>
            <a:ext cx="8167017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357422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ie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0364" y="27860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</a:t>
            </a:r>
            <a:r>
              <a:rPr lang="de-DE" b="1" i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ie</a:t>
            </a:r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9190" y="207167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2066" y="278605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7752" y="242886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lest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5918" y="505993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fahren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5918" y="53578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tragen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7686" y="5072074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treffen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429124" y="5357826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geben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4857760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lesen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51435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i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sehen</a:t>
            </a:r>
            <a:endParaRPr lang="en-US" b="1" i="1" dirty="0">
              <a:latin typeface="Comic Sans MS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8662" y="500042"/>
            <a:ext cx="785818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12" grpId="0" build="allAtOnce"/>
      <p:bldP spid="13" grpId="0" build="allAtOnce"/>
      <p:bldP spid="14" grpId="0" build="allAtOnce"/>
      <p:bldP spid="15" grpId="0" build="allAtOnce"/>
      <p:bldP spid="16" grpId="0" build="allAtOnce"/>
      <p:bldP spid="17" grpId="0" build="allAtOnce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Hausaufgabe:</a:t>
            </a:r>
          </a:p>
          <a:p>
            <a:r>
              <a:rPr lang="de-DE" dirty="0" smtClean="0"/>
              <a:t>RADNI LIST </a:t>
            </a:r>
          </a:p>
          <a:p>
            <a:pPr lvl="1"/>
            <a:r>
              <a:rPr lang="de-DE" dirty="0" smtClean="0"/>
              <a:t>Str. 38/3. Nepravilni glagoli. Popuni tabelu.</a:t>
            </a:r>
          </a:p>
          <a:p>
            <a:pPr lvl="1"/>
            <a:r>
              <a:rPr lang="de-DE" dirty="0" smtClean="0"/>
              <a:t>Str. 38/4. Koja re</a:t>
            </a:r>
            <a:r>
              <a:rPr lang="bs-Latn-BA" dirty="0" smtClean="0"/>
              <a:t>čenica je tačna?</a:t>
            </a:r>
          </a:p>
          <a:p>
            <a:pPr lvl="1"/>
            <a:endParaRPr lang="bs-Latn-BA" dirty="0"/>
          </a:p>
          <a:p>
            <a:pPr lvl="1"/>
            <a:endParaRPr lang="bs-Latn-BA" dirty="0" smtClean="0"/>
          </a:p>
          <a:p>
            <a:pPr marL="347472" lvl="1" indent="0" algn="ctr">
              <a:buNone/>
            </a:pPr>
            <a:r>
              <a:rPr lang="bs-Latn-BA" sz="3600" dirty="0" smtClean="0">
                <a:solidFill>
                  <a:srgbClr val="FF0000"/>
                </a:solidFill>
              </a:rPr>
              <a:t>DANKE F</a:t>
            </a:r>
            <a:r>
              <a:rPr lang="de-DE" sz="3600" dirty="0" smtClean="0">
                <a:solidFill>
                  <a:srgbClr val="FF0000"/>
                </a:solidFill>
              </a:rPr>
              <a:t>ÜR EURE AUFMERKSAMKEIT!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599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350" y="428604"/>
            <a:ext cx="4283650" cy="5807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57166"/>
            <a:ext cx="4206961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928662" y="500042"/>
            <a:ext cx="2714644" cy="369332"/>
          </a:xfrm>
          <a:prstGeom prst="rect">
            <a:avLst/>
          </a:prstGeom>
          <a:noFill/>
          <a:ln w="222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FF0000"/>
                </a:solidFill>
              </a:rPr>
              <a:t>LB, S. 52 und 53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642910" y="1357298"/>
            <a:ext cx="7959041" cy="296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43504" y="3071810"/>
            <a:ext cx="2714644" cy="646331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s-Latn-BA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7358114" cy="53729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857752" y="507856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i="1" dirty="0" smtClean="0">
                <a:solidFill>
                  <a:srgbClr val="0070C0"/>
                </a:solidFill>
                <a:latin typeface="Comic Sans MS" pitchFamily="66" charset="0"/>
              </a:rPr>
              <a:t>frühstücken</a:t>
            </a:r>
            <a:endParaRPr lang="en-US" sz="40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71670" y="4643446"/>
            <a:ext cx="285752" cy="369332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00232" y="5357826"/>
            <a:ext cx="214314" cy="369332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00100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sieben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29190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halb 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acht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9" grpId="0" animBg="1"/>
      <p:bldP spid="10" grpId="0" animBg="1"/>
      <p:bldP spid="12" grpId="1" build="allAtOnce"/>
      <p:bldP spid="13" grpI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714356"/>
            <a:ext cx="8429684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143512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f</a:t>
            </a:r>
            <a:r>
              <a:rPr lang="de-DE" sz="4800" b="1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hren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4942" y="5169771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ha</a:t>
            </a:r>
            <a:r>
              <a:rPr lang="de-DE" sz="4800" b="1" i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4714884"/>
            <a:ext cx="285752" cy="369332"/>
          </a:xfrm>
          <a:prstGeom prst="rect">
            <a:avLst/>
          </a:prstGeom>
          <a:noFill/>
          <a:ln w="50800" cmpd="sng">
            <a:solidFill>
              <a:srgbClr val="FF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0100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acht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14942" y="1344027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halb neun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P spid="7" grpId="0" animBg="1"/>
      <p:bldP spid="9" grpId="1" build="allAtOnce"/>
      <p:bldP spid="1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226" y="571480"/>
            <a:ext cx="8218552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zwölf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28586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zwei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786" y="4955457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ha</a:t>
            </a:r>
            <a:r>
              <a:rPr lang="de-DE" sz="4800" b="1" i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28" y="5000636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gehen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1" build="allAtOnce"/>
      <p:bldP spid="8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94"/>
            <a:ext cx="8215369" cy="495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357298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smtClean="0">
                <a:solidFill>
                  <a:srgbClr val="0070C0"/>
                </a:solidFill>
                <a:latin typeface="Comic Sans MS" pitchFamily="66" charset="0"/>
              </a:rPr>
              <a:t>m 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drei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285860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vier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929198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joggen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4955457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machen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1" build="allAtOnce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153879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sechs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876" y="1214422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halb acht 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4884019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plauder</a:t>
            </a:r>
            <a:r>
              <a:rPr lang="de-DE" sz="4800" b="1" i="1" dirty="0" smtClean="0">
                <a:solidFill>
                  <a:srgbClr val="FF0000"/>
                </a:solidFill>
                <a:latin typeface="Comic Sans MS" pitchFamily="66" charset="0"/>
              </a:rPr>
              <a:t>n</a:t>
            </a:r>
            <a:endParaRPr lang="en-US" sz="4800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4884019"/>
            <a:ext cx="3357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ha</a:t>
            </a:r>
            <a:r>
              <a:rPr lang="de-DE" sz="4800" b="1" i="1" dirty="0" smtClean="0">
                <a:solidFill>
                  <a:srgbClr val="FF0000"/>
                </a:solidFill>
                <a:latin typeface="Comic Sans MS" pitchFamily="66" charset="0"/>
              </a:rPr>
              <a:t>b</a:t>
            </a:r>
            <a:r>
              <a:rPr lang="de-DE" sz="4800" b="1" i="1" dirty="0" smtClean="0">
                <a:solidFill>
                  <a:srgbClr val="0070C0"/>
                </a:solidFill>
                <a:latin typeface="Comic Sans MS" pitchFamily="66" charset="0"/>
              </a:rPr>
              <a:t>en</a:t>
            </a:r>
            <a:endParaRPr lang="en-US" sz="48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1" build="allAtOnce"/>
      <p:bldP spid="7" grpId="0" build="p"/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642918"/>
            <a:ext cx="821629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000100" y="11429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u</a:t>
            </a:r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m acht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57818" y="121442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i="1" dirty="0" smtClean="0">
                <a:solidFill>
                  <a:srgbClr val="0070C0"/>
                </a:solidFill>
                <a:latin typeface="Comic Sans MS" pitchFamily="66" charset="0"/>
              </a:rPr>
              <a:t>Um zehn Uhr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5201679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B050"/>
                </a:solidFill>
                <a:latin typeface="Comic Sans MS" pitchFamily="66" charset="0"/>
              </a:rPr>
              <a:t>fern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s</a:t>
            </a:r>
            <a:r>
              <a:rPr lang="bs-Latn-BA" sz="3200" b="1" i="1" dirty="0" smtClean="0">
                <a:solidFill>
                  <a:srgbClr val="FF0000"/>
                </a:solidFill>
                <a:latin typeface="Comic Sans MS" pitchFamily="66" charset="0"/>
              </a:rPr>
              <a:t>e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hen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16200000" flipH="1">
            <a:off x="1179489" y="5535627"/>
            <a:ext cx="642942" cy="1588"/>
          </a:xfrm>
          <a:prstGeom prst="line">
            <a:avLst/>
          </a:prstGeom>
          <a:ln w="508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714480" y="4559866"/>
            <a:ext cx="357190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786578" y="4500570"/>
            <a:ext cx="285752" cy="369332"/>
          </a:xfrm>
          <a:prstGeom prst="rect">
            <a:avLst/>
          </a:prstGeom>
          <a:noFill/>
          <a:ln w="4762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43504" y="514351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    schl</a:t>
            </a:r>
            <a:r>
              <a:rPr lang="bs-Latn-BA" sz="3200" b="1" i="1" dirty="0" smtClean="0">
                <a:solidFill>
                  <a:srgbClr val="FF0000"/>
                </a:solidFill>
                <a:latin typeface="Comic Sans MS" pitchFamily="66" charset="0"/>
              </a:rPr>
              <a:t>a</a:t>
            </a:r>
            <a:r>
              <a:rPr lang="bs-Latn-BA" sz="3200" b="1" i="1" dirty="0" smtClean="0">
                <a:solidFill>
                  <a:srgbClr val="0070C0"/>
                </a:solidFill>
                <a:latin typeface="Comic Sans MS" pitchFamily="66" charset="0"/>
              </a:rPr>
              <a:t>fen</a:t>
            </a:r>
            <a:endParaRPr lang="en-US" sz="3200" b="1" i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build="allAtOnce"/>
      <p:bldP spid="6" grpId="1" build="allAtOnce"/>
      <p:bldP spid="15" grpId="0" build="allAtOnce"/>
      <p:bldP spid="20" grpId="0" animBg="1"/>
      <p:bldP spid="21" grpId="0" animBg="1"/>
      <p:bldP spid="24" grpId="0" build="allAtOnce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275</TotalTime>
  <Words>200</Words>
  <Application>Microsoft Office PowerPoint</Application>
  <PresentationFormat>On-screen Show (4:3)</PresentationFormat>
  <Paragraphs>94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 machst du heute? (LB, S. 52-54)</dc:title>
  <dc:creator>PC Soft</dc:creator>
  <cp:lastModifiedBy>PC Soft</cp:lastModifiedBy>
  <cp:revision>37</cp:revision>
  <dcterms:created xsi:type="dcterms:W3CDTF">2021-02-10T16:07:43Z</dcterms:created>
  <dcterms:modified xsi:type="dcterms:W3CDTF">2021-02-14T17:29:36Z</dcterms:modified>
</cp:coreProperties>
</file>