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7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8" d="100"/>
          <a:sy n="98" d="100"/>
        </p:scale>
        <p:origin x="47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68580" tIns="34290" rIns="68580" bIns="3429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68580" tIns="34290" rIns="68580" bIns="3429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68580" tIns="34290" rIns="68580" bIns="3429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r">
              <a:defRPr sz="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937" y="514350"/>
            <a:ext cx="6000750" cy="871246"/>
          </a:xfrm>
        </p:spPr>
        <p:txBody>
          <a:bodyPr>
            <a:normAutofit/>
          </a:bodyPr>
          <a:lstStyle/>
          <a:p>
            <a:pPr algn="ctr"/>
            <a:r>
              <a:rPr lang="bs-Cyrl-BA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r>
              <a:rPr lang="sr-Latn-BA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2. </a:t>
            </a:r>
            <a:r>
              <a:rPr lang="sr-Cyrl-BA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837" y="1444753"/>
            <a:ext cx="7893698" cy="1261872"/>
          </a:xfrm>
        </p:spPr>
        <p:txBody>
          <a:bodyPr>
            <a:normAutofit fontScale="92500"/>
          </a:bodyPr>
          <a:lstStyle/>
          <a:p>
            <a:pPr algn="ctr"/>
            <a:endParaRPr lang="bs-Cyrl-BA" sz="3000" dirty="0">
              <a:solidFill>
                <a:srgbClr val="FF0000"/>
              </a:solidFill>
              <a:latin typeface="CyrVidanSerbia" panose="02000603070000020002" pitchFamily="2" charset="0"/>
            </a:endParaRPr>
          </a:p>
          <a:p>
            <a:pPr algn="ctr"/>
            <a:r>
              <a:rPr lang="bs-Cyrl-BA" sz="3200" dirty="0">
                <a:solidFill>
                  <a:srgbClr val="FF0000"/>
                </a:solidFill>
                <a:latin typeface="CyrVidanSerbia" panose="02000603070000020002" pitchFamily="2" charset="0"/>
              </a:rPr>
              <a:t>Одузимање десетице од десетица са јединицама</a:t>
            </a:r>
            <a:endParaRPr lang="en-US" sz="3200" dirty="0">
              <a:solidFill>
                <a:srgbClr val="FF0000"/>
              </a:solidFill>
              <a:latin typeface="CyrVidanSerbia" panose="02000603070000020002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77A117-26D9-4727-92D4-4B6E0A366D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5"/>
          <a:stretch/>
        </p:blipFill>
        <p:spPr>
          <a:xfrm>
            <a:off x="468756" y="2624522"/>
            <a:ext cx="8366760" cy="23020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8353045" y="214884"/>
            <a:ext cx="482471" cy="5239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8661529" y="973836"/>
            <a:ext cx="482471" cy="523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8014717" y="726948"/>
            <a:ext cx="482471" cy="52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14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61028" y="418969"/>
            <a:ext cx="6400801" cy="3919766"/>
          </a:xfrm>
        </p:spPr>
        <p:txBody>
          <a:bodyPr>
            <a:normAutofit/>
          </a:bodyPr>
          <a:lstStyle/>
          <a:p>
            <a:pPr algn="ctr"/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Поновимо</a:t>
            </a:r>
            <a:r>
              <a:rPr lang="bs-Cyrl-BA" sz="3000" dirty="0">
                <a:solidFill>
                  <a:schemeClr val="bg1"/>
                </a:solidFill>
              </a:rPr>
              <a:t>!</a:t>
            </a:r>
          </a:p>
          <a:p>
            <a:endParaRPr lang="bs-Cyrl-BA" sz="3000" dirty="0"/>
          </a:p>
          <a:p>
            <a:pPr algn="ctr"/>
            <a:r>
              <a:rPr lang="bs-Cyrl-BA" sz="4500" dirty="0">
                <a:solidFill>
                  <a:schemeClr val="bg1"/>
                </a:solidFill>
              </a:rPr>
              <a:t>16   -   10   =   6</a:t>
            </a:r>
          </a:p>
          <a:p>
            <a:pPr algn="ctr"/>
            <a:endParaRPr lang="en-US" sz="45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442288" y="2400300"/>
            <a:ext cx="6998" cy="580831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32241" y="2400301"/>
            <a:ext cx="6998" cy="510851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54760" y="2449286"/>
            <a:ext cx="6998" cy="531845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28484" y="2988125"/>
            <a:ext cx="143458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100" dirty="0">
                <a:latin typeface="Arial" panose="020B0604020202020204" pitchFamily="34" charset="0"/>
                <a:cs typeface="Arial" panose="020B0604020202020204" pitchFamily="34" charset="0"/>
              </a:rPr>
              <a:t>умањеник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6972" y="2993657"/>
            <a:ext cx="147657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100" dirty="0">
                <a:latin typeface="Arial" panose="020B0604020202020204" pitchFamily="34" charset="0"/>
                <a:cs typeface="Arial" panose="020B0604020202020204" pitchFamily="34" charset="0"/>
              </a:rPr>
              <a:t>умањилац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88424" y="2912866"/>
            <a:ext cx="134360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100" dirty="0">
                <a:latin typeface="Arial" panose="020B0604020202020204" pitchFamily="34" charset="0"/>
                <a:cs typeface="Arial" panose="020B0604020202020204" pitchFamily="34" charset="0"/>
              </a:rPr>
              <a:t>разлика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3520441" y="3739896"/>
            <a:ext cx="482471" cy="523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717805" y="4082796"/>
            <a:ext cx="482471" cy="52399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5303521" y="4389120"/>
            <a:ext cx="482471" cy="52399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736093" y="644652"/>
            <a:ext cx="482471" cy="52399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1415557-0674-4A33-A1F1-770D2D0F88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55" y="706374"/>
            <a:ext cx="237158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022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370893" y="2297586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688725" y="2305152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1029788" y="2309823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401257" y="2670402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717940" y="2654455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1041772" y="2667152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383067" y="2670402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1699414" y="2654454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1354711" y="2293413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1696984" y="2297585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8907" y="329032"/>
            <a:ext cx="8390553" cy="4450445"/>
          </a:xfrm>
        </p:spPr>
        <p:txBody>
          <a:bodyPr>
            <a:normAutofit/>
          </a:bodyPr>
          <a:lstStyle/>
          <a:p>
            <a:pPr algn="ctr"/>
            <a:r>
              <a:rPr lang="bs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Поновимо</a:t>
            </a:r>
            <a:r>
              <a:rPr lang="bs-Cyrl-BA" sz="2400" dirty="0">
                <a:solidFill>
                  <a:schemeClr val="bg1"/>
                </a:solidFill>
              </a:rPr>
              <a:t>!</a:t>
            </a:r>
          </a:p>
          <a:p>
            <a:endParaRPr lang="bs-Cyrl-BA" sz="1800" dirty="0"/>
          </a:p>
        </p:txBody>
      </p:sp>
      <p:sp>
        <p:nvSpPr>
          <p:cNvPr id="2" name="Oval 1"/>
          <p:cNvSpPr/>
          <p:nvPr/>
        </p:nvSpPr>
        <p:spPr>
          <a:xfrm>
            <a:off x="370894" y="951721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5" name="Oval 4"/>
          <p:cNvSpPr/>
          <p:nvPr/>
        </p:nvSpPr>
        <p:spPr>
          <a:xfrm>
            <a:off x="682888" y="951720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6" name="Oval 5"/>
          <p:cNvSpPr/>
          <p:nvPr/>
        </p:nvSpPr>
        <p:spPr>
          <a:xfrm>
            <a:off x="996636" y="954052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7" name="Oval 6"/>
          <p:cNvSpPr/>
          <p:nvPr/>
        </p:nvSpPr>
        <p:spPr>
          <a:xfrm>
            <a:off x="1301631" y="951720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1612465" y="954051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1915705" y="951720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1621791" y="1287620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308628" y="1287620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1003098" y="1287620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370894" y="1287621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688725" y="1287620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77920" y="944726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81728" y="951719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97804" y="949890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309818" y="944726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595544" y="947559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91902" y="1280125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20216" y="1302607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031764" y="1302607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313311" y="1293289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633474" y="1302607"/>
            <a:ext cx="244898" cy="29490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09240" y="2640634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25941" y="2662907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029196" y="2659657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388234" y="2646961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699102" y="2640634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031191" y="2297585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1710505" y="2278424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1362786" y="2285919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01053" y="2302328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401257" y="2290163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381317" y="1038094"/>
            <a:ext cx="286916" cy="279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019785" y="992026"/>
            <a:ext cx="378125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7571" y="1658510"/>
            <a:ext cx="185852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400" dirty="0">
                <a:solidFill>
                  <a:schemeClr val="bg1"/>
                </a:solidFill>
              </a:rPr>
              <a:t>11 -10 =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0151" y="2387302"/>
            <a:ext cx="4191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400" dirty="0"/>
              <a:t>=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03063" y="3009116"/>
            <a:ext cx="199979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400" dirty="0"/>
              <a:t>19 – 10 = 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990151" y="3681410"/>
            <a:ext cx="39116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400" dirty="0">
                <a:solidFill>
                  <a:srgbClr val="C00000"/>
                </a:solidFill>
              </a:rPr>
              <a:t>=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981" y="4409872"/>
            <a:ext cx="1781555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400" dirty="0"/>
              <a:t>16 – 10 = 6</a:t>
            </a:r>
            <a:endParaRPr lang="en-US" sz="2400" dirty="0"/>
          </a:p>
        </p:txBody>
      </p:sp>
      <p:sp>
        <p:nvSpPr>
          <p:cNvPr id="115" name="Oval 114"/>
          <p:cNvSpPr/>
          <p:nvPr/>
        </p:nvSpPr>
        <p:spPr>
          <a:xfrm>
            <a:off x="2013377" y="2302329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2329759" y="2293413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2645398" y="2290164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956941" y="2290126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012542" y="2643912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2324641" y="2648128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2956940" y="2653588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2636002" y="2643911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290365" y="2659657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417648" y="2241331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5071614" y="2247342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4733316" y="2247342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392808" y="2247342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5397354" y="2541583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5071613" y="2545965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4733315" y="2545964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4392808" y="2545965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5752837" y="2545963"/>
            <a:ext cx="286916" cy="279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60123" y="3631412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4721825" y="3631411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4381318" y="3631412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5060122" y="3930034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4721824" y="3930033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4381317" y="3930034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406750" y="3635583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724582" y="3643150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1065646" y="3647820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437115" y="4008399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753798" y="3992453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1077629" y="4005150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1418925" y="4008399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1735272" y="3992452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1390569" y="3631411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1732841" y="3635583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2049235" y="3640326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2365616" y="3631410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2681256" y="3628161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2048399" y="3981909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2360498" y="3986126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2671860" y="3981909"/>
            <a:ext cx="286916" cy="279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1681039" y="3639874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1397903" y="3622611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437107" y="3629025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61626" y="3645837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1053224" y="3635475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426342" y="4026332"/>
            <a:ext cx="244898" cy="294908"/>
          </a:xfrm>
          <a:prstGeom prst="line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738628" y="4008618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056805" y="4025837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1385595" y="4004443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725520" y="4009021"/>
            <a:ext cx="244898" cy="29490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99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116" y="2475598"/>
            <a:ext cx="8171309" cy="2316325"/>
          </a:xfrm>
          <a:ln>
            <a:noFill/>
          </a:ln>
        </p:spPr>
        <p:txBody>
          <a:bodyPr>
            <a:normAutofit/>
          </a:bodyPr>
          <a:lstStyle/>
          <a:p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2.Напиши одговарајући знак </a:t>
            </a:r>
            <a:r>
              <a:rPr lang="en-US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&gt;,</a:t>
            </a:r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&lt; </a:t>
            </a:r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или </a:t>
            </a:r>
            <a:r>
              <a:rPr lang="bs-Cyrl-BA" sz="3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=.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785" y="500519"/>
            <a:ext cx="7284875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3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1.Израчунај</a:t>
            </a:r>
            <a:r>
              <a:rPr lang="bs-Latn-BA" sz="3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!</a:t>
            </a:r>
            <a:endParaRPr lang="bs-Cyrl-BA" sz="3000" dirty="0">
              <a:solidFill>
                <a:schemeClr val="bg1"/>
              </a:solidFill>
              <a:latin typeface="CyrVidanSerbia" panose="02000603070000020002" pitchFamily="2" charset="0"/>
            </a:endParaRPr>
          </a:p>
          <a:p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r-Latn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Latn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bs-Cyrl-BA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18 </a:t>
            </a:r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10 =    </a:t>
            </a:r>
            <a:r>
              <a:rPr lang="bs-Cyrl-BA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bs-Cyrl-BA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– 10 =    </a:t>
            </a:r>
            <a:r>
              <a:rPr lang="bs-Cyrl-BA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bs-Latn-BA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10 =    </a:t>
            </a: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93302" y="1364604"/>
            <a:ext cx="1168660" cy="6998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84471" y="1364605"/>
            <a:ext cx="1168660" cy="6998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93302" y="1828804"/>
            <a:ext cx="1168660" cy="6998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84471" y="1828804"/>
            <a:ext cx="1168660" cy="6998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311157" y="3210994"/>
            <a:ext cx="251927" cy="230933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11157" y="3631056"/>
            <a:ext cx="251927" cy="230933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11156" y="4065690"/>
            <a:ext cx="251927" cy="230933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7246621" y="3095244"/>
            <a:ext cx="482471" cy="52399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7845553" y="4242816"/>
            <a:ext cx="482471" cy="52399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5875021" y="3753612"/>
            <a:ext cx="482471" cy="52399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8316469" y="1623060"/>
            <a:ext cx="482471" cy="52399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8060437" y="315468"/>
            <a:ext cx="482471" cy="5239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18884" y="852453"/>
            <a:ext cx="3978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bs-Latn-BA" sz="3000" dirty="0"/>
          </a:p>
        </p:txBody>
      </p:sp>
      <p:sp>
        <p:nvSpPr>
          <p:cNvPr id="14" name="Rectangle 13"/>
          <p:cNvSpPr/>
          <p:nvPr/>
        </p:nvSpPr>
        <p:spPr>
          <a:xfrm>
            <a:off x="2734162" y="1388321"/>
            <a:ext cx="3978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bs-Latn-BA" sz="3000" dirty="0"/>
          </a:p>
        </p:txBody>
      </p:sp>
      <p:sp>
        <p:nvSpPr>
          <p:cNvPr id="15" name="Rectangle 14"/>
          <p:cNvSpPr/>
          <p:nvPr/>
        </p:nvSpPr>
        <p:spPr>
          <a:xfrm>
            <a:off x="6653981" y="863737"/>
            <a:ext cx="3978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bs-Latn-BA" sz="3000" dirty="0"/>
          </a:p>
        </p:txBody>
      </p:sp>
      <p:sp>
        <p:nvSpPr>
          <p:cNvPr id="16" name="Rectangle 15"/>
          <p:cNvSpPr/>
          <p:nvPr/>
        </p:nvSpPr>
        <p:spPr>
          <a:xfrm>
            <a:off x="6653981" y="1364604"/>
            <a:ext cx="3978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32578" y="3049462"/>
            <a:ext cx="4090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bs-Latn-BA" sz="3000" dirty="0"/>
          </a:p>
        </p:txBody>
      </p:sp>
      <p:sp>
        <p:nvSpPr>
          <p:cNvPr id="23" name="Rectangle 22"/>
          <p:cNvSpPr/>
          <p:nvPr/>
        </p:nvSpPr>
        <p:spPr>
          <a:xfrm>
            <a:off x="2232577" y="3441927"/>
            <a:ext cx="4090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bs-Latn-BA" sz="3000" dirty="0"/>
          </a:p>
        </p:txBody>
      </p:sp>
      <p:sp>
        <p:nvSpPr>
          <p:cNvPr id="24" name="Rectangle 23"/>
          <p:cNvSpPr/>
          <p:nvPr/>
        </p:nvSpPr>
        <p:spPr>
          <a:xfrm>
            <a:off x="2232577" y="3904158"/>
            <a:ext cx="4090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bs-Latn-BA" sz="3000" dirty="0"/>
          </a:p>
        </p:txBody>
      </p:sp>
      <p:sp>
        <p:nvSpPr>
          <p:cNvPr id="2" name="Rectangle 1"/>
          <p:cNvSpPr/>
          <p:nvPr/>
        </p:nvSpPr>
        <p:spPr>
          <a:xfrm>
            <a:off x="770318" y="3049461"/>
            <a:ext cx="33621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– 10    </a:t>
            </a:r>
            <a:r>
              <a:rPr lang="bs-Latn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–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741785" y="3441927"/>
            <a:ext cx="33906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– 10    </a:t>
            </a:r>
            <a:r>
              <a:rPr lang="bs-Latn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– 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40445" y="3876317"/>
            <a:ext cx="34131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– 10     </a:t>
            </a:r>
            <a:r>
              <a:rPr lang="bs-Latn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bs-Cyrl-BA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s-Latn-BA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22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 animBg="1"/>
      <p:bldP spid="12" grpId="0" animBg="1"/>
      <p:bldP spid="13" grpId="0" animBg="1"/>
      <p:bldP spid="7" grpId="0"/>
      <p:bldP spid="14" grpId="0"/>
      <p:bldP spid="15" grpId="0"/>
      <p:bldP spid="16" grpId="0"/>
      <p:bldP spid="22" grpId="0"/>
      <p:bldP spid="23" grpId="0"/>
      <p:bldP spid="24" grpId="0"/>
      <p:bldP spid="2" grpId="0"/>
      <p:bldP spid="5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694" y="467735"/>
            <a:ext cx="8320574" cy="25622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3.	</a:t>
            </a:r>
            <a:r>
              <a:rPr lang="bs-Cyrl-BA" sz="3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Израчуна</a:t>
            </a:r>
            <a:r>
              <a:rPr lang="en-GB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j</a:t>
            </a:r>
            <a:r>
              <a:rPr lang="bs-Latn-BA" sz="3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!</a:t>
            </a:r>
            <a:endParaRPr lang="bs-Cyrl-BA" sz="3000" dirty="0" smtClean="0">
              <a:solidFill>
                <a:schemeClr val="bg1"/>
              </a:solidFill>
              <a:latin typeface="CyrVidanSerbia" panose="02000603070000020002" pitchFamily="2" charset="0"/>
            </a:endParaRPr>
          </a:p>
          <a:p>
            <a:endParaRPr lang="bs-Cyrl-BA" dirty="0" smtClean="0">
              <a:latin typeface="CyrVidanSerbia" panose="02000603070000020002" pitchFamily="2" charset="0"/>
            </a:endParaRPr>
          </a:p>
          <a:p>
            <a:endParaRPr lang="bs-Cyrl-BA" dirty="0" smtClean="0">
              <a:latin typeface="CyrVidanSerbia" panose="02000603070000020002" pitchFamily="2" charset="0"/>
            </a:endParaRPr>
          </a:p>
          <a:p>
            <a:r>
              <a:rPr lang="bs-Cyrl-BA" sz="3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Маја </a:t>
            </a:r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је имала 16 </a:t>
            </a:r>
            <a:r>
              <a:rPr lang="bs-Cyrl-BA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км. </a:t>
            </a:r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Потрошила је 10</a:t>
            </a:r>
            <a:r>
              <a:rPr lang="bs-Cyrl-BA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км. </a:t>
            </a:r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Колико је Маји остало новца</a:t>
            </a:r>
            <a:r>
              <a:rPr lang="bs-Cyrl-BA" sz="3000" dirty="0" smtClean="0">
                <a:solidFill>
                  <a:schemeClr val="bg1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?</a:t>
            </a:r>
            <a:endParaRPr lang="bs-Latn-BA" sz="3000" dirty="0" smtClean="0">
              <a:solidFill>
                <a:schemeClr val="bg1"/>
              </a:solidFill>
              <a:latin typeface="CyrVidanSerbia" panose="02000603070000020002" pitchFamily="2" charset="0"/>
              <a:cs typeface="Arial" panose="020B0604020202020204" pitchFamily="34" charset="0"/>
            </a:endParaRPr>
          </a:p>
          <a:p>
            <a:endParaRPr lang="bs-Cyrl-BA" sz="3000" dirty="0">
              <a:solidFill>
                <a:schemeClr val="bg1"/>
              </a:solidFill>
              <a:latin typeface="CyrVidanSerbia" panose="02000603070000020002" pitchFamily="2" charset="0"/>
              <a:cs typeface="Arial" panose="020B0604020202020204" pitchFamily="34" charset="0"/>
            </a:endParaRPr>
          </a:p>
          <a:p>
            <a:endParaRPr lang="bs-Cyrl-BA" dirty="0" smtClean="0">
              <a:solidFill>
                <a:schemeClr val="bg1"/>
              </a:solidFill>
              <a:latin typeface="CyrVidanSerbia" panose="02000603070000020002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92440" y="3147838"/>
            <a:ext cx="552839" cy="0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636377" y="4098260"/>
            <a:ext cx="709124" cy="6995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7109461" y="470916"/>
            <a:ext cx="482471" cy="52399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8211313" y="1161288"/>
            <a:ext cx="482471" cy="52399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7955281" y="3639312"/>
            <a:ext cx="482471" cy="52399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5280661" y="205740"/>
            <a:ext cx="482471" cy="5239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81983" y="2702679"/>
            <a:ext cx="13403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16 – 10 </a:t>
            </a:r>
            <a:r>
              <a:rPr lang="bs-Cyrl-BA" sz="3200" dirty="0">
                <a:solidFill>
                  <a:schemeClr val="bg1"/>
                </a:solidFill>
                <a:latin typeface="CyrVidanSerbia" panose="02000603070000020002" pitchFamily="2" charset="0"/>
              </a:rPr>
              <a:t>=</a:t>
            </a:r>
            <a:endParaRPr lang="bs-Latn-BA" sz="3200" dirty="0"/>
          </a:p>
        </p:txBody>
      </p:sp>
      <p:sp>
        <p:nvSpPr>
          <p:cNvPr id="5" name="Rectangle 4"/>
          <p:cNvSpPr/>
          <p:nvPr/>
        </p:nvSpPr>
        <p:spPr>
          <a:xfrm>
            <a:off x="2271045" y="2718068"/>
            <a:ext cx="3129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rgbClr val="FF0000"/>
                </a:solidFill>
                <a:latin typeface="CyrVidanSerbia" panose="02000603070000020002" pitchFamily="2" charset="0"/>
              </a:rPr>
              <a:t>6</a:t>
            </a:r>
            <a:endParaRPr lang="bs-Latn-BA" sz="3000" dirty="0"/>
          </a:p>
        </p:txBody>
      </p:sp>
      <p:sp>
        <p:nvSpPr>
          <p:cNvPr id="6" name="Rectangle 5"/>
          <p:cNvSpPr/>
          <p:nvPr/>
        </p:nvSpPr>
        <p:spPr>
          <a:xfrm>
            <a:off x="981983" y="3639312"/>
            <a:ext cx="258436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Маји је остало</a:t>
            </a:r>
            <a:endParaRPr lang="bs-Latn-BA" sz="3000" dirty="0"/>
          </a:p>
        </p:txBody>
      </p:sp>
      <p:sp>
        <p:nvSpPr>
          <p:cNvPr id="7" name="Rectangle 6"/>
          <p:cNvSpPr/>
          <p:nvPr/>
        </p:nvSpPr>
        <p:spPr>
          <a:xfrm>
            <a:off x="3760027" y="3547759"/>
            <a:ext cx="7168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км</a:t>
            </a:r>
            <a:r>
              <a:rPr lang="bs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bs-Latn-BA" dirty="0"/>
          </a:p>
        </p:txBody>
      </p:sp>
      <p:sp>
        <p:nvSpPr>
          <p:cNvPr id="15" name="Rectangle 14"/>
          <p:cNvSpPr/>
          <p:nvPr/>
        </p:nvSpPr>
        <p:spPr>
          <a:xfrm>
            <a:off x="3566345" y="3624308"/>
            <a:ext cx="3129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dirty="0">
                <a:solidFill>
                  <a:srgbClr val="FF0000"/>
                </a:solidFill>
                <a:latin typeface="CyrVidanSerbia" panose="02000603070000020002" pitchFamily="2" charset="0"/>
              </a:rPr>
              <a:t>6</a:t>
            </a:r>
            <a:endParaRPr lang="bs-Latn-BA" sz="3000" dirty="0"/>
          </a:p>
        </p:txBody>
      </p:sp>
    </p:spTree>
    <p:extLst>
      <p:ext uri="{BB962C8B-B14F-4D97-AF65-F5344CB8AC3E}">
        <p14:creationId xmlns:p14="http://schemas.microsoft.com/office/powerpoint/2010/main" val="676786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6855" y="545841"/>
            <a:ext cx="8026660" cy="376256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bs-Cyrl-BA" sz="2400" dirty="0" smtClean="0">
                <a:solidFill>
                  <a:schemeClr val="bg1"/>
                </a:solidFill>
              </a:rPr>
              <a:t>Иван </a:t>
            </a:r>
            <a:r>
              <a:rPr lang="bs-Cyrl-BA" sz="2400" dirty="0">
                <a:solidFill>
                  <a:schemeClr val="bg1"/>
                </a:solidFill>
              </a:rPr>
              <a:t>је имао 18 кликера. Марку је дао 10 кликера. Колико кликера је остало Ивану</a:t>
            </a:r>
            <a:r>
              <a:rPr lang="bs-Cyrl-BA" sz="2400" dirty="0" smtClean="0">
                <a:solidFill>
                  <a:schemeClr val="bg1"/>
                </a:solidFill>
              </a:rPr>
              <a:t>?</a:t>
            </a:r>
            <a:endParaRPr lang="bs-Latn-BA" sz="2400" dirty="0" smtClean="0">
              <a:solidFill>
                <a:schemeClr val="bg1"/>
              </a:solidFill>
            </a:endParaRPr>
          </a:p>
          <a:p>
            <a:endParaRPr lang="bs-Cyrl-BA" sz="2400" dirty="0">
              <a:solidFill>
                <a:schemeClr val="bg1"/>
              </a:solidFill>
            </a:endParaRPr>
          </a:p>
          <a:p>
            <a:r>
              <a:rPr lang="bs-Cyrl-BA" sz="2400" dirty="0">
                <a:solidFill>
                  <a:schemeClr val="bg1"/>
                </a:solidFill>
              </a:rPr>
              <a:t>18 - 10 </a:t>
            </a:r>
            <a:r>
              <a:rPr lang="bs-Cyrl-BA" sz="2400" dirty="0" smtClean="0">
                <a:solidFill>
                  <a:schemeClr val="bg1"/>
                </a:solidFill>
              </a:rPr>
              <a:t>=</a:t>
            </a:r>
            <a:r>
              <a:rPr lang="bs-Latn-BA" sz="2400" dirty="0" smtClean="0">
                <a:solidFill>
                  <a:schemeClr val="bg1"/>
                </a:solidFill>
              </a:rPr>
              <a:t> </a:t>
            </a:r>
            <a:r>
              <a:rPr lang="bs-Cyrl-BA" sz="2400" dirty="0" smtClean="0">
                <a:solidFill>
                  <a:srgbClr val="FF0000"/>
                </a:solidFill>
              </a:rPr>
              <a:t>8</a:t>
            </a:r>
            <a:endParaRPr lang="bs-Latn-BA" sz="2400" dirty="0" smtClean="0">
              <a:solidFill>
                <a:srgbClr val="FF0000"/>
              </a:solidFill>
            </a:endParaRPr>
          </a:p>
          <a:p>
            <a:endParaRPr lang="bs-Cyrl-BA" sz="2400" dirty="0">
              <a:solidFill>
                <a:schemeClr val="bg1"/>
              </a:solidFill>
            </a:endParaRPr>
          </a:p>
          <a:p>
            <a:endParaRPr lang="bs-Cyrl-BA" sz="24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6"/>
            </a:pPr>
            <a:r>
              <a:rPr lang="bs-Cyrl-BA" sz="2400" dirty="0" smtClean="0">
                <a:solidFill>
                  <a:schemeClr val="bg1"/>
                </a:solidFill>
              </a:rPr>
              <a:t>Који </a:t>
            </a:r>
            <a:r>
              <a:rPr lang="bs-Cyrl-BA" sz="2400" dirty="0">
                <a:solidFill>
                  <a:schemeClr val="bg1"/>
                </a:solidFill>
              </a:rPr>
              <a:t>број  је за 10 мањи од броја 14</a:t>
            </a:r>
            <a:r>
              <a:rPr lang="bs-Cyrl-BA" sz="2400" dirty="0" smtClean="0">
                <a:solidFill>
                  <a:schemeClr val="bg1"/>
                </a:solidFill>
              </a:rPr>
              <a:t>?</a:t>
            </a:r>
            <a:endParaRPr lang="bs-Latn-BA" sz="2400" dirty="0" smtClean="0">
              <a:solidFill>
                <a:schemeClr val="bg1"/>
              </a:solidFill>
            </a:endParaRPr>
          </a:p>
          <a:p>
            <a:endParaRPr lang="bs-Cyrl-BA" sz="2400" dirty="0" smtClean="0">
              <a:solidFill>
                <a:schemeClr val="bg1"/>
              </a:solidFill>
            </a:endParaRPr>
          </a:p>
          <a:p>
            <a:r>
              <a:rPr lang="bs-Cyrl-BA" sz="2400" dirty="0" smtClean="0">
                <a:solidFill>
                  <a:schemeClr val="bg1"/>
                </a:solidFill>
              </a:rPr>
              <a:t>14 – 10 =</a:t>
            </a:r>
            <a:r>
              <a:rPr lang="bs-Latn-BA" sz="2400" dirty="0" smtClean="0">
                <a:solidFill>
                  <a:schemeClr val="bg1"/>
                </a:solidFill>
              </a:rPr>
              <a:t> </a:t>
            </a:r>
            <a:r>
              <a:rPr lang="bs-Cyrl-BA" sz="2400" dirty="0">
                <a:solidFill>
                  <a:srgbClr val="FF0000"/>
                </a:solidFill>
              </a:rPr>
              <a:t>4</a:t>
            </a:r>
            <a:endParaRPr lang="bs-Cyrl-BA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8161021" y="653796"/>
            <a:ext cx="482471" cy="523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7991857" y="2532888"/>
            <a:ext cx="482471" cy="523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5472685" y="3387852"/>
            <a:ext cx="482471" cy="5239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0404A21-CF23-4AB9-9F5C-49F6A540D8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0867" r="1"/>
          <a:stretch/>
        </p:blipFill>
        <p:spPr>
          <a:xfrm>
            <a:off x="7267070" y="4216225"/>
            <a:ext cx="482471" cy="5239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9853" y="2196292"/>
            <a:ext cx="4701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  Ивану је остало 8 кликера.</a:t>
            </a:r>
            <a:endParaRPr lang="bs-Cyrl-B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9853" y="4016555"/>
            <a:ext cx="2140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 </a:t>
            </a:r>
            <a:r>
              <a:rPr lang="bs-Latn-BA" sz="2400" dirty="0" smtClean="0">
                <a:solidFill>
                  <a:srgbClr val="FF0000"/>
                </a:solidFill>
              </a:rPr>
              <a:t> </a:t>
            </a:r>
            <a:r>
              <a:rPr lang="bs-Cyrl-BA" sz="2400" dirty="0" smtClean="0">
                <a:solidFill>
                  <a:srgbClr val="FF0000"/>
                </a:solidFill>
              </a:rPr>
              <a:t>То </a:t>
            </a:r>
            <a:r>
              <a:rPr lang="bs-Cyrl-BA" sz="2400" dirty="0">
                <a:solidFill>
                  <a:srgbClr val="FF0000"/>
                </a:solidFill>
              </a:rPr>
              <a:t>је број 4.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000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825" y="412879"/>
            <a:ext cx="7802724" cy="265457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s-Cyrl-BA" sz="2400" dirty="0">
                <a:solidFill>
                  <a:schemeClr val="bg1"/>
                </a:solidFill>
              </a:rPr>
              <a:t>7. Израчунај и прикажи на бројевној правој колика је разлика бројева 12 и 10?</a:t>
            </a:r>
          </a:p>
          <a:p>
            <a:r>
              <a:rPr lang="bs-Cyrl-BA" sz="2400" dirty="0">
                <a:solidFill>
                  <a:schemeClr val="bg1"/>
                </a:solidFill>
              </a:rPr>
              <a:t>						 12-10</a:t>
            </a:r>
          </a:p>
          <a:p>
            <a:endParaRPr lang="bs-Cyrl-BA" sz="2400" dirty="0">
              <a:solidFill>
                <a:schemeClr val="bg1"/>
              </a:solidFill>
            </a:endParaRPr>
          </a:p>
          <a:p>
            <a:r>
              <a:rPr lang="bs-Cyrl-BA" sz="2400" dirty="0">
                <a:solidFill>
                  <a:schemeClr val="bg1"/>
                </a:solidFill>
              </a:rPr>
              <a:t>			</a:t>
            </a:r>
            <a:endParaRPr lang="bs-Cyrl-BA" sz="2400" dirty="0"/>
          </a:p>
          <a:p>
            <a:endParaRPr lang="bs-Cyrl-BA" sz="2400" dirty="0"/>
          </a:p>
          <a:p>
            <a:endParaRPr lang="bs-Cyrl-BA" sz="2400" dirty="0"/>
          </a:p>
        </p:txBody>
      </p:sp>
      <p:sp>
        <p:nvSpPr>
          <p:cNvPr id="37" name="Freeform 36"/>
          <p:cNvSpPr/>
          <p:nvPr/>
        </p:nvSpPr>
        <p:spPr>
          <a:xfrm>
            <a:off x="975740" y="1655498"/>
            <a:ext cx="3722914" cy="391955"/>
          </a:xfrm>
          <a:custGeom>
            <a:avLst/>
            <a:gdLst>
              <a:gd name="connsiteX0" fmla="*/ 4861249 w 4861249"/>
              <a:gd name="connsiteY0" fmla="*/ 522606 h 522606"/>
              <a:gd name="connsiteX1" fmla="*/ 2155371 w 4861249"/>
              <a:gd name="connsiteY1" fmla="*/ 92 h 522606"/>
              <a:gd name="connsiteX2" fmla="*/ 0 w 4861249"/>
              <a:gd name="connsiteY2" fmla="*/ 475953 h 522606"/>
              <a:gd name="connsiteX3" fmla="*/ 0 w 4861249"/>
              <a:gd name="connsiteY3" fmla="*/ 475953 h 52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1249" h="522606">
                <a:moveTo>
                  <a:pt x="4861249" y="522606"/>
                </a:moveTo>
                <a:cubicBezTo>
                  <a:pt x="3913414" y="265236"/>
                  <a:pt x="2965579" y="7867"/>
                  <a:pt x="2155371" y="92"/>
                </a:cubicBezTo>
                <a:cubicBezTo>
                  <a:pt x="1345163" y="-7684"/>
                  <a:pt x="0" y="475953"/>
                  <a:pt x="0" y="475953"/>
                </a:cubicBezTo>
                <a:lnTo>
                  <a:pt x="0" y="475953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CCBFF34E-D01F-4C61-9294-8B3EB5904C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2626614"/>
            <a:ext cx="2686050" cy="24003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1325" y="2024085"/>
            <a:ext cx="6379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2000" dirty="0">
                <a:solidFill>
                  <a:schemeClr val="bg1"/>
                </a:solidFill>
              </a:rPr>
              <a:t>0 </a:t>
            </a:r>
            <a:r>
              <a:rPr lang="bs-Cyrl-BA" sz="2000" dirty="0" smtClean="0">
                <a:solidFill>
                  <a:schemeClr val="bg1"/>
                </a:solidFill>
              </a:rPr>
              <a:t>1  </a:t>
            </a:r>
            <a:r>
              <a:rPr lang="bs-Latn-BA" sz="2000" dirty="0" smtClean="0">
                <a:solidFill>
                  <a:schemeClr val="bg1"/>
                </a:solidFill>
              </a:rPr>
              <a:t> </a:t>
            </a:r>
            <a:r>
              <a:rPr lang="bs-Cyrl-BA" sz="2000" dirty="0" smtClean="0">
                <a:solidFill>
                  <a:schemeClr val="bg1"/>
                </a:solidFill>
              </a:rPr>
              <a:t>2  </a:t>
            </a:r>
            <a:r>
              <a:rPr lang="bs-Latn-BA" sz="2000" dirty="0" smtClean="0">
                <a:solidFill>
                  <a:schemeClr val="bg1"/>
                </a:solidFill>
              </a:rPr>
              <a:t> </a:t>
            </a:r>
            <a:r>
              <a:rPr lang="bs-Cyrl-BA" sz="2000" dirty="0" smtClean="0">
                <a:solidFill>
                  <a:schemeClr val="bg1"/>
                </a:solidFill>
              </a:rPr>
              <a:t>3  </a:t>
            </a:r>
            <a:r>
              <a:rPr lang="bs-Latn-BA" sz="2000" dirty="0" smtClean="0">
                <a:solidFill>
                  <a:schemeClr val="bg1"/>
                </a:solidFill>
              </a:rPr>
              <a:t> </a:t>
            </a:r>
            <a:r>
              <a:rPr lang="bs-Cyrl-BA" sz="2000" dirty="0" smtClean="0">
                <a:solidFill>
                  <a:schemeClr val="bg1"/>
                </a:solidFill>
              </a:rPr>
              <a:t>4  </a:t>
            </a:r>
            <a:r>
              <a:rPr lang="bs-Latn-BA" sz="2000" dirty="0" smtClean="0">
                <a:solidFill>
                  <a:schemeClr val="bg1"/>
                </a:solidFill>
              </a:rPr>
              <a:t> </a:t>
            </a:r>
            <a:r>
              <a:rPr lang="bs-Cyrl-BA" sz="2000" dirty="0" smtClean="0">
                <a:solidFill>
                  <a:schemeClr val="bg1"/>
                </a:solidFill>
              </a:rPr>
              <a:t>5  </a:t>
            </a:r>
            <a:r>
              <a:rPr lang="bs-Latn-BA" sz="2000" dirty="0" smtClean="0">
                <a:solidFill>
                  <a:schemeClr val="bg1"/>
                </a:solidFill>
              </a:rPr>
              <a:t> </a:t>
            </a:r>
            <a:r>
              <a:rPr lang="bs-Cyrl-BA" sz="2000" dirty="0" smtClean="0">
                <a:solidFill>
                  <a:schemeClr val="bg1"/>
                </a:solidFill>
              </a:rPr>
              <a:t>6  </a:t>
            </a:r>
            <a:r>
              <a:rPr lang="bs-Cyrl-BA" sz="2000" dirty="0">
                <a:solidFill>
                  <a:schemeClr val="bg1"/>
                </a:solidFill>
              </a:rPr>
              <a:t>7  </a:t>
            </a:r>
            <a:r>
              <a:rPr lang="bs-Latn-BA" sz="2000" dirty="0" smtClean="0">
                <a:solidFill>
                  <a:schemeClr val="bg1"/>
                </a:solidFill>
              </a:rPr>
              <a:t> </a:t>
            </a:r>
            <a:r>
              <a:rPr lang="bs-Cyrl-BA" sz="2000" dirty="0" smtClean="0">
                <a:solidFill>
                  <a:schemeClr val="bg1"/>
                </a:solidFill>
              </a:rPr>
              <a:t>8  </a:t>
            </a:r>
            <a:r>
              <a:rPr lang="bs-Latn-BA" sz="2000" dirty="0" smtClean="0">
                <a:solidFill>
                  <a:schemeClr val="bg1"/>
                </a:solidFill>
              </a:rPr>
              <a:t> </a:t>
            </a:r>
            <a:r>
              <a:rPr lang="bs-Cyrl-BA" sz="2000" dirty="0" smtClean="0">
                <a:solidFill>
                  <a:schemeClr val="bg1"/>
                </a:solidFill>
              </a:rPr>
              <a:t>9  </a:t>
            </a:r>
            <a:r>
              <a:rPr lang="bs-Latn-BA" sz="2000" dirty="0" smtClean="0">
                <a:solidFill>
                  <a:schemeClr val="bg1"/>
                </a:solidFill>
              </a:rPr>
              <a:t> </a:t>
            </a:r>
            <a:r>
              <a:rPr lang="bs-Cyrl-BA" sz="2000" dirty="0" smtClean="0">
                <a:solidFill>
                  <a:schemeClr val="bg1"/>
                </a:solidFill>
              </a:rPr>
              <a:t>10  </a:t>
            </a:r>
            <a:r>
              <a:rPr lang="bs-Latn-BA" sz="2000" dirty="0" smtClean="0">
                <a:solidFill>
                  <a:schemeClr val="bg1"/>
                </a:solidFill>
              </a:rPr>
              <a:t>  </a:t>
            </a:r>
            <a:r>
              <a:rPr lang="bs-Cyrl-BA" sz="2000" dirty="0" smtClean="0">
                <a:solidFill>
                  <a:schemeClr val="bg1"/>
                </a:solidFill>
              </a:rPr>
              <a:t>11 </a:t>
            </a:r>
            <a:r>
              <a:rPr lang="bs-Cyrl-BA" sz="2000" dirty="0">
                <a:solidFill>
                  <a:schemeClr val="bg1"/>
                </a:solidFill>
              </a:rPr>
              <a:t>12  </a:t>
            </a:r>
            <a:r>
              <a:rPr lang="bs-Latn-BA" sz="2000" dirty="0" smtClean="0">
                <a:solidFill>
                  <a:schemeClr val="bg1"/>
                </a:solidFill>
              </a:rPr>
              <a:t>  </a:t>
            </a:r>
            <a:r>
              <a:rPr lang="bs-Cyrl-BA" sz="2000" dirty="0" smtClean="0">
                <a:solidFill>
                  <a:schemeClr val="bg1"/>
                </a:solidFill>
              </a:rPr>
              <a:t>13  </a:t>
            </a:r>
            <a:r>
              <a:rPr lang="bs-Cyrl-BA" sz="2000" dirty="0">
                <a:solidFill>
                  <a:schemeClr val="bg1"/>
                </a:solidFill>
              </a:rPr>
              <a:t>14  </a:t>
            </a:r>
            <a:r>
              <a:rPr lang="bs-Latn-BA" sz="2000" dirty="0" smtClean="0">
                <a:solidFill>
                  <a:schemeClr val="bg1"/>
                </a:solidFill>
              </a:rPr>
              <a:t>  </a:t>
            </a:r>
            <a:r>
              <a:rPr lang="bs-Cyrl-BA" sz="2000" dirty="0" smtClean="0">
                <a:solidFill>
                  <a:schemeClr val="bg1"/>
                </a:solidFill>
              </a:rPr>
              <a:t>15</a:t>
            </a:r>
            <a:endParaRPr lang="bs-Cyrl-BA" sz="2000" dirty="0">
              <a:solidFill>
                <a:schemeClr val="bg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60769" y="2518145"/>
            <a:ext cx="6543094" cy="12821"/>
          </a:xfrm>
          <a:prstGeom prst="straightConnector1">
            <a:avLst/>
          </a:prstGeom>
          <a:ln w="28575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71578" y="2399188"/>
            <a:ext cx="0" cy="216937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35168" y="2396855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975739" y="2402678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318641" y="2402678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670856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06763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368324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666903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009806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348053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784250" y="2402678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97437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698654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225828" y="2409677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718024" y="2396855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266182" y="2402678"/>
            <a:ext cx="0" cy="216937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68650" y="306745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400" dirty="0">
                <a:solidFill>
                  <a:schemeClr val="bg1"/>
                </a:solidFill>
              </a:rPr>
              <a:t>12 – 10 </a:t>
            </a:r>
            <a:r>
              <a:rPr lang="bs-Cyrl-BA" sz="2400" dirty="0" smtClean="0">
                <a:solidFill>
                  <a:schemeClr val="bg1"/>
                </a:solidFill>
              </a:rPr>
              <a:t>=</a:t>
            </a:r>
            <a:r>
              <a:rPr lang="bs-Latn-BA" sz="2400" dirty="0" smtClean="0">
                <a:solidFill>
                  <a:schemeClr val="bg1"/>
                </a:solidFill>
              </a:rPr>
              <a:t> </a:t>
            </a:r>
            <a:endParaRPr lang="bs-Cyrl-BA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7197" y="3067451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26925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s-Cyrl-BA" sz="3000" dirty="0">
                <a:solidFill>
                  <a:schemeClr val="bg1"/>
                </a:solidFill>
                <a:latin typeface="CyrVidanSerbia" panose="02000603070000020002" pitchFamily="2" charset="0"/>
              </a:rPr>
              <a:t>Задаци за самосталан рад:</a:t>
            </a:r>
          </a:p>
          <a:p>
            <a:endParaRPr lang="sr-Latn-BA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bs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Радни лист, страна 65</a:t>
            </a:r>
          </a:p>
          <a:p>
            <a:pPr algn="ctr">
              <a:buNone/>
            </a:pPr>
            <a:r>
              <a:rPr lang="bs-Cyrl-BA" sz="3000" dirty="0" smtClean="0">
                <a:solidFill>
                  <a:srgbClr val="FF0000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3</a:t>
            </a:r>
            <a:r>
              <a:rPr lang="en-GB" sz="3000" dirty="0" smtClean="0">
                <a:solidFill>
                  <a:srgbClr val="FF0000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, </a:t>
            </a:r>
            <a:r>
              <a:rPr lang="bs-Cyrl-BA" sz="3000" smtClean="0">
                <a:solidFill>
                  <a:srgbClr val="FF0000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4</a:t>
            </a:r>
            <a:r>
              <a:rPr lang="en-GB" sz="3000" dirty="0">
                <a:solidFill>
                  <a:srgbClr val="FF0000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,</a:t>
            </a:r>
            <a:r>
              <a:rPr lang="bs-Cyrl-BA" sz="3000" dirty="0" smtClean="0">
                <a:solidFill>
                  <a:srgbClr val="FF0000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  <a:r>
              <a:rPr lang="bs-Cyrl-BA" sz="3000" dirty="0">
                <a:solidFill>
                  <a:srgbClr val="FF0000"/>
                </a:solidFill>
                <a:latin typeface="CyrVidanSerbia" panose="02000603070000020002" pitchFamily="2" charset="0"/>
                <a:cs typeface="Arial" panose="020B0604020202020204" pitchFamily="34" charset="0"/>
              </a:rPr>
              <a:t>5. и 6. задатак.</a:t>
            </a:r>
            <a:endParaRPr lang="bs-Cyrl-BA" sz="3000" dirty="0">
              <a:solidFill>
                <a:srgbClr val="FF0000"/>
              </a:solidFill>
              <a:latin typeface="CyrVidanSerbia" panose="02000603070000020002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CD2EBD1-6279-4A3F-BE93-CEBF60BE3E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652" y="283464"/>
            <a:ext cx="3298773" cy="457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598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394</TotalTime>
  <Words>214</Words>
  <Application>Microsoft Office PowerPoint</Application>
  <PresentationFormat>On-screen Show (16:9)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CyrVidanSerbia</vt:lpstr>
      <vt:lpstr>Wingdings 3</vt:lpstr>
      <vt:lpstr>Slice</vt:lpstr>
      <vt:lpstr>Математика – 2.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user</dc:creator>
  <cp:lastModifiedBy>48. Dajana Gluvic</cp:lastModifiedBy>
  <cp:revision>57</cp:revision>
  <dcterms:created xsi:type="dcterms:W3CDTF">2021-02-06T08:02:16Z</dcterms:created>
  <dcterms:modified xsi:type="dcterms:W3CDTF">2021-02-12T07:53:25Z</dcterms:modified>
</cp:coreProperties>
</file>