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2" r:id="rId7"/>
    <p:sldId id="260" r:id="rId8"/>
    <p:sldId id="268" r:id="rId9"/>
    <p:sldId id="259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7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4F3D-DAC4-4490-8905-E803871FE5D3}" type="datetimeFigureOut">
              <a:rPr lang="en-US" smtClean="0"/>
              <a:pPr/>
              <a:t>05-Feb-21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7B2A-2667-4BE5-B927-00A2D9CAF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9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РАЗРЕД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42901"/>
            <a:ext cx="8229600" cy="42517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Препиши задатке у своју свеску и ријеши их:</a:t>
            </a:r>
          </a:p>
          <a:p>
            <a:pPr marL="514350" indent="-51435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 има једну кованицу од 50 фенинга и једну кованицу од 20 фенинга. Колико новца Ани недостаје да би имала цијелу марку (1 КМ)? Илуструј свој одговор оговарајућим кованицама!</a:t>
            </a:r>
          </a:p>
          <a:p>
            <a:pPr marL="514350" indent="-514350"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  Узми кованицу било које вриједности. Стави је испод листа свеске. Графитном оловком лагано сјенчи преко листа папира испод којег се налази кованица. Какав цртеж си добио?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Cyrl-BA" b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 новац</a:t>
            </a:r>
          </a:p>
          <a:p>
            <a:pPr algn="ctr">
              <a:buNone/>
            </a:pP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(Конвертибилна марка и фенинг)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то новац?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Новац је средство плаћања за ствари које желимо купити.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Постоји у облику метала, папира и банковног</a:t>
            </a: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рачуна.</a:t>
            </a:r>
          </a:p>
          <a:p>
            <a:pPr>
              <a:buNone/>
            </a:pPr>
            <a:endParaRPr lang="sr-Cyrl-BA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:\Users\Lenovo\Desktop\5_km_lic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09950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Users\Lenovo\Desktop\440px-100km_fe_lice_velika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105150"/>
            <a:ext cx="281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Lenovo\Desktop\kartic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10515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66022"/>
          </a:xfrm>
        </p:spPr>
        <p:txBody>
          <a:bodyPr/>
          <a:lstStyle/>
          <a:p>
            <a:pPr>
              <a:buNone/>
            </a:pPr>
            <a:r>
              <a:rPr lang="sr-Cyrl-BA" dirty="0" smtClean="0">
                <a:solidFill>
                  <a:schemeClr val="bg1"/>
                </a:solidFill>
              </a:rPr>
              <a:t>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 новчана јединица у Босни и Херцеговини и Републици Српској је једна конвертибилна марка.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Краће записујемо 1 КМ.</a:t>
            </a:r>
          </a:p>
          <a:p>
            <a:pPr>
              <a:buNone/>
            </a:pP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Веће јединице од једне конвертибилне марке су:</a:t>
            </a:r>
            <a:endParaRPr lang="sr-Latn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ковани новац од 2 КМ и 5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Users\Lenovo\Desktop\1-Konvertibilna-Mar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0015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Users\Lenovo\Desktop\2km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33375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5755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229600" cy="4385073"/>
          </a:xfrm>
        </p:spPr>
        <p:txBody>
          <a:bodyPr/>
          <a:lstStyle/>
          <a:p>
            <a:pPr>
              <a:buNone/>
            </a:pP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Веће новчане јединице од једне конвертибилне марке су и: новчанице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10 КМ, 20 КМ, 50 КМ,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КМ итд.</a:t>
            </a:r>
            <a:endParaRPr lang="en-US" sz="2400" dirty="0"/>
          </a:p>
        </p:txBody>
      </p:sp>
      <p:pic>
        <p:nvPicPr>
          <p:cNvPr id="4" name="Picture 3" descr="D:\Users\Lenovo\Desktop\KM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00150"/>
            <a:ext cx="39624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08372"/>
          </a:xfrm>
        </p:spPr>
        <p:txBody>
          <a:bodyPr>
            <a:noAutofit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новчаница мањих и већих вриједности: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:\Users\Lenovo\Desktop\1KM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0" y="571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Users\Lenovo\Desktop\1K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71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Users\Lenovo\Desktop\1K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1" y="5715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Lenovo\Desktop\1K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71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Users\Lenovo\Desktop\1K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71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>
          <a:xfrm rot="16200000">
            <a:off x="4000500" y="-1104900"/>
            <a:ext cx="457200" cy="4495800"/>
          </a:xfrm>
          <a:prstGeom prst="leftBrace">
            <a:avLst>
              <a:gd name="adj1" fmla="val 8333"/>
              <a:gd name="adj2" fmla="val 50396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428750"/>
            <a:ext cx="914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:\Users\Lenovo\Desktop\50KM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514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D:\Users\Lenovo\Desktop\50K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25146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lus 14"/>
          <p:cNvSpPr/>
          <p:nvPr/>
        </p:nvSpPr>
        <p:spPr>
          <a:xfrm>
            <a:off x="1905000" y="262890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qual 15"/>
          <p:cNvSpPr/>
          <p:nvPr/>
        </p:nvSpPr>
        <p:spPr>
          <a:xfrm>
            <a:off x="3505200" y="262890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16" descr="D:\Users\Lenovo\Desktop\440px-100km_fe_lice_velika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2514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1432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8800" y="31432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31432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31432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31432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Plus 26"/>
          <p:cNvSpPr/>
          <p:nvPr/>
        </p:nvSpPr>
        <p:spPr>
          <a:xfrm>
            <a:off x="1524000" y="320040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27"/>
          <p:cNvSpPr/>
          <p:nvPr/>
        </p:nvSpPr>
        <p:spPr>
          <a:xfrm>
            <a:off x="3962400" y="3257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28"/>
          <p:cNvSpPr/>
          <p:nvPr/>
        </p:nvSpPr>
        <p:spPr>
          <a:xfrm>
            <a:off x="2743200" y="3257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us 29"/>
          <p:cNvSpPr/>
          <p:nvPr/>
        </p:nvSpPr>
        <p:spPr>
          <a:xfrm>
            <a:off x="5181600" y="3257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qual 30"/>
          <p:cNvSpPr/>
          <p:nvPr/>
        </p:nvSpPr>
        <p:spPr>
          <a:xfrm>
            <a:off x="6477000" y="320040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2" name="Picture 31" descr="D:\Users\Lenovo\Desktop\440px-100km_fe_lice_velika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3143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D:\Users\Lenovo\Desktop\10KM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44577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1676400" y="3714750"/>
            <a:ext cx="38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8000" dirty="0" smtClean="0">
                <a:solidFill>
                  <a:schemeClr val="bg1"/>
                </a:solidFill>
              </a:rPr>
              <a:t>.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36" name="Picture 35" descr="D:\Users\Lenovo\Desktop\10KM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44577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Equal 36"/>
          <p:cNvSpPr/>
          <p:nvPr/>
        </p:nvSpPr>
        <p:spPr>
          <a:xfrm>
            <a:off x="3124200" y="457200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8" name="Picture 37" descr="D:\Users\Lenovo\Desktop\440px-100km_fe_lice_velika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44577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7909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Plus 39"/>
          <p:cNvSpPr/>
          <p:nvPr/>
        </p:nvSpPr>
        <p:spPr>
          <a:xfrm>
            <a:off x="16764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D:\Users\Lenovo\Desktop\20KM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382905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Plus 41"/>
          <p:cNvSpPr/>
          <p:nvPr/>
        </p:nvSpPr>
        <p:spPr>
          <a:xfrm>
            <a:off x="30480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D:\Users\Lenovo\Desktop\10KM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382905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Equal 43"/>
          <p:cNvSpPr/>
          <p:nvPr/>
        </p:nvSpPr>
        <p:spPr>
          <a:xfrm>
            <a:off x="4572000" y="394335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5" name="Picture 44" descr="D:\Users\Lenovo\Desktop\50KM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382905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457200" y="203835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Однос новчаница мањих и већих вриједности: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1"/>
            <a:ext cx="8229600" cy="4423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Мање новчане јединице од 1 КМ су фенинзи.</a:t>
            </a: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Постоје кованице од 5, 10, 20 и 50 фенинга.</a:t>
            </a: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Users\Lenovo\Desktop\5 fening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52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Users\Lenovo\Desktop\10 fening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525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Users\Lenovo\Desktop\20 fning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5255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Lenovo\Desktop\50 fening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35255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Users\Lenovo\Desktop\50 fening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10515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:\Users\Lenovo\Desktop\5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10515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3" descr="D:\Users\Lenovo\Desktop\1KM.jp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334000" y="310515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lus 10"/>
          <p:cNvSpPr/>
          <p:nvPr/>
        </p:nvSpPr>
        <p:spPr>
          <a:xfrm>
            <a:off x="2743200" y="3562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>
            <a:off x="4648200" y="348615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191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us 4"/>
          <p:cNvSpPr/>
          <p:nvPr/>
        </p:nvSpPr>
        <p:spPr>
          <a:xfrm>
            <a:off x="1676400" y="11239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8191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qual 6"/>
          <p:cNvSpPr/>
          <p:nvPr/>
        </p:nvSpPr>
        <p:spPr>
          <a:xfrm>
            <a:off x="4572000" y="120015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3200400" y="11239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:\Users\Lenovo\Desktop\10 fening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8953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:\Users\Lenovo\Desktop\50 fening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74295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14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lus 15"/>
          <p:cNvSpPr/>
          <p:nvPr/>
        </p:nvSpPr>
        <p:spPr>
          <a:xfrm>
            <a:off x="3048000" y="2495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1676400" y="2419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4343400" y="2495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5638800" y="24955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qual 19"/>
          <p:cNvSpPr/>
          <p:nvPr/>
        </p:nvSpPr>
        <p:spPr>
          <a:xfrm>
            <a:off x="7010400" y="2419350"/>
            <a:ext cx="3810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" name="Content Placeholder 3" descr="D:\Users\Lenovo\Desktop\1KM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543800" y="211455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257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4019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Plus 32"/>
          <p:cNvSpPr/>
          <p:nvPr/>
        </p:nvSpPr>
        <p:spPr>
          <a:xfrm>
            <a:off x="1524000" y="3790950"/>
            <a:ext cx="381000" cy="3810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qual 40"/>
          <p:cNvSpPr/>
          <p:nvPr/>
        </p:nvSpPr>
        <p:spPr>
          <a:xfrm>
            <a:off x="6858000" y="3867150"/>
            <a:ext cx="457200" cy="3048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2" name="Content Placeholder 3" descr="D:\Users\Lenovo\Desktop\1KM.jp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7543800" y="356235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14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114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5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14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6" descr="D:\Users\Lenovo\Desktop\20 fni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11455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019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57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Plus 49"/>
          <p:cNvSpPr/>
          <p:nvPr/>
        </p:nvSpPr>
        <p:spPr>
          <a:xfrm>
            <a:off x="2895600" y="3790950"/>
            <a:ext cx="381000" cy="3810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257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019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52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257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3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019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54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3257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 descr="D:\Users\Lenovo\Desktop\10 feninga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01955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Plus 56"/>
          <p:cNvSpPr/>
          <p:nvPr/>
        </p:nvSpPr>
        <p:spPr>
          <a:xfrm>
            <a:off x="4114800" y="3790950"/>
            <a:ext cx="381000" cy="3810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us 57"/>
          <p:cNvSpPr/>
          <p:nvPr/>
        </p:nvSpPr>
        <p:spPr>
          <a:xfrm>
            <a:off x="5334000" y="3790950"/>
            <a:ext cx="381000" cy="3810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8577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1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Имам 10 КМ. Играчка кошта 4 КМ. Ако купим играчку, колико ће ми новца остати?</a:t>
            </a: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=     </a:t>
            </a: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КМ   -  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КМ     =      6 КМ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Остаће ми 6 КМ.</a:t>
            </a:r>
            <a:endParaRPr lang="sr-Cyrl-BA" sz="28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Примјер 2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Петар је купио мајицу која кошта 25 КМ и</a:t>
            </a:r>
          </a:p>
          <a:p>
            <a:pPr>
              <a:lnSpc>
                <a:spcPct val="110000"/>
              </a:lnSpc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продавцу је дао 5 кованица. У којој вриједности су биле кованице?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25 КМ : 5 = 5 КМ</a:t>
            </a:r>
            <a:endParaRPr lang="sr-Cyrl-BA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                             </a:t>
            </a:r>
            <a:r>
              <a:rPr lang="sr-Latn-BA" sz="2800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sr-Cyrl-BA" sz="2800" dirty="0" smtClean="0">
                <a:solidFill>
                  <a:schemeClr val="bg1"/>
                </a:solidFill>
              </a:rPr>
              <a:t>   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sr-Cyrl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endParaRPr lang="sr-Latn-BA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sz="2800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sr-Cyrl-BA" sz="2800" dirty="0" smtClean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краће:  5 ∙ 5 КМ = 25 КМ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Кованице су биле у вриједности од по 5 КМ.</a:t>
            </a:r>
          </a:p>
          <a:p>
            <a:pPr>
              <a:buNone/>
            </a:pPr>
            <a:endParaRPr lang="sr-Cyrl-BA" sz="2800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D:\Users\Lenovo\Desktop\10K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001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Users\Lenovo\Desktop\2km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573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:\Users\Lenovo\Desktop\2km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2573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2001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3" descr="D:\Users\Lenovo\Desktop\1KM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48200" y="120015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7909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7909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909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7909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D:\Users\Lenovo\Desktop\5_km_lic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7909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lus 14"/>
          <p:cNvSpPr/>
          <p:nvPr/>
        </p:nvSpPr>
        <p:spPr>
          <a:xfrm>
            <a:off x="35814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46482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56388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6629400" y="3943350"/>
            <a:ext cx="304800" cy="2286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 18"/>
          <p:cNvSpPr/>
          <p:nvPr/>
        </p:nvSpPr>
        <p:spPr>
          <a:xfrm>
            <a:off x="7620000" y="3943350"/>
            <a:ext cx="228600" cy="2286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>
                <a:solidFill>
                  <a:schemeClr val="tx1"/>
                </a:solidFill>
              </a:rPr>
              <a:t>  </a:t>
            </a:r>
            <a:r>
              <a:rPr lang="sr-Cyrl-BA" dirty="0" smtClean="0">
                <a:solidFill>
                  <a:schemeClr val="tx1"/>
                </a:solidFill>
              </a:rPr>
              <a:t> </a:t>
            </a:r>
            <a:r>
              <a:rPr lang="sr-Latn-BA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 </a:t>
            </a:r>
            <a:r>
              <a:rPr lang="sr-Latn-BA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    </a:t>
            </a:r>
            <a:r>
              <a:rPr lang="sr-Latn-BA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323</Words>
  <Application>Microsoft Office PowerPoint</Application>
  <PresentationFormat>On-screen Show (16:9)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МАТЕМАТИКА</vt:lpstr>
      <vt:lpstr>Slide 2</vt:lpstr>
      <vt:lpstr>Шта је то новац?</vt:lpstr>
      <vt:lpstr>Slide 4</vt:lpstr>
      <vt:lpstr>Slide 5</vt:lpstr>
      <vt:lpstr>Примјер новчаница мањих и већих вриједности: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ln</dc:creator>
  <cp:lastModifiedBy>ln</cp:lastModifiedBy>
  <cp:revision>9</cp:revision>
  <dcterms:created xsi:type="dcterms:W3CDTF">2021-02-01T18:08:13Z</dcterms:created>
  <dcterms:modified xsi:type="dcterms:W3CDTF">2021-02-05T20:40:29Z</dcterms:modified>
</cp:coreProperties>
</file>