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5" r:id="rId3"/>
    <p:sldId id="264" r:id="rId4"/>
    <p:sldId id="266" r:id="rId5"/>
    <p:sldId id="267" r:id="rId6"/>
    <p:sldId id="271" r:id="rId7"/>
    <p:sldId id="268" r:id="rId8"/>
    <p:sldId id="269" r:id="rId9"/>
    <p:sldId id="27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9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8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7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25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9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4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1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5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5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4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0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1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6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9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18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448" y="1756811"/>
            <a:ext cx="8912352" cy="1411224"/>
          </a:xfrm>
        </p:spPr>
        <p:txBody>
          <a:bodyPr/>
          <a:lstStyle/>
          <a:p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Линеарна функција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813" y="3168035"/>
            <a:ext cx="6615747" cy="757789"/>
          </a:xfrm>
        </p:spPr>
        <p:txBody>
          <a:bodyPr>
            <a:noAutofit/>
          </a:bodyPr>
          <a:lstStyle/>
          <a:p>
            <a:r>
              <a:rPr lang="sr-Cyrl-B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sr-Cyrl-B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линеарне функције; облици задавања линеарне функције</a:t>
            </a:r>
            <a:endParaRPr lang="sr-Cyrl-B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br>
              <a:rPr lang="sr-Cyrl-B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sr-Cyrl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ОБРАДА-</a:t>
            </a:r>
            <a:endParaRPr lang="sr-Latn-R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000" b="1" i="1" dirty="0"/>
          </a:p>
          <a:p>
            <a:r>
              <a:rPr lang="sr-Cyrl-BA" sz="2000" b="1" i="1" dirty="0" smtClean="0"/>
              <a:t>                       </a:t>
            </a:r>
            <a:endParaRPr lang="sr-Latn-R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705344" y="4852416"/>
            <a:ext cx="43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Маријана </a:t>
            </a:r>
            <a:r>
              <a:rPr lang="sr-Cyrl-B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Горановић</a:t>
            </a:r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ЈУ ОШ ’</a:t>
            </a:r>
            <a:r>
              <a:rPr lang="sr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’Ђура Јакшић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sr-Cyrl-B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Подновље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17" y="2955127"/>
            <a:ext cx="4956112" cy="94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 на пажњи. 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9184" y="626455"/>
                <a:ext cx="9625648" cy="4195481"/>
              </a:xfrm>
            </p:spPr>
            <p:txBody>
              <a:bodyPr/>
              <a:lstStyle/>
              <a:p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Свака права одређена са двије тачке              за </a:t>
                </a:r>
                <a:r>
                  <a:rPr lang="sr-Cyrl-B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линеране функције потребно је унијети у </a:t>
                </a:r>
                <a:r>
                  <a:rPr lang="sr-Cyrl-B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коорднинатни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 двије тачке и конструисати праву.  </a:t>
                </a:r>
              </a:p>
              <a:p>
                <a:pPr marL="0" indent="0">
                  <a:buNone/>
                </a:pPr>
                <a:r>
                  <a:rPr lang="sr-Cyrl-BA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1. </a:t>
                </a:r>
              </a:p>
              <a:p>
                <a:pPr marL="0" indent="0">
                  <a:buNone/>
                </a:pP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ата је функција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y=-3x+2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Нацртати њен </a:t>
                </a:r>
                <a:r>
                  <a:rPr lang="sr-Cyrl-B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 </a:t>
                </a:r>
                <a:r>
                  <a:rPr lang="sr-Cyrl-B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дефинисаности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sr-Latn-R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184" y="626455"/>
                <a:ext cx="9625648" cy="4195481"/>
              </a:xfrm>
              <a:blipFill rotWithShape="0">
                <a:blip r:embed="rId2"/>
                <a:stretch>
                  <a:fillRect l="-633" t="-872" r="-5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782344" y="766662"/>
            <a:ext cx="719328" cy="182880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23740"/>
              </p:ext>
            </p:extLst>
          </p:nvPr>
        </p:nvGraphicFramePr>
        <p:xfrm>
          <a:off x="520192" y="3219026"/>
          <a:ext cx="3344672" cy="8043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6168"/>
                <a:gridCol w="836168"/>
                <a:gridCol w="836168"/>
                <a:gridCol w="836168"/>
              </a:tblGrid>
              <a:tr h="402167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X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-1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1</a:t>
                      </a:r>
                      <a:endParaRPr lang="sr-Latn-RS" dirty="0"/>
                    </a:p>
                  </a:txBody>
                  <a:tcPr/>
                </a:tc>
              </a:tr>
              <a:tr h="402167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Y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-1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9184" y="4303776"/>
            <a:ext cx="524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y=-3·(-1) +2             y=-3·0+2           y=-3·1+2     </a:t>
            </a:r>
            <a:b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 3+2                      y= 0+2              y=-3+2</a:t>
            </a:r>
            <a:b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y=5                           y=2                    y=-1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64" y="1449217"/>
            <a:ext cx="3019048" cy="5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5632" y="1175094"/>
                <a:ext cx="9698800" cy="461610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Функција чија је формула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2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</a:rPr>
                      <m:t>𝑘𝑥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sr-Cyrl-B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BA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sr-Latn-BA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sr-Latn-BA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sr-Cyrl-BA" sz="2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є</m:t>
                        </m:r>
                        <m:r>
                          <a:rPr lang="sr-Cyrl-BA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BA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sr-Latn-B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 се </a:t>
                </a:r>
                <a:r>
                  <a:rPr lang="sr-Cyrl-B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линеарна функција.</a:t>
                </a:r>
                <a:r>
                  <a:rPr lang="sr-Latn-B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r-Cyrl-BA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Једнакост облика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2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</a:rPr>
                      <m:t>𝑘𝑥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sr-Latn-BA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sr-Cyrl-B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 се </a:t>
                </a:r>
                <a:r>
                  <a:rPr lang="sr-Cyrl-BA" sz="22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експлицитни облик </a:t>
                </a: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линеарне функције.</a:t>
                </a:r>
              </a:p>
              <a:p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Експ</a:t>
                </a:r>
                <a:r>
                  <a:rPr lang="sr-Cyrl-B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ицитни облик представља једнакост ријешену по </a:t>
                </a:r>
                <a:r>
                  <a:rPr lang="sr-Cyrl-BA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у, 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јасно се уочавају коефицијент правца </a:t>
                </a:r>
                <a:r>
                  <a:rPr lang="sr-Latn-R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sr-Latn-R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слободан члан </a:t>
                </a:r>
                <a:r>
                  <a:rPr lang="sr-Latn-R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sr-Cyrl-BA" sz="2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RS" sz="2200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RS" sz="2200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sz="2200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RS" sz="2200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200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2. </a:t>
                </a: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Одреди коефицијенте правца следећих функција:</a:t>
                </a:r>
                <a:r>
                  <a:rPr lang="sr-Latn-R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R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sr-Latn-R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y= -3x</a:t>
                </a: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BA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sr-Latn-R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y= x+2</a:t>
                </a:r>
              </a:p>
              <a:p>
                <a:pPr marL="0" indent="0">
                  <a:buNone/>
                </a:pPr>
                <a:r>
                  <a:rPr lang="sr-Latn-R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a) </a:t>
                </a:r>
                <a:r>
                  <a:rPr lang="sr-Latn-R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-</a:t>
                </a:r>
                <a:r>
                  <a:rPr lang="sr-Latn-R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           k= -3</a:t>
                </a:r>
                <a:br>
                  <a:rPr lang="sr-Latn-R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б) </a:t>
                </a:r>
                <a:r>
                  <a:rPr lang="sr-Latn-R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x+2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sr-Latn-R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</a:t>
                </a:r>
                <a:r>
                  <a:rPr lang="sr-Cyrl-B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632" y="1175094"/>
                <a:ext cx="9698800" cy="4616106"/>
              </a:xfrm>
              <a:blipFill rotWithShape="0">
                <a:blip r:embed="rId2"/>
                <a:stretch>
                  <a:fillRect l="-691" t="-145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109216" y="4840224"/>
            <a:ext cx="463296" cy="85344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>
            <a:off x="2109216" y="5108446"/>
            <a:ext cx="463296" cy="85344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24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6048" y="809334"/>
                <a:ext cx="9430576" cy="5481738"/>
              </a:xfrm>
            </p:spPr>
            <p:txBody>
              <a:bodyPr>
                <a:normAutofit/>
              </a:bodyPr>
              <a:lstStyle/>
              <a:p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линеарну функцију дату формулом </a:t>
                </a:r>
                <a:r>
                  <a:rPr lang="sr-Latn-R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ax+by+c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B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r-Latn-R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R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sr-Latn-RS" b="0" i="1" dirty="0" smtClean="0">
                            <a:latin typeface="Cambria Math" panose="02040503050406030204" pitchFamily="18" charset="0"/>
                          </a:rPr>
                          <m:t> є </m:t>
                        </m:r>
                        <m: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sr-Cyrl-BA" i="1" dirty="0">
                            <a:latin typeface="Cambria Math"/>
                          </a:rPr>
                          <m:t>є</m:t>
                        </m:r>
                        <m:r>
                          <a:rPr lang="sr-Cyrl-BA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B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кажемо да је дата у </a:t>
                </a:r>
                <a:r>
                  <a:rPr lang="sr-Cyrl-BA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имплицитном облику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Линеарна функција дата у имплицитном облику може се изразити у експлицитном облику и обрнуто.</a:t>
                </a:r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Коефицијент правца</a:t>
                </a: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слободан члан</a:t>
                </a: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нису јасно уочљиви у имплицитном облику па се рачунају.</a:t>
                </a:r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Cyrl-B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3.</a:t>
                </a:r>
                <a:endParaRPr lang="sr-Latn-R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Одреди  коефицијенте правца и тачку пресјека са осом 0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Cyrl-B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b="0" dirty="0" smtClean="0"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sr-Cyrl-BA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б) -3</a:t>
                </a:r>
                <a:r>
                  <a:rPr lang="sr-Latn-R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x+4y+5=0</a:t>
                </a:r>
                <a:r>
                  <a:rPr lang="sr-Cyrl-BA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endParaRPr lang="sr-Latn-RS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-y= -x+3  / ·(-1)                                                         4y= 3x -5</a:t>
                </a:r>
              </a:p>
              <a:p>
                <a:pPr marL="0" indent="0">
                  <a:buNone/>
                </a:pP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x-3            k= </a:t>
                </a:r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k</a:t>
                </a: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r-Cyrl-BA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Тачка пресјека са осом 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(0,-3)                        Тачка 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пресјека са осом 0</a:t>
                </a: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sr-Cyrl-B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</a:t>
                </a:r>
                <a:r>
                  <a:rPr lang="sr-Latn-R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sr-Latn-R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Latn-R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6048" y="809334"/>
                <a:ext cx="9430576" cy="5481738"/>
              </a:xfrm>
              <a:blipFill rotWithShape="0">
                <a:blip r:embed="rId2"/>
                <a:stretch>
                  <a:fillRect l="-711" t="-667" r="-776" b="-33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302752" y="902208"/>
            <a:ext cx="170688" cy="2072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1706880" y="5413248"/>
            <a:ext cx="524256" cy="109728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>
            <a:off x="7479792" y="5413248"/>
            <a:ext cx="524256" cy="109728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41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8096" y="821526"/>
                <a:ext cx="10570464" cy="5567082"/>
              </a:xfrm>
            </p:spPr>
            <p:txBody>
              <a:bodyPr/>
              <a:lstStyle/>
              <a:p>
                <a:r>
                  <a:rPr lang="sr-Cyrl-BA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4.</a:t>
                </a:r>
              </a:p>
              <a:p>
                <a:pPr marL="0" indent="0">
                  <a:buNone/>
                </a:pP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Одреди тачку у којој функција сијече осу 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sr-Cyrl-B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2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x+y-3=0</a:t>
                </a:r>
                <a:b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b) 2x+5y=0</a:t>
                </a:r>
                <a:b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c) 3x+5y-5=0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r-Cyrl-B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sr-Cyrl-B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x+y-3=0                               b) 2x+5y=0                             c) </a:t>
                </a: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3x+5y-5=0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r-Latn-R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y= -2x+3                                   5y= -2x                                     5y= -3x+5</a:t>
                </a:r>
              </a:p>
              <a:p>
                <a:pPr marL="0" indent="0">
                  <a:buNone/>
                </a:pPr>
                <a:r>
                  <a:rPr lang="sr-Latn-R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n= 3                                       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N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(0,3)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n= 0                                       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r-Latn-R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sr-Latn-R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N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(0,0)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n=1</a:t>
                </a:r>
              </a:p>
              <a:p>
                <a:pPr marL="0" indent="0">
                  <a:buNone/>
                </a:pP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N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(0,1)</a:t>
                </a:r>
                <a:endParaRPr lang="sr-Latn-R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6" y="821526"/>
                <a:ext cx="10570464" cy="5567082"/>
              </a:xfrm>
              <a:blipFill rotWithShape="0">
                <a:blip r:embed="rId2"/>
                <a:stretch>
                  <a:fillRect l="-231" t="-65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82624" y="4120896"/>
            <a:ext cx="792480" cy="3657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4815840" y="4681728"/>
            <a:ext cx="768096" cy="41452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7869936" y="5096256"/>
            <a:ext cx="780288" cy="47548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654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91" y="243821"/>
            <a:ext cx="8946541" cy="4195481"/>
          </a:xfrm>
        </p:spPr>
        <p:txBody>
          <a:bodyPr/>
          <a:lstStyle/>
          <a:p>
            <a:r>
              <a:rPr lang="sr-Cyrl-B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 5. 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 графике функција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x+y+1=0                                                          b) 2x-y+3=0</a:t>
            </a: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y= -x-1                                                               -y= -2x-3 / ·(-1)</a:t>
            </a: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y= 2x+3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25723"/>
              </p:ext>
            </p:extLst>
          </p:nvPr>
        </p:nvGraphicFramePr>
        <p:xfrm>
          <a:off x="2974847" y="1268306"/>
          <a:ext cx="1625598" cy="8896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866"/>
                <a:gridCol w="541866"/>
                <a:gridCol w="541866"/>
              </a:tblGrid>
              <a:tr h="444839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r-Latn-R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sr-Latn-R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r-Latn-R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839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71459"/>
              </p:ext>
            </p:extLst>
          </p:nvPr>
        </p:nvGraphicFramePr>
        <p:xfrm>
          <a:off x="8708732" y="1292352"/>
          <a:ext cx="1828800" cy="9138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"/>
                <a:gridCol w="609600"/>
                <a:gridCol w="609600"/>
              </a:tblGrid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r-Latn-R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sr-Latn-R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838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5" y="2449558"/>
            <a:ext cx="4011647" cy="402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6" y="2341562"/>
            <a:ext cx="3617424" cy="41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3168" y="565494"/>
                <a:ext cx="9576880" cy="5749962"/>
              </a:xfrm>
            </p:spPr>
            <p:txBody>
              <a:bodyPr>
                <a:normAutofit/>
              </a:bodyPr>
              <a:lstStyle/>
              <a:p>
                <a:r>
                  <a:rPr lang="sr-Cyrl-BA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Примјер 6.</a:t>
                </a:r>
              </a:p>
              <a:p>
                <a:pPr marL="0" indent="0">
                  <a:buNone/>
                </a:pP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Утврди да ли међу датим функцијама има таквих да су им графици паралелне праве.  Нацртати паралелне графике функција на једном координатном систему.</a:t>
                </a:r>
              </a:p>
              <a:p>
                <a:pPr marL="0" indent="0">
                  <a:buNone/>
                </a:pP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6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x-2y+1=0                      b)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c) 2x+4y+3=0                      d) y=3x</a:t>
                </a:r>
              </a:p>
              <a:p>
                <a:pPr marL="0" indent="0">
                  <a:buNone/>
                </a:pPr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sr-Cyrl-B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x-2y+1=0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b) 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c) 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2x+4y+3=0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d) 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y=3x</a:t>
                </a:r>
                <a:b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-2y= -6x-1                            y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4y= -2x -3                           k= 3</a:t>
                </a:r>
                <a:b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y= 3x+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k= 3                                                                           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Latn-R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168" y="565494"/>
                <a:ext cx="9576880" cy="5749962"/>
              </a:xfrm>
              <a:blipFill rotWithShape="0">
                <a:blip r:embed="rId2"/>
                <a:stretch>
                  <a:fillRect l="-700" t="-636" r="-44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55776" y="5084064"/>
            <a:ext cx="877824" cy="438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4059936" y="4047744"/>
            <a:ext cx="926592" cy="5486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6534912" y="5084064"/>
            <a:ext cx="914400" cy="5974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9070848" y="3621024"/>
            <a:ext cx="804672" cy="414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57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2208" y="346038"/>
                <a:ext cx="9808528" cy="4567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sr-Latn-R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sr-Latn-R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2x+4y+3=0</a:t>
                </a:r>
                <a:r>
                  <a:rPr lang="sr-Cyrl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endParaRPr lang="sr-Latn-R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208" y="346038"/>
                <a:ext cx="9808528" cy="4567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99195" y="288162"/>
            <a:ext cx="3012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x-2y+1=0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y=3x</a:t>
            </a:r>
            <a:endParaRPr lang="sr-Latn-R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89126"/>
              </p:ext>
            </p:extLst>
          </p:nvPr>
        </p:nvGraphicFramePr>
        <p:xfrm>
          <a:off x="2482895" y="746148"/>
          <a:ext cx="1784304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4768"/>
                <a:gridCol w="594768"/>
                <a:gridCol w="594768"/>
              </a:tblGrid>
              <a:tr h="391467"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-3/2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1467"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2" y="1755648"/>
            <a:ext cx="3614992" cy="477479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00305"/>
              </p:ext>
            </p:extLst>
          </p:nvPr>
        </p:nvGraphicFramePr>
        <p:xfrm>
          <a:off x="469067" y="754768"/>
          <a:ext cx="1836309" cy="8046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2103"/>
                <a:gridCol w="612103"/>
                <a:gridCol w="612103"/>
              </a:tblGrid>
              <a:tr h="408416"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635"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54" y="2234068"/>
            <a:ext cx="5277587" cy="429637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85576"/>
              </p:ext>
            </p:extLst>
          </p:nvPr>
        </p:nvGraphicFramePr>
        <p:xfrm>
          <a:off x="6122207" y="893813"/>
          <a:ext cx="1784304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4768"/>
                <a:gridCol w="594768"/>
                <a:gridCol w="594768"/>
              </a:tblGrid>
              <a:tr h="391467"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1467"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414176"/>
              </p:ext>
            </p:extLst>
          </p:nvPr>
        </p:nvGraphicFramePr>
        <p:xfrm>
          <a:off x="8560607" y="850565"/>
          <a:ext cx="1784304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4768"/>
                <a:gridCol w="594768"/>
                <a:gridCol w="594768"/>
              </a:tblGrid>
              <a:tr h="282852"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sr-Latn-R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-3/2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1467"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  <a:endParaRPr lang="sr-Latn-R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37" y="1780032"/>
            <a:ext cx="5626672" cy="3395471"/>
          </a:xfrm>
        </p:spPr>
        <p:txBody>
          <a:bodyPr/>
          <a:lstStyle/>
          <a:p>
            <a:r>
              <a:rPr lang="sr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Домаћа задаћа:</a:t>
            </a:r>
            <a:endParaRPr lang="sr-Latn-R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6.12.</a:t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6.13.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6.14.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уџбеник, страна 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92.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595</TotalTime>
  <Words>261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Century Gothic</vt:lpstr>
      <vt:lpstr>Times New Roman</vt:lpstr>
      <vt:lpstr>Wingdings 3</vt:lpstr>
      <vt:lpstr>Ion</vt:lpstr>
      <vt:lpstr>Линеарна функција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Четвороугао</dc:title>
  <dc:creator>PC</dc:creator>
  <cp:lastModifiedBy>PC</cp:lastModifiedBy>
  <cp:revision>50</cp:revision>
  <dcterms:created xsi:type="dcterms:W3CDTF">2021-01-12T14:39:15Z</dcterms:created>
  <dcterms:modified xsi:type="dcterms:W3CDTF">2021-01-16T11:23:16Z</dcterms:modified>
</cp:coreProperties>
</file>