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A09E513-D031-48C4-BA54-A18B0E7C63B2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1/19/2021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1/19/2021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1/19/2021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1/19/2021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1/19/2021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3A9AB0-6EAB-4CAB-BF8B-A0C5A7A7D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2193708"/>
            <a:ext cx="6172200" cy="1420772"/>
          </a:xfrm>
        </p:spPr>
        <p:txBody>
          <a:bodyPr>
            <a:normAutofit fontScale="90000"/>
          </a:bodyPr>
          <a:lstStyle/>
          <a:p>
            <a:r>
              <a:rPr lang="sr-Cyrl-BA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МНОЖЕЊЕ И ДИЈЕЉЕЊЕ ТРОЦИФРЕНИХ БРОЈЕВА ЈЕДНОЦИФРЕНИМ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B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вјежба</a:t>
            </a:r>
            <a:r>
              <a:rPr lang="sr-Cyrl-B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41481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Поновимо поступак дијељења!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68154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u="sng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sr-Latn-R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400" u="sng" dirty="0" smtClean="0">
                <a:latin typeface="Times New Roman" pitchFamily="18" charset="0"/>
                <a:cs typeface="Times New Roman" pitchFamily="18" charset="0"/>
              </a:rPr>
              <a:t>начин: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815666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BA" sz="2400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R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400" u="sng" dirty="0" smtClean="0">
                <a:latin typeface="Times New Roman" pitchFamily="18" charset="0"/>
                <a:cs typeface="Times New Roman" pitchFamily="18" charset="0"/>
              </a:rPr>
              <a:t>начин: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3648" y="116759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720</a:t>
            </a:r>
            <a:r>
              <a:rPr lang="sr-Cyrl-B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sr-Cyrl-B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116759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736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347864" y="116759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720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499992" y="116759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20072" y="116759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508104" y="116759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372200" y="116759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588224" y="116759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8" y="224771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736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547664" y="224771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B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800 - 64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491880" y="224771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800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224771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64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364088" y="224771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580112" y="224771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100 - 8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516216" y="224771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6804248" y="224771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  <p:pic>
        <p:nvPicPr>
          <p:cNvPr id="26" name="Picture 25" descr="1.png"/>
          <p:cNvPicPr>
            <a:picLocks noChangeAspect="1"/>
          </p:cNvPicPr>
          <p:nvPr/>
        </p:nvPicPr>
        <p:blipFill>
          <a:blip r:embed="rId2" cstate="print"/>
          <a:srcRect l="42525" t="35000" r="42513" b="36000"/>
          <a:stretch>
            <a:fillRect/>
          </a:stretch>
        </p:blipFill>
        <p:spPr>
          <a:xfrm rot="21088546">
            <a:off x="3598133" y="3538830"/>
            <a:ext cx="454909" cy="495965"/>
          </a:xfrm>
          <a:prstGeom prst="rect">
            <a:avLst/>
          </a:prstGeom>
        </p:spPr>
      </p:pic>
      <p:pic>
        <p:nvPicPr>
          <p:cNvPr id="27" name="Picture 26" descr="2.png"/>
          <p:cNvPicPr>
            <a:picLocks noChangeAspect="1"/>
          </p:cNvPicPr>
          <p:nvPr/>
        </p:nvPicPr>
        <p:blipFill>
          <a:blip r:embed="rId3" cstate="print"/>
          <a:srcRect l="42912" t="31800" r="39763" b="33200"/>
          <a:stretch>
            <a:fillRect/>
          </a:stretch>
        </p:blipFill>
        <p:spPr>
          <a:xfrm rot="20243354">
            <a:off x="4141564" y="4104034"/>
            <a:ext cx="808969" cy="919283"/>
          </a:xfrm>
          <a:prstGeom prst="rect">
            <a:avLst/>
          </a:prstGeom>
        </p:spPr>
      </p:pic>
      <p:pic>
        <p:nvPicPr>
          <p:cNvPr id="28" name="Picture 27" descr="2.png"/>
          <p:cNvPicPr>
            <a:picLocks noChangeAspect="1"/>
          </p:cNvPicPr>
          <p:nvPr/>
        </p:nvPicPr>
        <p:blipFill>
          <a:blip r:embed="rId3" cstate="print"/>
          <a:srcRect l="42912" t="31800" r="39763" b="33200"/>
          <a:stretch>
            <a:fillRect/>
          </a:stretch>
        </p:blipFill>
        <p:spPr>
          <a:xfrm rot="20823209">
            <a:off x="5981652" y="3921168"/>
            <a:ext cx="990592" cy="1125673"/>
          </a:xfrm>
          <a:prstGeom prst="rect">
            <a:avLst/>
          </a:prstGeom>
        </p:spPr>
      </p:pic>
      <p:pic>
        <p:nvPicPr>
          <p:cNvPr id="29" name="Picture 28" descr="1.png"/>
          <p:cNvPicPr>
            <a:picLocks noChangeAspect="1"/>
          </p:cNvPicPr>
          <p:nvPr/>
        </p:nvPicPr>
        <p:blipFill>
          <a:blip r:embed="rId4" cstate="print"/>
          <a:srcRect l="42525" t="35000" r="42513" b="36000"/>
          <a:stretch>
            <a:fillRect/>
          </a:stretch>
        </p:blipFill>
        <p:spPr>
          <a:xfrm rot="21088546">
            <a:off x="7905141" y="3946345"/>
            <a:ext cx="1152128" cy="1256109"/>
          </a:xfrm>
          <a:prstGeom prst="rect">
            <a:avLst/>
          </a:prstGeom>
        </p:spPr>
      </p:pic>
      <p:pic>
        <p:nvPicPr>
          <p:cNvPr id="30" name="Picture 29" descr="1.png"/>
          <p:cNvPicPr>
            <a:picLocks noChangeAspect="1"/>
          </p:cNvPicPr>
          <p:nvPr/>
        </p:nvPicPr>
        <p:blipFill>
          <a:blip r:embed="rId5" cstate="print"/>
          <a:srcRect l="42525" t="35000" r="42513" b="36000"/>
          <a:stretch>
            <a:fillRect/>
          </a:stretch>
        </p:blipFill>
        <p:spPr>
          <a:xfrm rot="453123">
            <a:off x="7132494" y="4455688"/>
            <a:ext cx="597456" cy="651377"/>
          </a:xfrm>
          <a:prstGeom prst="rect">
            <a:avLst/>
          </a:prstGeom>
        </p:spPr>
      </p:pic>
      <p:pic>
        <p:nvPicPr>
          <p:cNvPr id="31" name="Picture 30" descr="1.png"/>
          <p:cNvPicPr>
            <a:picLocks noChangeAspect="1"/>
          </p:cNvPicPr>
          <p:nvPr/>
        </p:nvPicPr>
        <p:blipFill>
          <a:blip r:embed="rId6" cstate="print"/>
          <a:srcRect l="42525" t="35000" r="42513" b="36000"/>
          <a:stretch>
            <a:fillRect/>
          </a:stretch>
        </p:blipFill>
        <p:spPr>
          <a:xfrm rot="21088546">
            <a:off x="5190732" y="4486955"/>
            <a:ext cx="566797" cy="617951"/>
          </a:xfrm>
          <a:prstGeom prst="rect">
            <a:avLst/>
          </a:prstGeom>
        </p:spPr>
      </p:pic>
      <p:pic>
        <p:nvPicPr>
          <p:cNvPr id="32" name="Picture 31" descr="1.png"/>
          <p:cNvPicPr>
            <a:picLocks noChangeAspect="1"/>
          </p:cNvPicPr>
          <p:nvPr/>
        </p:nvPicPr>
        <p:blipFill>
          <a:blip r:embed="rId4" cstate="print"/>
          <a:srcRect l="42525" t="35000" r="42513" b="36000"/>
          <a:stretch>
            <a:fillRect/>
          </a:stretch>
        </p:blipFill>
        <p:spPr>
          <a:xfrm rot="21088546">
            <a:off x="2282468" y="3658313"/>
            <a:ext cx="1152128" cy="1256109"/>
          </a:xfrm>
          <a:prstGeom prst="rect">
            <a:avLst/>
          </a:prstGeom>
        </p:spPr>
      </p:pic>
      <p:pic>
        <p:nvPicPr>
          <p:cNvPr id="33" name="Picture 32" descr="2.png"/>
          <p:cNvPicPr>
            <a:picLocks noChangeAspect="1"/>
          </p:cNvPicPr>
          <p:nvPr/>
        </p:nvPicPr>
        <p:blipFill>
          <a:blip r:embed="rId3" cstate="print"/>
          <a:srcRect l="42912" t="31800" r="39763" b="33200"/>
          <a:stretch>
            <a:fillRect/>
          </a:stretch>
        </p:blipFill>
        <p:spPr>
          <a:xfrm rot="20243354">
            <a:off x="302392" y="3630060"/>
            <a:ext cx="1177842" cy="1338457"/>
          </a:xfrm>
          <a:prstGeom prst="rect">
            <a:avLst/>
          </a:prstGeom>
        </p:spPr>
      </p:pic>
      <p:pic>
        <p:nvPicPr>
          <p:cNvPr id="34" name="Picture 33" descr="2.png"/>
          <p:cNvPicPr>
            <a:picLocks noChangeAspect="1"/>
          </p:cNvPicPr>
          <p:nvPr/>
        </p:nvPicPr>
        <p:blipFill>
          <a:blip r:embed="rId7" cstate="print"/>
          <a:srcRect l="42912" t="31800" r="39763" b="33200"/>
          <a:stretch>
            <a:fillRect/>
          </a:stretch>
        </p:blipFill>
        <p:spPr>
          <a:xfrm>
            <a:off x="1691680" y="4628305"/>
            <a:ext cx="453372" cy="5151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.png"/>
          <p:cNvPicPr>
            <a:picLocks noChangeAspect="1"/>
          </p:cNvPicPr>
          <p:nvPr/>
        </p:nvPicPr>
        <p:blipFill>
          <a:blip r:embed="rId2" cstate="print"/>
          <a:srcRect l="17713" t="17441" r="18500" b="17441"/>
          <a:stretch>
            <a:fillRect/>
          </a:stretch>
        </p:blipFill>
        <p:spPr>
          <a:xfrm>
            <a:off x="1763688" y="1409752"/>
            <a:ext cx="5400600" cy="373374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512" y="141480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30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Тачност урађеног задатка провјеримо супротном рачунском операцијом тј. множењем.</a:t>
            </a:r>
            <a:endParaRPr lang="en-US" sz="3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491630"/>
            <a:ext cx="85689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92 · 8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sr-Cyrl-B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sr-Cyrl-B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· 8 = 90 · 8 + 2 · 8 = 720 + 16</a:t>
            </a:r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736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95486"/>
            <a:ext cx="8496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r-Cyrl-BA" sz="30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 три авиона путовало је по 136 путника. </a:t>
            </a:r>
            <a:r>
              <a:rPr lang="sr-Cyrl-BA" sz="3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BA" sz="3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BA" sz="30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Колико је то укупно путника?</a:t>
            </a:r>
            <a:endParaRPr lang="en-US" sz="3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32961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136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sr-Cyrl-BA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3 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1329612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rgbClr val="000000"/>
                </a:solidFill>
                <a:effectLst/>
                <a:cs typeface="Arial" charset="0"/>
              </a:rPr>
              <a:t>(100 + 30 + 6)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sr-Cyrl-BA" sz="2400" dirty="0" smtClean="0">
                <a:solidFill>
                  <a:srgbClr val="000000"/>
                </a:solidFill>
                <a:effectLst/>
                <a:cs typeface="Arial" charset="0"/>
              </a:rPr>
              <a:t>3 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9952" y="1329612"/>
            <a:ext cx="13067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BA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sr-Cyrl-BA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3 +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92080" y="1329612"/>
            <a:ext cx="115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BA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Cyrl-BA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sr-Cyrl-BA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3 +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00193" y="1329612"/>
            <a:ext cx="748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BA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Cyrl-BA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sr-Cyrl-BA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8264" y="13296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9632" y="165364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5656" y="165364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400" dirty="0" smtClean="0">
                <a:solidFill>
                  <a:srgbClr val="000000"/>
                </a:solidFill>
                <a:cs typeface="Arial" charset="0"/>
              </a:rPr>
              <a:t>300</a:t>
            </a:r>
            <a:r>
              <a:rPr lang="sr-Cyrl-BA" sz="2400" dirty="0" smtClean="0">
                <a:solidFill>
                  <a:srgbClr val="000000"/>
                </a:solidFill>
                <a:effectLst/>
                <a:cs typeface="Arial" charset="0"/>
              </a:rPr>
              <a:t> + 90 + 18 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07904" y="1653648"/>
            <a:ext cx="1531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BA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390</a:t>
            </a:r>
            <a:r>
              <a:rPr lang="sr-Cyrl-BA" sz="24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+ 18 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48065" y="1653648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BA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408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278777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ОДГОВОР:</a:t>
            </a:r>
          </a:p>
          <a:p>
            <a:r>
              <a:rPr lang="sr-Cyrl-BA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BA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Укупно има 408 путника.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 descr="44.png"/>
          <p:cNvPicPr>
            <a:picLocks noChangeAspect="1"/>
          </p:cNvPicPr>
          <p:nvPr/>
        </p:nvPicPr>
        <p:blipFill>
          <a:blip r:embed="rId2" cstate="print"/>
          <a:srcRect l="35038" t="26200" r="35825" b="26200"/>
          <a:stretch>
            <a:fillRect/>
          </a:stretch>
        </p:blipFill>
        <p:spPr>
          <a:xfrm>
            <a:off x="5148064" y="2165872"/>
            <a:ext cx="3240360" cy="2977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  <p:bldP spid="13" grpId="0" build="allAtOnce"/>
      <p:bldP spid="14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6.png"/>
          <p:cNvPicPr>
            <a:picLocks noChangeAspect="1"/>
          </p:cNvPicPr>
          <p:nvPr/>
        </p:nvPicPr>
        <p:blipFill>
          <a:blip r:embed="rId2" cstate="print"/>
          <a:srcRect l="32196" t="29000" r="32934" b="27600"/>
          <a:stretch>
            <a:fillRect/>
          </a:stretch>
        </p:blipFill>
        <p:spPr>
          <a:xfrm rot="21055272">
            <a:off x="-16559" y="2687100"/>
            <a:ext cx="2105552" cy="2419221"/>
          </a:xfrm>
          <a:prstGeom prst="rect">
            <a:avLst/>
          </a:prstGeom>
        </p:spPr>
      </p:pic>
      <p:pic>
        <p:nvPicPr>
          <p:cNvPr id="20" name="Picture 19" descr="5.png"/>
          <p:cNvPicPr>
            <a:picLocks noChangeAspect="1"/>
          </p:cNvPicPr>
          <p:nvPr/>
        </p:nvPicPr>
        <p:blipFill>
          <a:blip r:embed="rId3" cstate="print"/>
          <a:srcRect l="34132" t="31199" r="34581" b="25801"/>
          <a:stretch>
            <a:fillRect/>
          </a:stretch>
        </p:blipFill>
        <p:spPr>
          <a:xfrm>
            <a:off x="7077198" y="3219822"/>
            <a:ext cx="2066802" cy="192367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512" y="195486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chemeClr val="tx2">
                    <a:lumMod val="50000"/>
                  </a:schemeClr>
                </a:solidFill>
              </a:rPr>
              <a:t>2. </a:t>
            </a:r>
            <a:r>
              <a:rPr lang="sr-Cyrl-BA" sz="2800" dirty="0" smtClean="0">
                <a:solidFill>
                  <a:schemeClr val="accent1">
                    <a:lumMod val="50000"/>
                  </a:schemeClr>
                </a:solidFill>
              </a:rPr>
              <a:t>У једном реду воћњака засађено је 128 садница јабука. Колико садница има у четири таква реда?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8569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128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sr-Cyrl-B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47664" y="208569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(100 + 20 + 8)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4 =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251774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400 +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483768" y="251774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80 +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251774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smtClean="0">
                <a:latin typeface="Times New Roman" pitchFamily="18" charset="0"/>
                <a:cs typeface="Times New Roman" pitchFamily="18" charset="0"/>
              </a:rPr>
              <a:t>32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7984" y="208569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4 +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796136" y="208569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4 +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7020272" y="208569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4 =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331640" y="251774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35896" y="251774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23928" y="251774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480 + 32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20072" y="251774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08104" y="251774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 512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3651871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ОДГОВОР:</a:t>
            </a:r>
          </a:p>
          <a:p>
            <a:r>
              <a:rPr lang="sr-Cyrl-BA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BA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четири реда има 512 садница.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  <p:bldP spid="13" grpId="0" build="allAtOnce"/>
      <p:bldP spid="14" grpId="0" build="allAtOnce"/>
      <p:bldP spid="15" grpId="0" build="allAtOnce"/>
      <p:bldP spid="16" grpId="0" build="allAtOnce"/>
      <p:bldP spid="17" grpId="0" build="allAtOnce"/>
      <p:bldP spid="18" grpId="0" build="allAtOnce"/>
      <p:bldP spid="19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44.png"/>
          <p:cNvPicPr>
            <a:picLocks noChangeAspect="1"/>
          </p:cNvPicPr>
          <p:nvPr/>
        </p:nvPicPr>
        <p:blipFill>
          <a:blip r:embed="rId2" cstate="print"/>
          <a:srcRect l="35038" t="26200" r="35825" b="26200"/>
          <a:stretch>
            <a:fillRect/>
          </a:stretch>
        </p:blipFill>
        <p:spPr>
          <a:xfrm rot="348408">
            <a:off x="5362388" y="1359880"/>
            <a:ext cx="3240360" cy="297762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512" y="195486"/>
            <a:ext cx="84969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0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r-Cyrl-BA" sz="3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Који број је четири пута мањи од броја 380?</a:t>
            </a:r>
            <a:endParaRPr lang="en-US" sz="3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34761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380 :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Cyrl-B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691678" y="1347614"/>
            <a:ext cx="2520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(360 + 20 ) : 4</a:t>
            </a:r>
            <a:r>
              <a:rPr lang="sr-Cyrl-B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143350" y="1347614"/>
            <a:ext cx="2804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360 :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Cyrl-BA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+ 20 : 4 </a:t>
            </a:r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717403" y="134761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90 + 5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550520" y="1379843"/>
            <a:ext cx="1621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             =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48354" y="1363729"/>
            <a:ext cx="124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95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3579862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ОДГОВОР:</a:t>
            </a:r>
          </a:p>
          <a:p>
            <a:r>
              <a:rPr lang="sr-Cyrl-BA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BA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Број 95 је четири пута мањи од броја 380.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10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1.png"/>
          <p:cNvPicPr>
            <a:picLocks noChangeAspect="1"/>
          </p:cNvPicPr>
          <p:nvPr/>
        </p:nvPicPr>
        <p:blipFill>
          <a:blip r:embed="rId2" cstate="print"/>
          <a:srcRect l="42525" t="35000" r="42513" b="36000"/>
          <a:stretch>
            <a:fillRect/>
          </a:stretch>
        </p:blipFill>
        <p:spPr>
          <a:xfrm rot="21088546">
            <a:off x="7855027" y="1170185"/>
            <a:ext cx="566797" cy="617951"/>
          </a:xfrm>
          <a:prstGeom prst="rect">
            <a:avLst/>
          </a:prstGeom>
        </p:spPr>
      </p:pic>
      <p:pic>
        <p:nvPicPr>
          <p:cNvPr id="16" name="Picture 15" descr="2.png"/>
          <p:cNvPicPr>
            <a:picLocks noChangeAspect="1"/>
          </p:cNvPicPr>
          <p:nvPr/>
        </p:nvPicPr>
        <p:blipFill>
          <a:blip r:embed="rId3" cstate="print"/>
          <a:srcRect l="42912" t="31800" r="39763" b="33200"/>
          <a:stretch>
            <a:fillRect/>
          </a:stretch>
        </p:blipFill>
        <p:spPr>
          <a:xfrm rot="20243354">
            <a:off x="7376320" y="2746732"/>
            <a:ext cx="1177842" cy="13384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251520" y="123478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sr-Cyrl-BA" sz="3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Милош је путујући за 7 дана прешао 266 километара. Сваког дана је прелазио исту дужину пута. Колико је прелазио сваког дана?</a:t>
            </a:r>
            <a:endParaRPr lang="en-US" sz="3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77966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266 : 7</a:t>
            </a:r>
            <a:r>
              <a:rPr lang="sr-Cyrl-B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09681" y="1779662"/>
            <a:ext cx="2506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210 + 56) : 7</a:t>
            </a:r>
            <a:r>
              <a:rPr lang="sr-Cyrl-B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067943" y="1779662"/>
            <a:ext cx="2385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210 : 7 +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860030" y="1787290"/>
            <a:ext cx="2133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56 : 7</a:t>
            </a:r>
            <a:r>
              <a:rPr lang="sr-Cyrl-BA" sz="2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349074" y="1798046"/>
            <a:ext cx="1616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30 + 8</a:t>
            </a:r>
            <a:r>
              <a:rPr lang="sr-Cyrl-B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637096" y="179804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38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271576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266 : 7</a:t>
            </a:r>
            <a:r>
              <a:rPr lang="sr-Cyrl-B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709681" y="2715766"/>
            <a:ext cx="2358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280 - 14) : 7</a:t>
            </a:r>
            <a:r>
              <a:rPr lang="sr-Cyrl-B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271576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280 : 7 </a:t>
            </a:r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004047" y="2715766"/>
            <a:ext cx="1602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14 : 7</a:t>
            </a:r>
            <a:r>
              <a:rPr lang="sr-Cyrl-B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084168" y="2715766"/>
            <a:ext cx="1728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40 - 2</a:t>
            </a:r>
            <a:r>
              <a:rPr lang="sr-Cyrl-BA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7520265" y="2715766"/>
            <a:ext cx="944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38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3579862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800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ОДГОВОР:</a:t>
            </a:r>
          </a:p>
          <a:p>
            <a:r>
              <a:rPr lang="sr-Cyrl-BA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Милош </a:t>
            </a:r>
            <a:r>
              <a:rPr lang="sr-Cyrl-BA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је сваког дана прелазио 38 километара пута.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  <p:bldP spid="13" grpId="0" build="allAtOnce"/>
      <p:bldP spid="14" grpId="0" build="allAtOnce"/>
      <p:bldP spid="1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3499"/>
            <a:ext cx="8748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ЗАДАЦИ ЗА САМОСТАЛАН РАД: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113589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Ријешите 1. и 3. задатак на </a:t>
            </a:r>
            <a:r>
              <a:rPr lang="sr-Cyrl-BA" sz="2800" smtClean="0">
                <a:latin typeface="Times New Roman" pitchFamily="18" charset="0"/>
                <a:cs typeface="Times New Roman" pitchFamily="18" charset="0"/>
              </a:rPr>
              <a:t>страни </a:t>
            </a:r>
            <a:r>
              <a:rPr lang="sr-Cyrl-BA" sz="2800" smtClean="0">
                <a:latin typeface="Times New Roman" pitchFamily="18" charset="0"/>
                <a:cs typeface="Times New Roman" pitchFamily="18" charset="0"/>
              </a:rPr>
              <a:t>33. </a:t>
            </a:r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BA" sz="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sr-Cyrl-BA" sz="2800" dirty="0" smtClean="0">
                <a:latin typeface="Times New Roman" pitchFamily="18" charset="0"/>
                <a:cs typeface="Times New Roman" pitchFamily="18" charset="0"/>
              </a:rPr>
              <a:t>адном листу из математике.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262</TotalTime>
  <Words>374</Words>
  <Application>Microsoft Office PowerPoint</Application>
  <PresentationFormat>On-screen Show (16:9)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Schoolbook</vt:lpstr>
      <vt:lpstr>Times New Roman</vt:lpstr>
      <vt:lpstr>Wingdings</vt:lpstr>
      <vt:lpstr>Wingdings 2</vt:lpstr>
      <vt:lpstr>Oriel</vt:lpstr>
      <vt:lpstr>МНОЖЕЊЕ И ДИЈЕЉЕЊЕ ТРОЦИФРЕНИХ БРОЈЕВА ЈЕДНОЦИФРЕНИМ (вјежба)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Deftones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МНОЖЕЊЕ И ДИЈЕЉЕЊЕ ТРОЦИФРЕНИХ БРОЈЕВА ЈЕДНОЦИФРЕНИМ (Вјежба)</dc:title>
  <dc:creator>Dajana</dc:creator>
  <cp:lastModifiedBy>51. Dragana Tendzeric</cp:lastModifiedBy>
  <cp:revision>14</cp:revision>
  <dcterms:created xsi:type="dcterms:W3CDTF">2021-01-18T12:30:09Z</dcterms:created>
  <dcterms:modified xsi:type="dcterms:W3CDTF">2021-01-19T19:00:23Z</dcterms:modified>
</cp:coreProperties>
</file>