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4" r:id="rId2"/>
    <p:sldId id="282" r:id="rId3"/>
    <p:sldId id="285" r:id="rId4"/>
    <p:sldId id="264" r:id="rId5"/>
    <p:sldId id="287" r:id="rId6"/>
    <p:sldId id="288" r:id="rId7"/>
    <p:sldId id="289" r:id="rId8"/>
    <p:sldId id="291" r:id="rId9"/>
    <p:sldId id="290" r:id="rId10"/>
    <p:sldId id="266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001848"/>
    <a:srgbClr val="000000"/>
    <a:srgbClr val="EFEF15"/>
    <a:srgbClr val="F0F442"/>
    <a:srgbClr val="DA0000"/>
    <a:srgbClr val="E00A0A"/>
    <a:srgbClr val="8BBACF"/>
    <a:srgbClr val="FF2F2F"/>
    <a:srgbClr val="F8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86" d="100"/>
          <a:sy n="86" d="100"/>
        </p:scale>
        <p:origin x="562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6FD0F-C5C6-4958-ACB4-D71968119CF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A3F0E8-1C72-4386-8CFC-A77620B2FADC}">
      <dgm:prSet phldrT="[Text]" custT="1"/>
      <dgm:spPr>
        <a:solidFill>
          <a:srgbClr val="8BBACF"/>
        </a:solidFill>
      </dgm:spPr>
      <dgm:t>
        <a:bodyPr/>
        <a:lstStyle/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ИМЕНИЦЕ</a:t>
          </a:r>
        </a:p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ЗАМЈЕНИЦЕ              </a:t>
          </a:r>
          <a:r>
            <a:rPr lang="sr-Cyrl-BA" sz="2000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ИМЕНСКЕ</a:t>
          </a:r>
        </a:p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ПРИДЈЕВИ                   </a:t>
          </a:r>
          <a:r>
            <a:rPr lang="sr-Cyrl-BA" sz="2000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РИЈЕЧИ</a:t>
          </a:r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БРОЈЕВИ  </a:t>
          </a:r>
        </a:p>
        <a:p>
          <a:pPr algn="l"/>
          <a:r>
            <a:rPr lang="sr-Cyrl-BA" sz="2000" b="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ГЛАГОЛИ</a:t>
          </a:r>
          <a:endParaRPr lang="en-US" sz="2000" b="0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CAA05E-C9AB-4C6E-B2D8-B08FCA21D5E1}" type="sibTrans" cxnId="{F3F37029-5E67-4DFD-8887-7C2D8BF167D8}">
      <dgm:prSet/>
      <dgm:spPr/>
      <dgm:t>
        <a:bodyPr/>
        <a:lstStyle/>
        <a:p>
          <a:endParaRPr lang="en-US"/>
        </a:p>
      </dgm:t>
    </dgm:pt>
    <dgm:pt modelId="{10A5531D-F9AE-4358-A719-F4E7A77EF358}" type="parTrans" cxnId="{F3F37029-5E67-4DFD-8887-7C2D8BF167D8}">
      <dgm:prSet/>
      <dgm:spPr/>
      <dgm:t>
        <a:bodyPr/>
        <a:lstStyle/>
        <a:p>
          <a:endParaRPr lang="en-US"/>
        </a:p>
      </dgm:t>
    </dgm:pt>
    <dgm:pt modelId="{EA144049-1B8A-4AC5-9F15-D3F4EEC2474E}" type="pres">
      <dgm:prSet presAssocID="{AD46FD0F-C5C6-4958-ACB4-D71968119CFE}" presName="diagram" presStyleCnt="0">
        <dgm:presLayoutVars>
          <dgm:dir/>
          <dgm:resizeHandles val="exact"/>
        </dgm:presLayoutVars>
      </dgm:prSet>
      <dgm:spPr/>
    </dgm:pt>
    <dgm:pt modelId="{019ECD65-7361-4BAC-870A-5DF2D1FA704D}" type="pres">
      <dgm:prSet presAssocID="{BFA3F0E8-1C72-4386-8CFC-A77620B2FADC}" presName="node" presStyleLbl="node1" presStyleIdx="0" presStyleCnt="1" custScaleX="143618" custScaleY="86957" custLinFactNeighborX="0" custLinFactNeighborY="-2224">
        <dgm:presLayoutVars>
          <dgm:bulletEnabled val="1"/>
        </dgm:presLayoutVars>
      </dgm:prSet>
      <dgm:spPr/>
    </dgm:pt>
  </dgm:ptLst>
  <dgm:cxnLst>
    <dgm:cxn modelId="{F3F37029-5E67-4DFD-8887-7C2D8BF167D8}" srcId="{AD46FD0F-C5C6-4958-ACB4-D71968119CFE}" destId="{BFA3F0E8-1C72-4386-8CFC-A77620B2FADC}" srcOrd="0" destOrd="0" parTransId="{10A5531D-F9AE-4358-A719-F4E7A77EF358}" sibTransId="{80CAA05E-C9AB-4C6E-B2D8-B08FCA21D5E1}"/>
    <dgm:cxn modelId="{2A36F16E-7303-4C35-898D-7E5951EB3F7B}" type="presOf" srcId="{BFA3F0E8-1C72-4386-8CFC-A77620B2FADC}" destId="{019ECD65-7361-4BAC-870A-5DF2D1FA704D}" srcOrd="0" destOrd="0" presId="urn:microsoft.com/office/officeart/2005/8/layout/default"/>
    <dgm:cxn modelId="{D689AA95-091F-4C6A-9002-DD8FA9B11C34}" type="presOf" srcId="{AD46FD0F-C5C6-4958-ACB4-D71968119CFE}" destId="{EA144049-1B8A-4AC5-9F15-D3F4EEC2474E}" srcOrd="0" destOrd="0" presId="urn:microsoft.com/office/officeart/2005/8/layout/default"/>
    <dgm:cxn modelId="{ECA9C69F-B61D-493A-8D00-E4483E235347}" type="presParOf" srcId="{EA144049-1B8A-4AC5-9F15-D3F4EEC2474E}" destId="{019ECD65-7361-4BAC-870A-5DF2D1FA704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1D062D-D603-4B2F-AC64-B897F9B78C1A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9B25AA-4D72-42FD-B9FC-D50380759AD4}">
      <dgm:prSet phldrT="[Text]" custT="1"/>
      <dgm:spPr>
        <a:solidFill>
          <a:srgbClr val="FF2F2F"/>
        </a:solidFill>
      </dgm:spPr>
      <dgm:t>
        <a:bodyPr/>
        <a:lstStyle/>
        <a:p>
          <a:r>
            <a:rPr lang="sr-Cyrl-BA" sz="2400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ВРСТЕ РИЈЕЧИ</a:t>
          </a:r>
          <a:endParaRPr lang="en-US" sz="2400" b="1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4403D2-5D81-4FB8-9132-3E6C7D733231}" type="parTrans" cxnId="{D7CD1EC2-DEA7-4B03-9982-FBAA6696E833}">
      <dgm:prSet/>
      <dgm:spPr/>
      <dgm:t>
        <a:bodyPr/>
        <a:lstStyle/>
        <a:p>
          <a:endParaRPr lang="en-US"/>
        </a:p>
      </dgm:t>
    </dgm:pt>
    <dgm:pt modelId="{EEEEA01E-D4E8-4EF1-9D95-7603986743EF}" type="sibTrans" cxnId="{D7CD1EC2-DEA7-4B03-9982-FBAA6696E833}">
      <dgm:prSet/>
      <dgm:spPr/>
      <dgm:t>
        <a:bodyPr/>
        <a:lstStyle/>
        <a:p>
          <a:endParaRPr lang="en-US"/>
        </a:p>
      </dgm:t>
    </dgm:pt>
    <dgm:pt modelId="{A5648214-8BCB-4F38-9999-DBD6B8CBD609}">
      <dgm:prSet phldrT="[Text]" custT="1"/>
      <dgm:spPr>
        <a:solidFill>
          <a:srgbClr val="FF2F2F"/>
        </a:solidFill>
      </dgm:spPr>
      <dgm:t>
        <a:bodyPr/>
        <a:lstStyle/>
        <a:p>
          <a:r>
            <a:rPr lang="sr-Cyrl-BA" sz="2400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ПРОМЈЕНЉИВЕ </a:t>
          </a:r>
        </a:p>
        <a:p>
          <a:r>
            <a:rPr lang="sr-Cyrl-BA" sz="2400" b="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(мијењају свој облик)</a:t>
          </a:r>
          <a:endParaRPr lang="en-US" sz="2400" b="0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071779-8391-43FE-ADE2-892242C5D83D}" type="parTrans" cxnId="{547E7094-F45F-4400-A790-D572DF3447BD}">
      <dgm:prSet/>
      <dgm:spPr/>
      <dgm:t>
        <a:bodyPr/>
        <a:lstStyle/>
        <a:p>
          <a:endParaRPr lang="en-US"/>
        </a:p>
      </dgm:t>
    </dgm:pt>
    <dgm:pt modelId="{36676759-E6EC-424A-9A21-F429BAEA040F}" type="sibTrans" cxnId="{547E7094-F45F-4400-A790-D572DF3447BD}">
      <dgm:prSet/>
      <dgm:spPr/>
      <dgm:t>
        <a:bodyPr/>
        <a:lstStyle/>
        <a:p>
          <a:endParaRPr lang="en-US"/>
        </a:p>
      </dgm:t>
    </dgm:pt>
    <dgm:pt modelId="{6BED7C7C-57C1-4911-8BE9-2D95FC9ED567}">
      <dgm:prSet phldrT="[Text]" custT="1"/>
      <dgm:spPr>
        <a:solidFill>
          <a:srgbClr val="FF2F2F"/>
        </a:solidFill>
        <a:ln>
          <a:noFill/>
        </a:ln>
      </dgm:spPr>
      <dgm:t>
        <a:bodyPr/>
        <a:lstStyle/>
        <a:p>
          <a:r>
            <a:rPr lang="sr-Cyrl-BA" sz="2400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НЕПРОМЈЕНЉИВЕ</a:t>
          </a:r>
        </a:p>
        <a:p>
          <a:r>
            <a:rPr lang="sr-Cyrl-BA" sz="2400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BA" sz="2400" b="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(не мијењају свој облик)</a:t>
          </a:r>
          <a:endParaRPr lang="en-US" sz="2400" b="1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4B6609-061E-4E2C-AEB3-133FB60CF387}" type="parTrans" cxnId="{0885910B-4673-44FD-AE7D-3BE58AFE5BE1}">
      <dgm:prSet/>
      <dgm:spPr/>
      <dgm:t>
        <a:bodyPr/>
        <a:lstStyle/>
        <a:p>
          <a:endParaRPr lang="en-US"/>
        </a:p>
      </dgm:t>
    </dgm:pt>
    <dgm:pt modelId="{BC6D82D7-8661-4B6E-B593-347FA6B2D9C2}" type="sibTrans" cxnId="{0885910B-4673-44FD-AE7D-3BE58AFE5BE1}">
      <dgm:prSet/>
      <dgm:spPr/>
      <dgm:t>
        <a:bodyPr/>
        <a:lstStyle/>
        <a:p>
          <a:endParaRPr lang="en-US"/>
        </a:p>
      </dgm:t>
    </dgm:pt>
    <dgm:pt modelId="{E21C64BB-2007-475C-8820-CE3FF166B32C}" type="pres">
      <dgm:prSet presAssocID="{C51D062D-D603-4B2F-AC64-B897F9B78C1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174B51-956F-4187-88ED-0C935E1B0596}" type="pres">
      <dgm:prSet presAssocID="{B79B25AA-4D72-42FD-B9FC-D50380759AD4}" presName="hierRoot1" presStyleCnt="0">
        <dgm:presLayoutVars>
          <dgm:hierBranch val="init"/>
        </dgm:presLayoutVars>
      </dgm:prSet>
      <dgm:spPr/>
    </dgm:pt>
    <dgm:pt modelId="{10364498-B163-42BE-AAF0-9D931B571DF5}" type="pres">
      <dgm:prSet presAssocID="{B79B25AA-4D72-42FD-B9FC-D50380759AD4}" presName="rootComposite1" presStyleCnt="0"/>
      <dgm:spPr/>
    </dgm:pt>
    <dgm:pt modelId="{5B8C20BD-B1CE-41E6-B7C4-2F1D2C8FD9C5}" type="pres">
      <dgm:prSet presAssocID="{B79B25AA-4D72-42FD-B9FC-D50380759AD4}" presName="rootText1" presStyleLbl="node0" presStyleIdx="0" presStyleCnt="1" custScaleX="180275" custScaleY="58839">
        <dgm:presLayoutVars>
          <dgm:chPref val="3"/>
        </dgm:presLayoutVars>
      </dgm:prSet>
      <dgm:spPr/>
    </dgm:pt>
    <dgm:pt modelId="{1D79AB57-C1EB-4207-BA30-AF7C4F2D9C31}" type="pres">
      <dgm:prSet presAssocID="{B79B25AA-4D72-42FD-B9FC-D50380759AD4}" presName="rootConnector1" presStyleLbl="node1" presStyleIdx="0" presStyleCnt="0"/>
      <dgm:spPr/>
    </dgm:pt>
    <dgm:pt modelId="{ADBE6534-B31E-4F40-88F0-F60A7788C8C0}" type="pres">
      <dgm:prSet presAssocID="{B79B25AA-4D72-42FD-B9FC-D50380759AD4}" presName="hierChild2" presStyleCnt="0"/>
      <dgm:spPr/>
    </dgm:pt>
    <dgm:pt modelId="{847F894F-3F67-4924-A6AE-7451D17957AA}" type="pres">
      <dgm:prSet presAssocID="{F7071779-8391-43FE-ADE2-892242C5D83D}" presName="Name37" presStyleLbl="parChTrans1D2" presStyleIdx="0" presStyleCnt="2"/>
      <dgm:spPr/>
    </dgm:pt>
    <dgm:pt modelId="{06CE96B0-485D-48A2-9F28-D2059EDBB332}" type="pres">
      <dgm:prSet presAssocID="{A5648214-8BCB-4F38-9999-DBD6B8CBD609}" presName="hierRoot2" presStyleCnt="0">
        <dgm:presLayoutVars>
          <dgm:hierBranch val="init"/>
        </dgm:presLayoutVars>
      </dgm:prSet>
      <dgm:spPr/>
    </dgm:pt>
    <dgm:pt modelId="{350245A5-A834-42B4-9972-34DE60E016D8}" type="pres">
      <dgm:prSet presAssocID="{A5648214-8BCB-4F38-9999-DBD6B8CBD609}" presName="rootComposite" presStyleCnt="0"/>
      <dgm:spPr/>
    </dgm:pt>
    <dgm:pt modelId="{4E1FA9FB-CE4F-4160-8686-BDF224FA2F45}" type="pres">
      <dgm:prSet presAssocID="{A5648214-8BCB-4F38-9999-DBD6B8CBD609}" presName="rootText" presStyleLbl="node2" presStyleIdx="0" presStyleCnt="2" custScaleX="247010" custScaleY="85652">
        <dgm:presLayoutVars>
          <dgm:chPref val="3"/>
        </dgm:presLayoutVars>
      </dgm:prSet>
      <dgm:spPr/>
    </dgm:pt>
    <dgm:pt modelId="{E262CD5B-2E40-4B16-8051-341D2064F3DF}" type="pres">
      <dgm:prSet presAssocID="{A5648214-8BCB-4F38-9999-DBD6B8CBD609}" presName="rootConnector" presStyleLbl="node2" presStyleIdx="0" presStyleCnt="2"/>
      <dgm:spPr/>
    </dgm:pt>
    <dgm:pt modelId="{DCF796E6-B649-4317-9947-ADB968CD2B8E}" type="pres">
      <dgm:prSet presAssocID="{A5648214-8BCB-4F38-9999-DBD6B8CBD609}" presName="hierChild4" presStyleCnt="0"/>
      <dgm:spPr/>
    </dgm:pt>
    <dgm:pt modelId="{C57885A1-7325-4B9F-813C-0709F9AE4C94}" type="pres">
      <dgm:prSet presAssocID="{A5648214-8BCB-4F38-9999-DBD6B8CBD609}" presName="hierChild5" presStyleCnt="0"/>
      <dgm:spPr/>
    </dgm:pt>
    <dgm:pt modelId="{9288814E-79CB-4824-A43A-87402E8D695D}" type="pres">
      <dgm:prSet presAssocID="{F54B6609-061E-4E2C-AEB3-133FB60CF387}" presName="Name37" presStyleLbl="parChTrans1D2" presStyleIdx="1" presStyleCnt="2"/>
      <dgm:spPr/>
    </dgm:pt>
    <dgm:pt modelId="{F22F526B-FB91-4FEB-96E5-6A3C2725BE2F}" type="pres">
      <dgm:prSet presAssocID="{6BED7C7C-57C1-4911-8BE9-2D95FC9ED567}" presName="hierRoot2" presStyleCnt="0">
        <dgm:presLayoutVars>
          <dgm:hierBranch val="init"/>
        </dgm:presLayoutVars>
      </dgm:prSet>
      <dgm:spPr/>
    </dgm:pt>
    <dgm:pt modelId="{57E6DA9E-3DC7-476A-9B7C-223BCF960005}" type="pres">
      <dgm:prSet presAssocID="{6BED7C7C-57C1-4911-8BE9-2D95FC9ED567}" presName="rootComposite" presStyleCnt="0"/>
      <dgm:spPr/>
    </dgm:pt>
    <dgm:pt modelId="{F13B5771-91E6-4155-BCAA-377083F0FAEE}" type="pres">
      <dgm:prSet presAssocID="{6BED7C7C-57C1-4911-8BE9-2D95FC9ED567}" presName="rootText" presStyleLbl="node2" presStyleIdx="1" presStyleCnt="2" custScaleX="242769" custScaleY="86738">
        <dgm:presLayoutVars>
          <dgm:chPref val="3"/>
        </dgm:presLayoutVars>
      </dgm:prSet>
      <dgm:spPr/>
    </dgm:pt>
    <dgm:pt modelId="{34CAB617-E857-4E2E-A250-E34AF8B26D74}" type="pres">
      <dgm:prSet presAssocID="{6BED7C7C-57C1-4911-8BE9-2D95FC9ED567}" presName="rootConnector" presStyleLbl="node2" presStyleIdx="1" presStyleCnt="2"/>
      <dgm:spPr/>
    </dgm:pt>
    <dgm:pt modelId="{D64B6E5C-CC10-44F6-8A9E-E587111E9371}" type="pres">
      <dgm:prSet presAssocID="{6BED7C7C-57C1-4911-8BE9-2D95FC9ED567}" presName="hierChild4" presStyleCnt="0"/>
      <dgm:spPr/>
    </dgm:pt>
    <dgm:pt modelId="{D45B2045-EDA4-4EA5-B682-CDFA9EF2D95E}" type="pres">
      <dgm:prSet presAssocID="{6BED7C7C-57C1-4911-8BE9-2D95FC9ED567}" presName="hierChild5" presStyleCnt="0"/>
      <dgm:spPr/>
    </dgm:pt>
    <dgm:pt modelId="{376108E2-BC02-47BA-9CAC-2C945E942D13}" type="pres">
      <dgm:prSet presAssocID="{B79B25AA-4D72-42FD-B9FC-D50380759AD4}" presName="hierChild3" presStyleCnt="0"/>
      <dgm:spPr/>
    </dgm:pt>
  </dgm:ptLst>
  <dgm:cxnLst>
    <dgm:cxn modelId="{0885910B-4673-44FD-AE7D-3BE58AFE5BE1}" srcId="{B79B25AA-4D72-42FD-B9FC-D50380759AD4}" destId="{6BED7C7C-57C1-4911-8BE9-2D95FC9ED567}" srcOrd="1" destOrd="0" parTransId="{F54B6609-061E-4E2C-AEB3-133FB60CF387}" sibTransId="{BC6D82D7-8661-4B6E-B593-347FA6B2D9C2}"/>
    <dgm:cxn modelId="{70E63812-21F0-4875-895D-BA6E368C8902}" type="presOf" srcId="{F54B6609-061E-4E2C-AEB3-133FB60CF387}" destId="{9288814E-79CB-4824-A43A-87402E8D695D}" srcOrd="0" destOrd="0" presId="urn:microsoft.com/office/officeart/2005/8/layout/orgChart1"/>
    <dgm:cxn modelId="{71185220-E6A8-4ED5-9B39-E0401A20C245}" type="presOf" srcId="{B79B25AA-4D72-42FD-B9FC-D50380759AD4}" destId="{1D79AB57-C1EB-4207-BA30-AF7C4F2D9C31}" srcOrd="1" destOrd="0" presId="urn:microsoft.com/office/officeart/2005/8/layout/orgChart1"/>
    <dgm:cxn modelId="{623D8966-49CF-4A7D-AEEB-7FAFDA01F367}" type="presOf" srcId="{F7071779-8391-43FE-ADE2-892242C5D83D}" destId="{847F894F-3F67-4924-A6AE-7451D17957AA}" srcOrd="0" destOrd="0" presId="urn:microsoft.com/office/officeart/2005/8/layout/orgChart1"/>
    <dgm:cxn modelId="{FE293F93-6BB6-4B18-ADC1-30ACB84AFF3B}" type="presOf" srcId="{A5648214-8BCB-4F38-9999-DBD6B8CBD609}" destId="{E262CD5B-2E40-4B16-8051-341D2064F3DF}" srcOrd="1" destOrd="0" presId="urn:microsoft.com/office/officeart/2005/8/layout/orgChart1"/>
    <dgm:cxn modelId="{547E7094-F45F-4400-A790-D572DF3447BD}" srcId="{B79B25AA-4D72-42FD-B9FC-D50380759AD4}" destId="{A5648214-8BCB-4F38-9999-DBD6B8CBD609}" srcOrd="0" destOrd="0" parTransId="{F7071779-8391-43FE-ADE2-892242C5D83D}" sibTransId="{36676759-E6EC-424A-9A21-F429BAEA040F}"/>
    <dgm:cxn modelId="{D7CD1EC2-DEA7-4B03-9982-FBAA6696E833}" srcId="{C51D062D-D603-4B2F-AC64-B897F9B78C1A}" destId="{B79B25AA-4D72-42FD-B9FC-D50380759AD4}" srcOrd="0" destOrd="0" parTransId="{814403D2-5D81-4FB8-9132-3E6C7D733231}" sibTransId="{EEEEA01E-D4E8-4EF1-9D95-7603986743EF}"/>
    <dgm:cxn modelId="{C81ED5DC-364E-4B6F-A931-793B32B81B26}" type="presOf" srcId="{C51D062D-D603-4B2F-AC64-B897F9B78C1A}" destId="{E21C64BB-2007-475C-8820-CE3FF166B32C}" srcOrd="0" destOrd="0" presId="urn:microsoft.com/office/officeart/2005/8/layout/orgChart1"/>
    <dgm:cxn modelId="{2FD97AE5-61B5-47D3-B564-BB5EE24920DA}" type="presOf" srcId="{B79B25AA-4D72-42FD-B9FC-D50380759AD4}" destId="{5B8C20BD-B1CE-41E6-B7C4-2F1D2C8FD9C5}" srcOrd="0" destOrd="0" presId="urn:microsoft.com/office/officeart/2005/8/layout/orgChart1"/>
    <dgm:cxn modelId="{672DCBEC-E7F8-419E-B84B-E02482F99A6C}" type="presOf" srcId="{6BED7C7C-57C1-4911-8BE9-2D95FC9ED567}" destId="{F13B5771-91E6-4155-BCAA-377083F0FAEE}" srcOrd="0" destOrd="0" presId="urn:microsoft.com/office/officeart/2005/8/layout/orgChart1"/>
    <dgm:cxn modelId="{CECBE6F0-03B4-49FD-8CA5-7B8E5DAECCE1}" type="presOf" srcId="{6BED7C7C-57C1-4911-8BE9-2D95FC9ED567}" destId="{34CAB617-E857-4E2E-A250-E34AF8B26D74}" srcOrd="1" destOrd="0" presId="urn:microsoft.com/office/officeart/2005/8/layout/orgChart1"/>
    <dgm:cxn modelId="{AA7C9EFE-3BE8-46EE-87A2-2C0CA72CFEC6}" type="presOf" srcId="{A5648214-8BCB-4F38-9999-DBD6B8CBD609}" destId="{4E1FA9FB-CE4F-4160-8686-BDF224FA2F45}" srcOrd="0" destOrd="0" presId="urn:microsoft.com/office/officeart/2005/8/layout/orgChart1"/>
    <dgm:cxn modelId="{05640FA6-8BFA-4FB1-9D94-14B3FA21EBF1}" type="presParOf" srcId="{E21C64BB-2007-475C-8820-CE3FF166B32C}" destId="{CE174B51-956F-4187-88ED-0C935E1B0596}" srcOrd="0" destOrd="0" presId="urn:microsoft.com/office/officeart/2005/8/layout/orgChart1"/>
    <dgm:cxn modelId="{EF2E6A5C-70D2-486C-9E86-567A695FD63C}" type="presParOf" srcId="{CE174B51-956F-4187-88ED-0C935E1B0596}" destId="{10364498-B163-42BE-AAF0-9D931B571DF5}" srcOrd="0" destOrd="0" presId="urn:microsoft.com/office/officeart/2005/8/layout/orgChart1"/>
    <dgm:cxn modelId="{3B3772ED-E03F-44CE-AD8A-1C3BF3C092C6}" type="presParOf" srcId="{10364498-B163-42BE-AAF0-9D931B571DF5}" destId="{5B8C20BD-B1CE-41E6-B7C4-2F1D2C8FD9C5}" srcOrd="0" destOrd="0" presId="urn:microsoft.com/office/officeart/2005/8/layout/orgChart1"/>
    <dgm:cxn modelId="{CED04280-FB3C-45C3-BE1E-01C30B889E08}" type="presParOf" srcId="{10364498-B163-42BE-AAF0-9D931B571DF5}" destId="{1D79AB57-C1EB-4207-BA30-AF7C4F2D9C31}" srcOrd="1" destOrd="0" presId="urn:microsoft.com/office/officeart/2005/8/layout/orgChart1"/>
    <dgm:cxn modelId="{358C1601-89D2-4A43-A180-40E3AF98792E}" type="presParOf" srcId="{CE174B51-956F-4187-88ED-0C935E1B0596}" destId="{ADBE6534-B31E-4F40-88F0-F60A7788C8C0}" srcOrd="1" destOrd="0" presId="urn:microsoft.com/office/officeart/2005/8/layout/orgChart1"/>
    <dgm:cxn modelId="{CEBC28D5-E8AA-4003-BBE7-A1343983A4C8}" type="presParOf" srcId="{ADBE6534-B31E-4F40-88F0-F60A7788C8C0}" destId="{847F894F-3F67-4924-A6AE-7451D17957AA}" srcOrd="0" destOrd="0" presId="urn:microsoft.com/office/officeart/2005/8/layout/orgChart1"/>
    <dgm:cxn modelId="{DDC9E5F7-2841-4904-A945-D30B3FDD5F16}" type="presParOf" srcId="{ADBE6534-B31E-4F40-88F0-F60A7788C8C0}" destId="{06CE96B0-485D-48A2-9F28-D2059EDBB332}" srcOrd="1" destOrd="0" presId="urn:microsoft.com/office/officeart/2005/8/layout/orgChart1"/>
    <dgm:cxn modelId="{A2086CD6-E91E-4A89-89EC-59219FB750DD}" type="presParOf" srcId="{06CE96B0-485D-48A2-9F28-D2059EDBB332}" destId="{350245A5-A834-42B4-9972-34DE60E016D8}" srcOrd="0" destOrd="0" presId="urn:microsoft.com/office/officeart/2005/8/layout/orgChart1"/>
    <dgm:cxn modelId="{A7C6EDD7-EB8A-424B-B50B-2724D9AC21AE}" type="presParOf" srcId="{350245A5-A834-42B4-9972-34DE60E016D8}" destId="{4E1FA9FB-CE4F-4160-8686-BDF224FA2F45}" srcOrd="0" destOrd="0" presId="urn:microsoft.com/office/officeart/2005/8/layout/orgChart1"/>
    <dgm:cxn modelId="{046104BF-56B0-493C-9C8A-2EC508496AB3}" type="presParOf" srcId="{350245A5-A834-42B4-9972-34DE60E016D8}" destId="{E262CD5B-2E40-4B16-8051-341D2064F3DF}" srcOrd="1" destOrd="0" presId="urn:microsoft.com/office/officeart/2005/8/layout/orgChart1"/>
    <dgm:cxn modelId="{74BF139F-42C9-4613-B75D-BF3E7A1CBB65}" type="presParOf" srcId="{06CE96B0-485D-48A2-9F28-D2059EDBB332}" destId="{DCF796E6-B649-4317-9947-ADB968CD2B8E}" srcOrd="1" destOrd="0" presId="urn:microsoft.com/office/officeart/2005/8/layout/orgChart1"/>
    <dgm:cxn modelId="{1FA293B1-661F-4423-B100-156698FF7EDA}" type="presParOf" srcId="{06CE96B0-485D-48A2-9F28-D2059EDBB332}" destId="{C57885A1-7325-4B9F-813C-0709F9AE4C94}" srcOrd="2" destOrd="0" presId="urn:microsoft.com/office/officeart/2005/8/layout/orgChart1"/>
    <dgm:cxn modelId="{EB4B6CE0-FEEB-4F33-98A9-4F11EFDEC364}" type="presParOf" srcId="{ADBE6534-B31E-4F40-88F0-F60A7788C8C0}" destId="{9288814E-79CB-4824-A43A-87402E8D695D}" srcOrd="2" destOrd="0" presId="urn:microsoft.com/office/officeart/2005/8/layout/orgChart1"/>
    <dgm:cxn modelId="{E2EC75EC-A83F-4FD7-9E67-03DDBC791F8D}" type="presParOf" srcId="{ADBE6534-B31E-4F40-88F0-F60A7788C8C0}" destId="{F22F526B-FB91-4FEB-96E5-6A3C2725BE2F}" srcOrd="3" destOrd="0" presId="urn:microsoft.com/office/officeart/2005/8/layout/orgChart1"/>
    <dgm:cxn modelId="{FB25750E-09CC-495C-956C-3E80D41B7D8A}" type="presParOf" srcId="{F22F526B-FB91-4FEB-96E5-6A3C2725BE2F}" destId="{57E6DA9E-3DC7-476A-9B7C-223BCF960005}" srcOrd="0" destOrd="0" presId="urn:microsoft.com/office/officeart/2005/8/layout/orgChart1"/>
    <dgm:cxn modelId="{DA4025AB-4C7B-43B4-A5FD-2DE5AB7F656D}" type="presParOf" srcId="{57E6DA9E-3DC7-476A-9B7C-223BCF960005}" destId="{F13B5771-91E6-4155-BCAA-377083F0FAEE}" srcOrd="0" destOrd="0" presId="urn:microsoft.com/office/officeart/2005/8/layout/orgChart1"/>
    <dgm:cxn modelId="{CE6E4B22-C4F0-4E44-AA69-AF4704DCCFBE}" type="presParOf" srcId="{57E6DA9E-3DC7-476A-9B7C-223BCF960005}" destId="{34CAB617-E857-4E2E-A250-E34AF8B26D74}" srcOrd="1" destOrd="0" presId="urn:microsoft.com/office/officeart/2005/8/layout/orgChart1"/>
    <dgm:cxn modelId="{A1FA8F8E-50F8-4E19-82EA-CDCDAEA5674A}" type="presParOf" srcId="{F22F526B-FB91-4FEB-96E5-6A3C2725BE2F}" destId="{D64B6E5C-CC10-44F6-8A9E-E587111E9371}" srcOrd="1" destOrd="0" presId="urn:microsoft.com/office/officeart/2005/8/layout/orgChart1"/>
    <dgm:cxn modelId="{50FBF891-DB44-466E-AA6E-5C336EF9088A}" type="presParOf" srcId="{F22F526B-FB91-4FEB-96E5-6A3C2725BE2F}" destId="{D45B2045-EDA4-4EA5-B682-CDFA9EF2D95E}" srcOrd="2" destOrd="0" presId="urn:microsoft.com/office/officeart/2005/8/layout/orgChart1"/>
    <dgm:cxn modelId="{5939E2FB-D91F-4D6B-BBBB-591A49950647}" type="presParOf" srcId="{CE174B51-956F-4187-88ED-0C935E1B0596}" destId="{376108E2-BC02-47BA-9CAC-2C945E942D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358F21-2DE9-4A19-9900-11D5DA1899F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348C25-C556-49B7-B396-105B95E19517}">
      <dgm:prSet phldrT="[Text]" custT="1"/>
      <dgm:spPr>
        <a:solidFill>
          <a:srgbClr val="8BBACF"/>
        </a:solidFill>
      </dgm:spPr>
      <dgm:t>
        <a:bodyPr/>
        <a:lstStyle/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ПРИЛОЗИ</a:t>
          </a:r>
        </a:p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ПРИЈЕДЛОЗИ</a:t>
          </a:r>
        </a:p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УЗВИЦИ</a:t>
          </a:r>
        </a:p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ВЕЗНИЦИ</a:t>
          </a:r>
        </a:p>
        <a:p>
          <a:pPr algn="l"/>
          <a:r>
            <a:rPr lang="sr-Cyrl-BA" sz="2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РИЈЕЧЦЕ</a:t>
          </a:r>
          <a:endParaRPr lang="en-US" sz="2000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F90329-6224-4285-9F69-ED1E4860FF58}" type="parTrans" cxnId="{F26B4E0A-7210-4ECE-9379-627B3FF4EAAD}">
      <dgm:prSet/>
      <dgm:spPr/>
      <dgm:t>
        <a:bodyPr/>
        <a:lstStyle/>
        <a:p>
          <a:endParaRPr lang="en-US"/>
        </a:p>
      </dgm:t>
    </dgm:pt>
    <dgm:pt modelId="{E6AE83B1-DBBA-422C-96D5-65034B5135B0}" type="sibTrans" cxnId="{F26B4E0A-7210-4ECE-9379-627B3FF4EAAD}">
      <dgm:prSet/>
      <dgm:spPr/>
      <dgm:t>
        <a:bodyPr/>
        <a:lstStyle/>
        <a:p>
          <a:endParaRPr lang="en-US"/>
        </a:p>
      </dgm:t>
    </dgm:pt>
    <dgm:pt modelId="{1E9F87D9-E9C9-4D3E-AFDD-67EF2AA71B7B}" type="pres">
      <dgm:prSet presAssocID="{ED358F21-2DE9-4A19-9900-11D5DA1899F1}" presName="diagram" presStyleCnt="0">
        <dgm:presLayoutVars>
          <dgm:dir/>
          <dgm:resizeHandles val="exact"/>
        </dgm:presLayoutVars>
      </dgm:prSet>
      <dgm:spPr/>
    </dgm:pt>
    <dgm:pt modelId="{BC56B32B-C15A-4813-8B4D-EAF391EE47FA}" type="pres">
      <dgm:prSet presAssocID="{2F348C25-C556-49B7-B396-105B95E19517}" presName="node" presStyleLbl="node1" presStyleIdx="0" presStyleCnt="1" custScaleX="181239" custScaleY="111507" custLinFactNeighborX="161" custLinFactNeighborY="126">
        <dgm:presLayoutVars>
          <dgm:bulletEnabled val="1"/>
        </dgm:presLayoutVars>
      </dgm:prSet>
      <dgm:spPr/>
    </dgm:pt>
  </dgm:ptLst>
  <dgm:cxnLst>
    <dgm:cxn modelId="{F26B4E0A-7210-4ECE-9379-627B3FF4EAAD}" srcId="{ED358F21-2DE9-4A19-9900-11D5DA1899F1}" destId="{2F348C25-C556-49B7-B396-105B95E19517}" srcOrd="0" destOrd="0" parTransId="{6FF90329-6224-4285-9F69-ED1E4860FF58}" sibTransId="{E6AE83B1-DBBA-422C-96D5-65034B5135B0}"/>
    <dgm:cxn modelId="{9886115B-AC9C-4FD4-94DD-B6D8FBBA649F}" type="presOf" srcId="{2F348C25-C556-49B7-B396-105B95E19517}" destId="{BC56B32B-C15A-4813-8B4D-EAF391EE47FA}" srcOrd="0" destOrd="0" presId="urn:microsoft.com/office/officeart/2005/8/layout/default"/>
    <dgm:cxn modelId="{214EA687-61A9-4621-8304-260EAC444C1B}" type="presOf" srcId="{ED358F21-2DE9-4A19-9900-11D5DA1899F1}" destId="{1E9F87D9-E9C9-4D3E-AFDD-67EF2AA71B7B}" srcOrd="0" destOrd="0" presId="urn:microsoft.com/office/officeart/2005/8/layout/default"/>
    <dgm:cxn modelId="{547B2E2A-95A8-4A1B-8547-BC68F73130A4}" type="presParOf" srcId="{1E9F87D9-E9C9-4D3E-AFDD-67EF2AA71B7B}" destId="{BC56B32B-C15A-4813-8B4D-EAF391EE47F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ECD65-7361-4BAC-870A-5DF2D1FA704D}">
      <dsp:nvSpPr>
        <dsp:cNvPr id="0" name=""/>
        <dsp:cNvSpPr/>
      </dsp:nvSpPr>
      <dsp:spPr>
        <a:xfrm>
          <a:off x="8" y="0"/>
          <a:ext cx="5029182" cy="1827024"/>
        </a:xfrm>
        <a:prstGeom prst="rect">
          <a:avLst/>
        </a:prstGeom>
        <a:solidFill>
          <a:srgbClr val="8BBA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ИМЕНИЦЕ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ЗАМЈЕНИЦЕ              </a:t>
          </a:r>
          <a:r>
            <a:rPr lang="sr-Cyrl-BA" sz="2000" b="1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ИМЕНСКЕ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ПРИДЈЕВИ                   </a:t>
          </a:r>
          <a:r>
            <a:rPr lang="sr-Cyrl-BA" sz="2000" b="1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РИЈЕЧИ</a:t>
          </a: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БРОЈЕВИ 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b="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ГЛАГОЛИ</a:t>
          </a:r>
          <a:endParaRPr lang="en-US" sz="2000" b="0" kern="1200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" y="0"/>
        <a:ext cx="5029182" cy="18270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8814E-79CB-4824-A43A-87402E8D695D}">
      <dsp:nvSpPr>
        <dsp:cNvPr id="0" name=""/>
        <dsp:cNvSpPr/>
      </dsp:nvSpPr>
      <dsp:spPr>
        <a:xfrm>
          <a:off x="5791200" y="597954"/>
          <a:ext cx="2718826" cy="426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034"/>
              </a:lnTo>
              <a:lnTo>
                <a:pt x="2718826" y="213034"/>
              </a:lnTo>
              <a:lnTo>
                <a:pt x="2718826" y="4260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F894F-3F67-4924-A6AE-7451D17957AA}">
      <dsp:nvSpPr>
        <dsp:cNvPr id="0" name=""/>
        <dsp:cNvSpPr/>
      </dsp:nvSpPr>
      <dsp:spPr>
        <a:xfrm>
          <a:off x="3115396" y="597954"/>
          <a:ext cx="2675803" cy="426068"/>
        </a:xfrm>
        <a:custGeom>
          <a:avLst/>
          <a:gdLst/>
          <a:ahLst/>
          <a:cxnLst/>
          <a:rect l="0" t="0" r="0" b="0"/>
          <a:pathLst>
            <a:path>
              <a:moveTo>
                <a:pt x="2675803" y="0"/>
              </a:moveTo>
              <a:lnTo>
                <a:pt x="2675803" y="213034"/>
              </a:lnTo>
              <a:lnTo>
                <a:pt x="0" y="213034"/>
              </a:lnTo>
              <a:lnTo>
                <a:pt x="0" y="4260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C20BD-B1CE-41E6-B7C4-2F1D2C8FD9C5}">
      <dsp:nvSpPr>
        <dsp:cNvPr id="0" name=""/>
        <dsp:cNvSpPr/>
      </dsp:nvSpPr>
      <dsp:spPr>
        <a:xfrm>
          <a:off x="3962400" y="1062"/>
          <a:ext cx="3657598" cy="596892"/>
        </a:xfrm>
        <a:prstGeom prst="rect">
          <a:avLst/>
        </a:prstGeom>
        <a:solidFill>
          <a:srgbClr val="FF2F2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1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ВРСТЕ РИЈЕЧИ</a:t>
          </a:r>
          <a:endParaRPr lang="en-US" sz="2400" b="1" kern="1200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62400" y="1062"/>
        <a:ext cx="3657598" cy="596892"/>
      </dsp:txXfrm>
    </dsp:sp>
    <dsp:sp modelId="{4E1FA9FB-CE4F-4160-8686-BDF224FA2F45}">
      <dsp:nvSpPr>
        <dsp:cNvPr id="0" name=""/>
        <dsp:cNvSpPr/>
      </dsp:nvSpPr>
      <dsp:spPr>
        <a:xfrm>
          <a:off x="609603" y="1024023"/>
          <a:ext cx="5011584" cy="868896"/>
        </a:xfrm>
        <a:prstGeom prst="rect">
          <a:avLst/>
        </a:prstGeom>
        <a:solidFill>
          <a:srgbClr val="FF2F2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1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ПРОМЈЕНЉИВЕ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(мијењају свој облик)</a:t>
          </a:r>
          <a:endParaRPr lang="en-US" sz="2400" b="0" kern="1200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9603" y="1024023"/>
        <a:ext cx="5011584" cy="868896"/>
      </dsp:txXfrm>
    </dsp:sp>
    <dsp:sp modelId="{F13B5771-91E6-4155-BCAA-377083F0FAEE}">
      <dsp:nvSpPr>
        <dsp:cNvPr id="0" name=""/>
        <dsp:cNvSpPr/>
      </dsp:nvSpPr>
      <dsp:spPr>
        <a:xfrm>
          <a:off x="6047257" y="1024023"/>
          <a:ext cx="4925538" cy="879913"/>
        </a:xfrm>
        <a:prstGeom prst="rect">
          <a:avLst/>
        </a:prstGeom>
        <a:solidFill>
          <a:srgbClr val="FF2F2F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1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НЕПРОМЈЕНЉИВЕ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400" b="1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sr-Cyrl-BA" sz="2400" b="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(не мијењају свој облик)</a:t>
          </a:r>
          <a:endParaRPr lang="en-US" sz="2400" b="1" kern="1200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47257" y="1024023"/>
        <a:ext cx="4925538" cy="8799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6B32B-C15A-4813-8B4D-EAF391EE47FA}">
      <dsp:nvSpPr>
        <dsp:cNvPr id="0" name=""/>
        <dsp:cNvSpPr/>
      </dsp:nvSpPr>
      <dsp:spPr>
        <a:xfrm>
          <a:off x="8762" y="4130"/>
          <a:ext cx="4942889" cy="1824662"/>
        </a:xfrm>
        <a:prstGeom prst="rect">
          <a:avLst/>
        </a:prstGeom>
        <a:solidFill>
          <a:srgbClr val="8BBA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ПРИЛОЗИ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ПРИЈЕДЛОЗИ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УЗВИЦИ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ВЕЗНИЦИ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BA" sz="2000" kern="12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РИЈЕЧЦЕ</a:t>
          </a:r>
          <a:endParaRPr lang="en-US" sz="2000" kern="1200" dirty="0">
            <a:solidFill>
              <a:srgbClr val="001848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62" y="4130"/>
        <a:ext cx="4942889" cy="1824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5/6/2020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5/4/2020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5/4/2020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5/4/2020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5/4/2020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5/4/2020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souto-digitalteacher.blogspot.com/2015/03/international-childrens-book-day-2015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pngimg.com/download/11557" TargetMode="External"/><Relationship Id="rId3" Type="http://schemas.microsoft.com/office/2007/relationships/hdphoto" Target="../media/hdphoto2.wdp"/><Relationship Id="rId7" Type="http://schemas.openxmlformats.org/officeDocument/2006/relationships/hyperlink" Target="http://pngimg.com/download/4447" TargetMode="External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11" Type="http://schemas.openxmlformats.org/officeDocument/2006/relationships/hyperlink" Target="http://www.pngall.com/fruit-png" TargetMode="External"/><Relationship Id="rId5" Type="http://schemas.openxmlformats.org/officeDocument/2006/relationships/image" Target="../media/image9.png"/><Relationship Id="rId15" Type="http://schemas.openxmlformats.org/officeDocument/2006/relationships/hyperlink" Target="https://pixabay.com/en/sunflowers-flowers-blossom-bloom-150739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s://pixabay.com/en/pants-trousers-jeans-blue-female-308497/" TargetMode="External"/><Relationship Id="rId9" Type="http://schemas.openxmlformats.org/officeDocument/2006/relationships/hyperlink" Target="http://pngimg.com/download/4368" TargetMode="External"/><Relationship Id="rId1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00A0A"/>
            </a:gs>
            <a:gs pos="0">
              <a:schemeClr val="accent2">
                <a:lumMod val="45000"/>
                <a:lumOff val="55000"/>
              </a:schemeClr>
            </a:gs>
            <a:gs pos="81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BADA-DD3D-4680-BC96-92DE9019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3" y="533400"/>
            <a:ext cx="10058400" cy="1866118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6000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СРПСКИ ЈЕЗИК И КЊИЖЕВНОСТ ЗА 6. РАЗРЕД</a:t>
            </a:r>
            <a:endParaRPr lang="en-US" sz="6000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05AF97-5186-4A64-A7E5-68DA38E1FA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2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89412" y="2400407"/>
            <a:ext cx="4191000" cy="3998403"/>
          </a:xfrm>
          <a:prstGeom prst="rect">
            <a:avLst/>
          </a:prstGeom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A4B7E5DF-DB35-4795-A859-14324D9DB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7315200"/>
            <a:ext cx="10157354" cy="152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3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8" y="1905000"/>
            <a:ext cx="7567823" cy="2819400"/>
          </a:xfrm>
        </p:spPr>
        <p:txBody>
          <a:bodyPr>
            <a:normAutofit/>
          </a:bodyPr>
          <a:lstStyle/>
          <a:p>
            <a:pPr algn="ctr"/>
            <a:r>
              <a:rPr lang="sr-Cyrl-BA" sz="8000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НА ПАЖЊИ!</a:t>
            </a:r>
            <a:endParaRPr lang="en-US" sz="80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-761999"/>
            <a:ext cx="7008574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D9A8C-FCA8-4A8A-BAD0-1735A183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762000"/>
          </a:xfrm>
        </p:spPr>
        <p:txBody>
          <a:bodyPr>
            <a:normAutofit/>
          </a:bodyPr>
          <a:lstStyle/>
          <a:p>
            <a:pPr algn="ctr"/>
            <a:r>
              <a:rPr lang="sr-Cyrl-B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поновимо!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8FBF6-3C7F-423A-B038-F291648B8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143000"/>
            <a:ext cx="11582400" cy="5715000"/>
          </a:xfrm>
        </p:spPr>
        <p:txBody>
          <a:bodyPr/>
          <a:lstStyle/>
          <a:p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ЋИРИЛИЦА – АЗБУКА (слова су поређана по строго утврђеном реду)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А, Б, В, Г, Д, Ђ, Е, Ж, З, И, Ј, К, Л, Љ, М, Н, Њ, О, П, Р, С, Т, Ћ, У, Ф, Х, Ц, Ч, Џ, Ш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sr-Cyrl-BA" b="1" dirty="0">
                <a:solidFill>
                  <a:srgbClr val="E0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гласова</a:t>
            </a: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(звук који се чује у говору)                </a:t>
            </a:r>
            <a:r>
              <a:rPr lang="sr-Cyrl-BA" b="1" dirty="0">
                <a:solidFill>
                  <a:srgbClr val="E0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слова </a:t>
            </a: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(написани глас)</a:t>
            </a:r>
          </a:p>
          <a:p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„Пиши као што говориш, а читај као што је написано“ – Вук С. Караџић</a:t>
            </a:r>
          </a:p>
          <a:p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Поред ћирилице у нашем језику се служимо и латиницом (абецедом)</a:t>
            </a:r>
          </a:p>
          <a:p>
            <a:pPr marL="0" indent="0" algn="ctr">
              <a:buNone/>
            </a:pPr>
            <a:r>
              <a:rPr lang="sr-Cyrl-BA" b="1" dirty="0">
                <a:solidFill>
                  <a:srgbClr val="E0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 Р,  Т,  В </a:t>
            </a:r>
            <a:r>
              <a:rPr lang="sr-Cyrl-BA" dirty="0">
                <a:solidFill>
                  <a:srgbClr val="E0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 (низ слова/гласова без одређеног значења)</a:t>
            </a:r>
          </a:p>
          <a:p>
            <a:pPr marL="0" indent="0" algn="ctr">
              <a:buNone/>
            </a:pPr>
            <a:r>
              <a:rPr lang="sr-Cyrl-BA" b="1" dirty="0">
                <a:solidFill>
                  <a:srgbClr val="E0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ТРАВА, ВАТРА, ВРАТА </a:t>
            </a:r>
            <a:r>
              <a:rPr lang="sr-Cyrl-BA" dirty="0">
                <a:solidFill>
                  <a:srgbClr val="E00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ријечи (утврђени скупови гласова који имају одређено значење и функцију)</a:t>
            </a:r>
          </a:p>
          <a:p>
            <a:r>
              <a:rPr lang="sr-Cyrl-B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МОРФОЛОГИЈА</a:t>
            </a:r>
            <a:r>
              <a:rPr lang="sr-Cyrl-B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је дио науке о језику који проучава ријечи – врсте, облике и грађење ријечи</a:t>
            </a:r>
          </a:p>
          <a:p>
            <a:pPr marL="0" indent="0">
              <a:buNone/>
            </a:pPr>
            <a:endParaRPr lang="sr-Cyrl-B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inus Sign 5">
            <a:extLst>
              <a:ext uri="{FF2B5EF4-FFF2-40B4-BE49-F238E27FC236}">
                <a16:creationId xmlns:a16="http://schemas.microsoft.com/office/drawing/2014/main" id="{0DA827D7-8713-48DE-9D67-4675301F9F82}"/>
              </a:ext>
            </a:extLst>
          </p:cNvPr>
          <p:cNvSpPr/>
          <p:nvPr/>
        </p:nvSpPr>
        <p:spPr>
          <a:xfrm>
            <a:off x="6556682" y="2438400"/>
            <a:ext cx="533400" cy="152400"/>
          </a:xfrm>
          <a:prstGeom prst="mathMinus">
            <a:avLst/>
          </a:prstGeom>
          <a:solidFill>
            <a:srgbClr val="E00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00A0A"/>
              </a:solidFill>
            </a:endParaRPr>
          </a:p>
        </p:txBody>
      </p:sp>
      <p:sp>
        <p:nvSpPr>
          <p:cNvPr id="7" name="Minus Sign 6">
            <a:extLst>
              <a:ext uri="{FF2B5EF4-FFF2-40B4-BE49-F238E27FC236}">
                <a16:creationId xmlns:a16="http://schemas.microsoft.com/office/drawing/2014/main" id="{32C60CFC-DE80-4A00-8165-F55E606C11BE}"/>
              </a:ext>
            </a:extLst>
          </p:cNvPr>
          <p:cNvSpPr/>
          <p:nvPr/>
        </p:nvSpPr>
        <p:spPr>
          <a:xfrm>
            <a:off x="6556682" y="2513120"/>
            <a:ext cx="533400" cy="152400"/>
          </a:xfrm>
          <a:prstGeom prst="mathMinus">
            <a:avLst/>
          </a:prstGeom>
          <a:solidFill>
            <a:srgbClr val="E00A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76DB24-B8BF-4507-B466-4877177C7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-609600"/>
            <a:ext cx="10157354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DC750FB9-3116-40AA-949F-07F359A5D94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4052900"/>
              </p:ext>
            </p:extLst>
          </p:nvPr>
        </p:nvGraphicFramePr>
        <p:xfrm>
          <a:off x="912812" y="2143125"/>
          <a:ext cx="50292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DB058F4B-4DB1-481F-AA1B-5D2EF75CFEA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2548757"/>
              </p:ext>
            </p:extLst>
          </p:nvPr>
        </p:nvGraphicFramePr>
        <p:xfrm>
          <a:off x="303212" y="228600"/>
          <a:ext cx="115824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Right Brace 17">
            <a:extLst>
              <a:ext uri="{FF2B5EF4-FFF2-40B4-BE49-F238E27FC236}">
                <a16:creationId xmlns:a16="http://schemas.microsoft.com/office/drawing/2014/main" id="{ABF77D02-888A-4CE8-9625-21B0BB754C56}"/>
              </a:ext>
            </a:extLst>
          </p:cNvPr>
          <p:cNvSpPr/>
          <p:nvPr/>
        </p:nvSpPr>
        <p:spPr>
          <a:xfrm>
            <a:off x="2741612" y="2286000"/>
            <a:ext cx="381000" cy="1143000"/>
          </a:xfrm>
          <a:prstGeom prst="rightBrace">
            <a:avLst>
              <a:gd name="adj1" fmla="val 23333"/>
              <a:gd name="adj2" fmla="val 48333"/>
            </a:avLst>
          </a:prstGeom>
          <a:ln w="19050">
            <a:solidFill>
              <a:srgbClr val="0018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A0B39341-3AFC-4CC6-830E-62C5E1648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8201427"/>
              </p:ext>
            </p:extLst>
          </p:nvPr>
        </p:nvGraphicFramePr>
        <p:xfrm>
          <a:off x="6323011" y="2143125"/>
          <a:ext cx="4951652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CBCE4668-53D2-4E71-91BF-8EC357D88DCF}"/>
              </a:ext>
            </a:extLst>
          </p:cNvPr>
          <p:cNvSpPr txBox="1"/>
          <p:nvPr/>
        </p:nvSpPr>
        <p:spPr>
          <a:xfrm>
            <a:off x="912812" y="4419600"/>
            <a:ext cx="5105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ИМЕНСКЕ РИЈЕЧИ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имају:</a:t>
            </a:r>
          </a:p>
          <a:p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 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мушки, женски и средњи</a:t>
            </a:r>
          </a:p>
          <a:p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 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једнина, множина</a:t>
            </a:r>
          </a:p>
          <a:p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ПАДЕЖ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различити облици именских ријечи</a:t>
            </a:r>
            <a:endParaRPr lang="en-US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69B2AE-4AB5-4E75-B3DB-D208E2AF1915}"/>
              </a:ext>
            </a:extLst>
          </p:cNvPr>
          <p:cNvSpPr txBox="1"/>
          <p:nvPr/>
        </p:nvSpPr>
        <p:spPr>
          <a:xfrm>
            <a:off x="6323010" y="4419600"/>
            <a:ext cx="52578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ГЛАГОЛИ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имају:</a:t>
            </a:r>
          </a:p>
          <a:p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1, 2. и 3. лице једнине и множине</a:t>
            </a:r>
          </a:p>
          <a:p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БРОЈ 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једнина, множина</a:t>
            </a:r>
          </a:p>
          <a:p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мушки, женски и средњи</a:t>
            </a:r>
            <a:endParaRPr lang="en-US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4612" y="228600"/>
            <a:ext cx="8077200" cy="4267200"/>
          </a:xfrm>
        </p:spPr>
        <p:txBody>
          <a:bodyPr>
            <a:noAutofit/>
          </a:bodyPr>
          <a:lstStyle/>
          <a:p>
            <a:pPr algn="ctr"/>
            <a:r>
              <a:rPr lang="sr-Cyrl-BA" sz="7200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ПРОМЈЕНЉИВЕ РИЈЕЧИ</a:t>
            </a:r>
            <a:r>
              <a:rPr lang="sr-Latn-BA" sz="7200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sr-Cyrl-BA" sz="7200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понављање)</a:t>
            </a:r>
            <a:endParaRPr lang="en-US" sz="7200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7162800"/>
            <a:ext cx="7008574" cy="304800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F6C7-B7AD-4CFB-99B1-673617DBD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49046"/>
            <a:ext cx="10896600" cy="384354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2800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ПРОМЈЕНЉИВЕ РИЈЕЧИ</a:t>
            </a:r>
            <a:endParaRPr lang="en-US" sz="2800" b="1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3D2CE55-EF63-4EA4-8F87-7BAFA9B904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0295668"/>
              </p:ext>
            </p:extLst>
          </p:nvPr>
        </p:nvGraphicFramePr>
        <p:xfrm>
          <a:off x="227012" y="533400"/>
          <a:ext cx="11734800" cy="616529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46960">
                  <a:extLst>
                    <a:ext uri="{9D8B030D-6E8A-4147-A177-3AD203B41FA5}">
                      <a16:colId xmlns:a16="http://schemas.microsoft.com/office/drawing/2014/main" val="2167610986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1412303452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2661868032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3302762232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2316957777"/>
                    </a:ext>
                  </a:extLst>
                </a:gridCol>
              </a:tblGrid>
              <a:tr h="463894">
                <a:tc>
                  <a:txBody>
                    <a:bodyPr/>
                    <a:lstStyle/>
                    <a:p>
                      <a:pPr algn="ctr"/>
                      <a:r>
                        <a:rPr lang="sr-Cyrl-BA" sz="2400" b="1" i="0" dirty="0">
                          <a:ln>
                            <a:noFill/>
                          </a:ln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ИМЕНИЦЕ</a:t>
                      </a:r>
                      <a:endParaRPr lang="en-US" sz="2400" b="1" i="0" dirty="0">
                        <a:ln>
                          <a:noFill/>
                        </a:ln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ПРИДЈЕВИ</a:t>
                      </a:r>
                      <a:endParaRPr lang="en-US" b="1" dirty="0"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F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ЗАМЈЕНИЦЕ</a:t>
                      </a:r>
                      <a:endParaRPr lang="en-US" b="1" dirty="0"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F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БРОЈЕВИ</a:t>
                      </a:r>
                      <a:endParaRPr lang="en-US" b="1" dirty="0"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F44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1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ГЛАГОЛИ</a:t>
                      </a:r>
                      <a:endParaRPr lang="en-US" b="1" dirty="0"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0F4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31676"/>
                  </a:ext>
                </a:extLst>
              </a:tr>
              <a:tr h="73252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именују бића, ствари и појаве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описују именицу: какав? чији?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замјењују  именице и придјеве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одређују колико је нечега на броју 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означавају радњу, стање и збивање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650874"/>
                  </a:ext>
                </a:extLst>
              </a:tr>
              <a:tr h="711305">
                <a:tc>
                  <a:txBody>
                    <a:bodyPr/>
                    <a:lstStyle/>
                    <a:p>
                      <a:pPr algn="ctr"/>
                      <a:r>
                        <a:rPr lang="sr-Cyrl-BA" sz="2000" b="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ЗАЈЕДНИЧКЕ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(отац, пут, ауто...)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ОПИСНИ 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(жут, висок, бистра...)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ИМЕНИЧКЕ 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(ја, себе, неко...)</a:t>
                      </a:r>
                      <a:endParaRPr lang="en-US" sz="2000" dirty="0"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ОСНОВНИ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(два, пет, осам...)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РАДЊА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(читати, писати, орати...)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227014"/>
                  </a:ext>
                </a:extLst>
              </a:tr>
              <a:tr h="149675"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ВЛАСТИТЕ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(Маја, Ниш, Врбас...)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ПРИСВОЈНИ 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(братов, сеоски...)</a:t>
                      </a:r>
                      <a:endParaRPr lang="en-US" sz="2000" dirty="0"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ПРИДЈЕВСКЕ 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(мој</a:t>
                      </a:r>
                      <a:r>
                        <a:rPr lang="sr-Latn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та</a:t>
                      </a:r>
                      <a:r>
                        <a:rPr lang="sr-Latn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свак</a:t>
                      </a:r>
                      <a:r>
                        <a:rPr lang="sr-Latn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...)</a:t>
                      </a:r>
                      <a:endParaRPr lang="en-US" sz="2000" dirty="0"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РЕДНИ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(први, шеста, десето...)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СТАЊЕ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(спавати, чезнути...)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32955"/>
                  </a:ext>
                </a:extLst>
              </a:tr>
              <a:tr h="711305"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ЗБИРНЕ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(лишће, браћа, јагњад...)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ГРАДИВНИ 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(свилен, дрвена...)</a:t>
                      </a:r>
                      <a:endParaRPr lang="en-US" sz="2000" dirty="0"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ЗБИРНИ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(двоје, троје, седморо...)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ЗБИВАЊЕ 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(грмјети, свитати...)</a:t>
                      </a:r>
                      <a:endParaRPr lang="en-US" sz="2000" dirty="0"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744298"/>
                  </a:ext>
                </a:extLst>
              </a:tr>
              <a:tr h="711305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ГРАДИВНЕ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(злато, вуна, со...)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ВРЕМЕНСКИ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(зимски, ноћна...) </a:t>
                      </a:r>
                      <a:endParaRPr lang="en-US" sz="2000" dirty="0"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802"/>
                  </a:ext>
                </a:extLst>
              </a:tr>
              <a:tr h="711305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МИСАОНЕ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(мисао, сан, љубав...)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МЈЕСНИ 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(лијеви, јужна, доње...)</a:t>
                      </a:r>
                      <a:endParaRPr lang="en-US" sz="2000" dirty="0"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8E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980882"/>
                  </a:ext>
                </a:extLst>
              </a:tr>
              <a:tr h="711305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ГЛАГОЛСКЕ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(учење, вјежба...)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703997"/>
                  </a:ext>
                </a:extLst>
              </a:tr>
              <a:tr h="711305">
                <a:tc>
                  <a:txBody>
                    <a:bodyPr/>
                    <a:lstStyle/>
                    <a:p>
                      <a:pPr marL="0" marR="0" lvl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BA" sz="2000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БРОЈНЕ</a:t>
                      </a:r>
                      <a:r>
                        <a:rPr lang="sr-Cyrl-BA" sz="200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(петица, првак, трећина...)</a:t>
                      </a:r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935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182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490A9CA-4B82-4EBF-A02B-1AA28220E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-609600"/>
            <a:ext cx="10157354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38D459-85A8-4B25-AB7B-772E90E78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212" y="228600"/>
            <a:ext cx="11582400" cy="3886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је моја </a:t>
            </a:r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КУЋА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НОМИНАТИВ           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Сјећам се своје </a:t>
            </a:r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КУЋЕ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ГЕНИТИВ              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Идем својој </a:t>
            </a:r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КУЋИ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ДАТИВ           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Волим своју </a:t>
            </a:r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КУЋУ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АКУЗАТИВ                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Еј, моја </a:t>
            </a:r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КУЋО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ВОКАТИВ                  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Сједим пред својом </a:t>
            </a:r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КУЋОМ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ИНСТРУМЕНТАЛ      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Живим у својој </a:t>
            </a:r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КУЋИ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ЛОКАТИВ                            </a:t>
            </a:r>
            <a:endParaRPr lang="en-US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58672D-EE5E-45C5-A8BB-685674BB83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32412" y="5029200"/>
            <a:ext cx="7086600" cy="182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граматичка основа      </a:t>
            </a:r>
            <a:r>
              <a:rPr lang="sr-Cyrl-BA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граматички наставци</a:t>
            </a:r>
          </a:p>
          <a:p>
            <a:pPr marL="0" indent="0">
              <a:buNone/>
            </a:pPr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(именичка основа)       </a:t>
            </a:r>
            <a:r>
              <a:rPr lang="sr-Cyrl-BA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(падежни наставци)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52D919-0DE2-42EF-909F-79DF56B4A847}"/>
              </a:ext>
            </a:extLst>
          </p:cNvPr>
          <p:cNvSpPr/>
          <p:nvPr/>
        </p:nvSpPr>
        <p:spPr>
          <a:xfrm>
            <a:off x="8874124" y="276243"/>
            <a:ext cx="609600" cy="3962400"/>
          </a:xfrm>
          <a:prstGeom prst="rect">
            <a:avLst/>
          </a:prstGeom>
          <a:noFill/>
          <a:ln w="50800" cap="flat" cmpd="sng" algn="ctr">
            <a:solidFill>
              <a:srgbClr val="EFEF1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01B58-3E6B-4B7E-9890-5AAC5053D269}"/>
              </a:ext>
            </a:extLst>
          </p:cNvPr>
          <p:cNvSpPr txBox="1"/>
          <p:nvPr/>
        </p:nvSpPr>
        <p:spPr>
          <a:xfrm>
            <a:off x="8075612" y="276243"/>
            <a:ext cx="1467519" cy="401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КУЋ</a:t>
            </a: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КУЋ</a:t>
            </a: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КУЋ</a:t>
            </a: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КУЋ</a:t>
            </a: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КУЋ</a:t>
            </a: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КУЋ</a:t>
            </a: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ОМ</a:t>
            </a: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1866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srgbClr val="001848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КУЋ</a:t>
            </a: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srgbClr val="8E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8355CA-2DC3-4A21-9EFE-44F09DDFB24D}"/>
              </a:ext>
            </a:extLst>
          </p:cNvPr>
          <p:cNvCxnSpPr/>
          <p:nvPr/>
        </p:nvCxnSpPr>
        <p:spPr>
          <a:xfrm flipH="1">
            <a:off x="7085012" y="4286572"/>
            <a:ext cx="1295400" cy="742628"/>
          </a:xfrm>
          <a:prstGeom prst="straightConnector1">
            <a:avLst/>
          </a:prstGeom>
          <a:ln>
            <a:solidFill>
              <a:srgbClr val="001848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8E460C-38C6-402E-8D16-6045C5A82275}"/>
              </a:ext>
            </a:extLst>
          </p:cNvPr>
          <p:cNvCxnSpPr/>
          <p:nvPr/>
        </p:nvCxnSpPr>
        <p:spPr>
          <a:xfrm>
            <a:off x="9178924" y="4286572"/>
            <a:ext cx="1335088" cy="742628"/>
          </a:xfrm>
          <a:prstGeom prst="straightConnector1">
            <a:avLst/>
          </a:prstGeom>
          <a:ln>
            <a:solidFill>
              <a:srgbClr val="8E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CFA2857-F0EB-471D-A73C-D2A3E697FB00}"/>
              </a:ext>
            </a:extLst>
          </p:cNvPr>
          <p:cNvSpPr txBox="1"/>
          <p:nvPr/>
        </p:nvSpPr>
        <p:spPr>
          <a:xfrm>
            <a:off x="379412" y="4657886"/>
            <a:ext cx="51054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r-Cyrl-BA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ИЗУЗЕЦИ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НАТАЛИ или СТЕФАНИ – именице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БРАОН или ТЕГЕТ – придјеви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ПЕТ, ШЕСТ, СЕДАМ... – бројеви </a:t>
            </a:r>
            <a:endParaRPr lang="en-US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6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4478B-9EF8-4FC8-893E-0884B8C31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-914400"/>
            <a:ext cx="10157354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53800-92B8-4171-899F-0342EF4AC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212" y="457200"/>
            <a:ext cx="11582401" cy="6400800"/>
          </a:xfrm>
        </p:spPr>
        <p:txBody>
          <a:bodyPr>
            <a:normAutofit lnSpcReduction="10000"/>
          </a:bodyPr>
          <a:lstStyle/>
          <a:p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Различити облици у којима се појављују именице називају се </a:t>
            </a:r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ПАДЕЖИ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Промјена именица и именских ријечи кроз падеже назива се </a:t>
            </a:r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ДЕКЛИНАЦИЈА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Сједим пред </a:t>
            </a:r>
            <a:r>
              <a:rPr lang="sr-Cyrl-BA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СВОЈОМ ЛИЈЕПОМ КУЋОМ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dirty="0">
              <a:solidFill>
                <a:srgbClr val="8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Слагање придјева, замјеница и бројева са именицом уз коју стоје у роду, броју и падежу назива се </a:t>
            </a:r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КОНГРУЕНЦИЈА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sr-Cyrl-BA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Промјена глагола назива се </a:t>
            </a:r>
            <a:r>
              <a:rPr lang="sr-Cyrl-BA" b="1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КОНЈУГАЦИЈА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39A08D3E-7A57-40E0-BBAA-F08ED888864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82609837"/>
              </p:ext>
            </p:extLst>
          </p:nvPr>
        </p:nvGraphicFramePr>
        <p:xfrm>
          <a:off x="2665412" y="4142324"/>
          <a:ext cx="5867400" cy="18288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val="110100012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132545492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1523196398"/>
                    </a:ext>
                  </a:extLst>
                </a:gridCol>
              </a:tblGrid>
              <a:tr h="338189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ЈЕДНИНА</a:t>
                      </a:r>
                      <a:endParaRPr lang="en-US" b="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b="0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МНОЖИНА</a:t>
                      </a:r>
                      <a:endParaRPr lang="en-US" b="0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3466125"/>
                  </a:ext>
                </a:extLst>
              </a:tr>
              <a:tr h="338189"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лице </a:t>
                      </a:r>
                      <a:endParaRPr lang="en-US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пјева</a:t>
                      </a:r>
                      <a:r>
                        <a:rPr lang="sr-Cyrl-BA" b="1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lang="en-US" b="1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пјева</a:t>
                      </a:r>
                      <a:r>
                        <a:rPr lang="sr-Cyrl-BA" b="1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</a:t>
                      </a:r>
                      <a:endParaRPr lang="en-US" b="1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493429"/>
                  </a:ext>
                </a:extLst>
              </a:tr>
              <a:tr h="338189"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лице</a:t>
                      </a:r>
                      <a:endParaRPr lang="en-US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пјева</a:t>
                      </a:r>
                      <a:r>
                        <a:rPr lang="sr-Cyrl-BA" b="1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</a:t>
                      </a:r>
                      <a:endParaRPr lang="en-US" b="1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пјева</a:t>
                      </a:r>
                      <a:r>
                        <a:rPr lang="sr-Cyrl-BA" b="1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</a:t>
                      </a:r>
                      <a:endParaRPr lang="en-US" b="1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694936"/>
                  </a:ext>
                </a:extLst>
              </a:tr>
              <a:tr h="338189"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лице</a:t>
                      </a:r>
                      <a:endParaRPr lang="en-US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пјева</a:t>
                      </a:r>
                      <a:r>
                        <a:rPr lang="sr-Cyrl-BA" b="1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en-US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BA" dirty="0">
                          <a:solidFill>
                            <a:srgbClr val="001848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пјева</a:t>
                      </a:r>
                      <a:r>
                        <a:rPr lang="sr-Cyrl-BA" b="1" dirty="0">
                          <a:solidFill>
                            <a:srgbClr val="8E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ју</a:t>
                      </a:r>
                      <a:endParaRPr lang="en-US" b="1" dirty="0">
                        <a:solidFill>
                          <a:srgbClr val="001848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12286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ACF8333-2667-4C92-A710-F651F6327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12" y="2113935"/>
            <a:ext cx="3657600" cy="569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566973-17DF-4BDE-B48B-8BDB00743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732" y="2383337"/>
            <a:ext cx="2935360" cy="600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631E12-12DA-4389-A6E3-A892F7095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12" y="2646282"/>
            <a:ext cx="4267200" cy="57296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22F418D-E2D1-4477-B365-E5C28833D9B0}"/>
              </a:ext>
            </a:extLst>
          </p:cNvPr>
          <p:cNvCxnSpPr>
            <a:cxnSpLocks/>
          </p:cNvCxnSpPr>
          <p:nvPr/>
        </p:nvCxnSpPr>
        <p:spPr>
          <a:xfrm>
            <a:off x="3046412" y="1884282"/>
            <a:ext cx="457200" cy="329294"/>
          </a:xfrm>
          <a:prstGeom prst="straightConnector1">
            <a:avLst/>
          </a:prstGeom>
          <a:ln>
            <a:solidFill>
              <a:srgbClr val="8E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204CE47-1E4F-423F-9467-12CAA4FB0112}"/>
              </a:ext>
            </a:extLst>
          </p:cNvPr>
          <p:cNvCxnSpPr>
            <a:cxnSpLocks/>
          </p:cNvCxnSpPr>
          <p:nvPr/>
        </p:nvCxnSpPr>
        <p:spPr>
          <a:xfrm flipH="1">
            <a:off x="3808412" y="1884282"/>
            <a:ext cx="533400" cy="329294"/>
          </a:xfrm>
          <a:prstGeom prst="straightConnector1">
            <a:avLst/>
          </a:prstGeom>
          <a:ln>
            <a:solidFill>
              <a:srgbClr val="8E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0759B2F-1046-42F0-91E2-2F875D66B7FE}"/>
              </a:ext>
            </a:extLst>
          </p:cNvPr>
          <p:cNvCxnSpPr>
            <a:cxnSpLocks/>
          </p:cNvCxnSpPr>
          <p:nvPr/>
        </p:nvCxnSpPr>
        <p:spPr>
          <a:xfrm>
            <a:off x="5713412" y="1917980"/>
            <a:ext cx="0" cy="329294"/>
          </a:xfrm>
          <a:prstGeom prst="straightConnector1">
            <a:avLst/>
          </a:prstGeom>
          <a:ln>
            <a:solidFill>
              <a:srgbClr val="8E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DF100B-6554-416F-BE18-229291FD1793}"/>
              </a:ext>
            </a:extLst>
          </p:cNvPr>
          <p:cNvCxnSpPr>
            <a:cxnSpLocks/>
          </p:cNvCxnSpPr>
          <p:nvPr/>
        </p:nvCxnSpPr>
        <p:spPr>
          <a:xfrm flipH="1">
            <a:off x="5845932" y="5638800"/>
            <a:ext cx="192160" cy="289415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1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A549D-E6F0-4FA3-AB9D-D599C25E8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76200"/>
            <a:ext cx="11582400" cy="762000"/>
          </a:xfrm>
        </p:spPr>
        <p:txBody>
          <a:bodyPr>
            <a:normAutofit/>
          </a:bodyPr>
          <a:lstStyle/>
          <a:p>
            <a:pPr algn="ctr"/>
            <a:r>
              <a:rPr lang="sr-Cyrl-BA" sz="3600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ПАЗИ!</a:t>
            </a:r>
            <a:endParaRPr lang="en-US" sz="3600" b="1" dirty="0">
              <a:solidFill>
                <a:srgbClr val="8E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EC205-1743-4EB5-ABF7-3D537CFE2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3212" y="1219200"/>
            <a:ext cx="5791201" cy="5486400"/>
          </a:xfrm>
        </p:spPr>
        <p:txBody>
          <a:bodyPr>
            <a:normAutofit lnSpcReduction="10000"/>
          </a:bodyPr>
          <a:lstStyle/>
          <a:p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Именице које се употребљавају само у облику множине називају се </a:t>
            </a:r>
            <a:r>
              <a:rPr lang="sr-Cyrl-BA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плуралија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тантум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панталоне, наочаре, санке, врата, маказе, гусле Карловци, Петровци</a:t>
            </a:r>
            <a:r>
              <a:rPr lang="sr-Latn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sr-Cyrl-BA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BA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BA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BA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sz="800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мијешај бројеве и бројне именице (пет је број, а петица је бројна именица)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73B52C-C611-4FF8-BADC-C2E61EB1D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7558" y="1219200"/>
            <a:ext cx="5588053" cy="5410200"/>
          </a:xfrm>
        </p:spPr>
        <p:txBody>
          <a:bodyPr>
            <a:normAutofit lnSpcReduction="10000"/>
          </a:bodyPr>
          <a:lstStyle/>
          <a:p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Именице које имају само облике једнине називају се </a:t>
            </a:r>
            <a:r>
              <a:rPr lang="sr-Cyrl-BA" b="1" dirty="0">
                <a:solidFill>
                  <a:srgbClr val="8E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сингуларија тантум</a:t>
            </a:r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цвијеће, воће, мед, жито, Нови Сад...</a:t>
            </a:r>
          </a:p>
          <a:p>
            <a:endParaRPr lang="sr-Cyrl-BA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BA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BA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dirty="0">
                <a:solidFill>
                  <a:srgbClr val="00184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Разликуј глагол од глаголске именице (трчим је глагол, а трчање је глаголска именица)</a:t>
            </a:r>
          </a:p>
          <a:p>
            <a:pPr marL="0" indent="0">
              <a:buNone/>
            </a:pPr>
            <a:endParaRPr lang="en-US" dirty="0">
              <a:solidFill>
                <a:srgbClr val="00184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24EC32-675F-4C2C-8D27-63FEC4952E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656551">
            <a:off x="4352766" y="3701448"/>
            <a:ext cx="781086" cy="14838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AF1F0D-4945-4D8C-9BC6-683A4EB3E2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 rot="390429">
            <a:off x="929686" y="4341794"/>
            <a:ext cx="1752600" cy="824932"/>
          </a:xfrm>
          <a:prstGeom prst="rect">
            <a:avLst/>
          </a:prstGeom>
          <a:noFill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BBB96A-3C71-40EC-B56B-E3E06F6AF0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1521615">
            <a:off x="2544003" y="2733758"/>
            <a:ext cx="1400319" cy="13806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E0577ED-BFE8-4F4C-8269-8B66FEFC62B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6863923" y="3680700"/>
            <a:ext cx="2426779" cy="1615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6F1DE5-EA29-4E56-AF76-E02BC3815CD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9911741" y="3704686"/>
            <a:ext cx="1308962" cy="13089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D81A40-8319-4C5F-98E9-56C3843C51F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 rot="20390824">
            <a:off x="8396786" y="2538049"/>
            <a:ext cx="1423230" cy="121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78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729BCCD-330E-4389-9BD0-31759DF1D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09600"/>
          </a:xfrm>
        </p:spPr>
        <p:txBody>
          <a:bodyPr>
            <a:normAutofit/>
          </a:bodyPr>
          <a:lstStyle/>
          <a:p>
            <a:pPr algn="ctr"/>
            <a:r>
              <a:rPr lang="sr-Cyrl-B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ДОМАЋА ЗАДАЋА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C6A2C6-2647-4AB2-BF2C-CF76A0348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838200"/>
            <a:ext cx="11582400" cy="5867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датом тексту подвуци све промјенљиве ријечи.</a:t>
            </a:r>
          </a:p>
          <a:p>
            <a:pPr marL="426645" lvl="1" indent="0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 је брдо изашло иза сунца, а кревет скочи из пространог чиче, навуче ноге на опанке, стави главу на капу и отвори кућу на вратима. Чича стави раме на сјекиру и намигну бабом на своје око. (Бранко Ћопић, </a:t>
            </a:r>
            <a:r>
              <a:rPr lang="sr-Cyrl-B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Изокренута прича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Подвуци ријечи које се мијењају по падежима.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ТРЧАЊЕ, ТРЧАТИ, ЛИЈЕП, НЕКО, НЕКОЛИКО, ДЕСЕТ, УЧЕ, СЕБЕ, ЈУЧЕ</a:t>
            </a:r>
            <a:r>
              <a:rPr lang="sr-Latn-BA">
                <a:latin typeface="Times New Roman" panose="02020603050405020304" pitchFamily="18" charset="0"/>
                <a:cs typeface="Times New Roman" panose="02020603050405020304" pitchFamily="18" charset="0"/>
              </a:rPr>
              <a:t>, JA</a:t>
            </a:r>
            <a:r>
              <a:rPr lang="sr-Cyrl-BA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Подвуци глаголе</a:t>
            </a:r>
            <a:r>
              <a:rPr lang="sr-Latn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наведеној реченици.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Лав, магарац и лисица пођу скупа у лов са уговором: што улове да подијеле.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Одреди граматичку основу ријечи ТЕНИСЕРИМА.  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Одреди врсту, род, број и падеж подвучене ријечи у датој народној пословици.</a:t>
            </a: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Ум царује, а снага кладе ваља.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5840E0-F7B0-44FD-AFDF-67B172BF62C1}"/>
              </a:ext>
            </a:extLst>
          </p:cNvPr>
          <p:cNvCxnSpPr>
            <a:cxnSpLocks/>
          </p:cNvCxnSpPr>
          <p:nvPr/>
        </p:nvCxnSpPr>
        <p:spPr>
          <a:xfrm flipV="1">
            <a:off x="3275012" y="6553200"/>
            <a:ext cx="762000" cy="1480"/>
          </a:xfrm>
          <a:prstGeom prst="line">
            <a:avLst/>
          </a:prstGeom>
          <a:ln>
            <a:solidFill>
              <a:srgbClr val="8E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79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9A4E33EC-D715-440E-9062-8AFA4CC9E341}" vid="{0DFBCB81-4ACA-49F1-BA1C-2B43B27F1FC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8743</TotalTime>
  <Words>851</Words>
  <Application>Microsoft Office PowerPoint</Application>
  <PresentationFormat>Custom</PresentationFormat>
  <Paragraphs>136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Times New Roman</vt:lpstr>
      <vt:lpstr>Books 16x9</vt:lpstr>
      <vt:lpstr>СРПСКИ ЈЕЗИК И КЊИЖЕВНОСТ ЗА 6. РАЗРЕД</vt:lpstr>
      <vt:lpstr>Да поновимо!</vt:lpstr>
      <vt:lpstr>PowerPoint Presentation</vt:lpstr>
      <vt:lpstr>ПРОМЈЕНЉИВЕ РИЈЕЧИ (понављање)</vt:lpstr>
      <vt:lpstr>ПРОМЈЕНЉИВЕ РИЈЕЧИ</vt:lpstr>
      <vt:lpstr>PowerPoint Presentation</vt:lpstr>
      <vt:lpstr>PowerPoint Presentation</vt:lpstr>
      <vt:lpstr>ПАЗИ!</vt:lpstr>
      <vt:lpstr>ДОМАЋА ЗАДАЋА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ВРСТЕ РИЈЕЧИ</dc:title>
  <dc:creator>Dragan</dc:creator>
  <cp:lastModifiedBy>Dragan</cp:lastModifiedBy>
  <cp:revision>45</cp:revision>
  <dcterms:created xsi:type="dcterms:W3CDTF">2020-04-30T16:35:16Z</dcterms:created>
  <dcterms:modified xsi:type="dcterms:W3CDTF">2020-05-06T19:56:48Z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