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8" r:id="rId11"/>
    <p:sldId id="268" r:id="rId12"/>
    <p:sldId id="269" r:id="rId13"/>
    <p:sldId id="265" r:id="rId14"/>
    <p:sldId id="271" r:id="rId15"/>
    <p:sldId id="272" r:id="rId16"/>
    <p:sldId id="273" r:id="rId17"/>
    <p:sldId id="274" r:id="rId18"/>
    <p:sldId id="275" r:id="rId19"/>
    <p:sldId id="277" r:id="rId20"/>
    <p:sldId id="280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9" autoAdjust="0"/>
    <p:restoredTop sz="94660"/>
  </p:normalViewPr>
  <p:slideViewPr>
    <p:cSldViewPr>
      <p:cViewPr varScale="1">
        <p:scale>
          <a:sx n="70" d="100"/>
          <a:sy n="70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tableStyles" Target="tableStyle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heme" Target="theme/theme1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viewProps" Target="viewProps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4ED2-519B-4E39-8D53-0B449B3D4E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7AC-7780-48FF-A00A-20B39FEC4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4ED2-519B-4E39-8D53-0B449B3D4E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7AC-7780-48FF-A00A-20B39FEC4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4ED2-519B-4E39-8D53-0B449B3D4E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7AC-7780-48FF-A00A-20B39FEC4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4ED2-519B-4E39-8D53-0B449B3D4E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7AC-7780-48FF-A00A-20B39FEC4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4ED2-519B-4E39-8D53-0B449B3D4E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7AC-7780-48FF-A00A-20B39FEC4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4ED2-519B-4E39-8D53-0B449B3D4E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7AC-7780-48FF-A00A-20B39FEC4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4ED2-519B-4E39-8D53-0B449B3D4E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7AC-7780-48FF-A00A-20B39FEC4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4ED2-519B-4E39-8D53-0B449B3D4E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7AC-7780-48FF-A00A-20B39FEC4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4ED2-519B-4E39-8D53-0B449B3D4E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7AC-7780-48FF-A00A-20B39FEC4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4ED2-519B-4E39-8D53-0B449B3D4E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7AC-7780-48FF-A00A-20B39FEC4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D4ED2-519B-4E39-8D53-0B449B3D4E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5527AC-7780-48FF-A00A-20B39FEC4B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1D4ED2-519B-4E39-8D53-0B449B3D4E86}" type="datetimeFigureOut">
              <a:rPr lang="en-US" smtClean="0"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5527AC-7780-48FF-A00A-20B39FEC4BB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/>
              <a:t>УСЛОВНЕ РЕЧЕНИЦЕ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CS" dirty="0"/>
              <a:t>ГРАМАТИКА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Вјежба</a:t>
            </a:r>
            <a:br>
              <a:rPr lang="sr-Cyrl-RS" dirty="0"/>
            </a:br>
            <a:r>
              <a:rPr lang="sr-Cyrl-RS" dirty="0"/>
              <a:t>Зависносложене реченице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545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Толико сам вјежбао </a:t>
            </a:r>
            <a:r>
              <a:rPr lang="sr-Cyrl-CS" dirty="0">
                <a:solidFill>
                  <a:srgbClr val="FFFF00"/>
                </a:solidFill>
              </a:rPr>
              <a:t>да се више не бојим контролног рада.</a:t>
            </a: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              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8896661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Толико сам вјежбао </a:t>
            </a:r>
            <a:r>
              <a:rPr lang="sr-Cyrl-CS" dirty="0">
                <a:solidFill>
                  <a:srgbClr val="FFFF00"/>
                </a:solidFill>
              </a:rPr>
              <a:t>да се више не бојим контролног рада.</a:t>
            </a: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               </a:t>
            </a:r>
            <a:r>
              <a:rPr lang="sr-Cyrl-CS" dirty="0">
                <a:solidFill>
                  <a:schemeClr val="accent2"/>
                </a:solidFill>
              </a:rPr>
              <a:t>посљедична реченица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19576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Толико сам вјежбао </a:t>
            </a:r>
            <a:r>
              <a:rPr lang="sr-Cyrl-CS" dirty="0">
                <a:solidFill>
                  <a:srgbClr val="FFFF00"/>
                </a:solidFill>
              </a:rPr>
              <a:t>да се више не бојим контролног рада.</a:t>
            </a: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               </a:t>
            </a:r>
            <a:r>
              <a:rPr lang="sr-Cyrl-CS" dirty="0">
                <a:solidFill>
                  <a:schemeClr val="accent2"/>
                </a:solidFill>
              </a:rPr>
              <a:t>посљедична реченица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Да сам више вјежбао, </a:t>
            </a:r>
            <a:r>
              <a:rPr lang="sr-Cyrl-CS" dirty="0">
                <a:solidFill>
                  <a:schemeClr val="bg1"/>
                </a:solidFill>
              </a:rPr>
              <a:t>не бих се плашио.</a:t>
            </a:r>
            <a:endParaRPr lang="sr-Cyrl-C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0"/>
            <a:ext cx="9036496" cy="6741368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Толико сам вјежбао </a:t>
            </a:r>
            <a:r>
              <a:rPr lang="sr-Cyrl-CS" dirty="0">
                <a:solidFill>
                  <a:srgbClr val="FFFF00"/>
                </a:solidFill>
              </a:rPr>
              <a:t>да се више не бојим контролног рада.</a:t>
            </a: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               </a:t>
            </a:r>
            <a:r>
              <a:rPr lang="sr-Cyrl-CS" dirty="0">
                <a:solidFill>
                  <a:schemeClr val="accent2"/>
                </a:solidFill>
              </a:rPr>
              <a:t>посљедична реченица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Да сам више вјежбао, </a:t>
            </a:r>
            <a:r>
              <a:rPr lang="sr-Cyrl-CS" dirty="0">
                <a:solidFill>
                  <a:schemeClr val="bg1"/>
                </a:solidFill>
              </a:rPr>
              <a:t>не бих се плашио.</a:t>
            </a: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accent2"/>
                </a:solidFill>
              </a:rPr>
              <a:t>                 условна реченица.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1426960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Толико сам вјежбао </a:t>
            </a:r>
            <a:r>
              <a:rPr lang="sr-Cyrl-CS" dirty="0">
                <a:solidFill>
                  <a:srgbClr val="FFFF00"/>
                </a:solidFill>
              </a:rPr>
              <a:t>да се више не бојим контролног рада.</a:t>
            </a: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               </a:t>
            </a:r>
            <a:r>
              <a:rPr lang="sr-Cyrl-CS" dirty="0">
                <a:solidFill>
                  <a:schemeClr val="accent2"/>
                </a:solidFill>
              </a:rPr>
              <a:t>посљедична реченица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Да сам више вјежбао, </a:t>
            </a:r>
            <a:r>
              <a:rPr lang="sr-Cyrl-CS" dirty="0">
                <a:solidFill>
                  <a:schemeClr val="bg1"/>
                </a:solidFill>
              </a:rPr>
              <a:t>не бих се плашио.</a:t>
            </a: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accent2"/>
                </a:solidFill>
              </a:rPr>
              <a:t>                 условна реченица.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Обећао је </a:t>
            </a:r>
            <a:r>
              <a:rPr lang="sr-Cyrl-CS" dirty="0">
                <a:solidFill>
                  <a:srgbClr val="FFFF00"/>
                </a:solidFill>
              </a:rPr>
              <a:t>да ће више вјежбати.</a:t>
            </a:r>
          </a:p>
          <a:p>
            <a:pPr>
              <a:buNone/>
            </a:pPr>
            <a:r>
              <a:rPr lang="sr-Cyrl-CS" dirty="0">
                <a:solidFill>
                  <a:schemeClr val="accent2"/>
                </a:solidFill>
              </a:rPr>
              <a:t>                  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564205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Толико сам вјежбао </a:t>
            </a:r>
            <a:r>
              <a:rPr lang="sr-Cyrl-CS" dirty="0">
                <a:solidFill>
                  <a:srgbClr val="FFFF00"/>
                </a:solidFill>
              </a:rPr>
              <a:t>да се више не бојим контролног рада.</a:t>
            </a: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               </a:t>
            </a:r>
            <a:r>
              <a:rPr lang="sr-Cyrl-CS" dirty="0">
                <a:solidFill>
                  <a:schemeClr val="accent2"/>
                </a:solidFill>
              </a:rPr>
              <a:t>посљедична реченица</a:t>
            </a: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Да сам више вјежбао, </a:t>
            </a:r>
            <a:r>
              <a:rPr lang="sr-Cyrl-CS" dirty="0">
                <a:solidFill>
                  <a:schemeClr val="bg1"/>
                </a:solidFill>
              </a:rPr>
              <a:t>не бих се плашио.</a:t>
            </a: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accent2"/>
                </a:solidFill>
              </a:rPr>
              <a:t>                 условна реченица.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Обећао је </a:t>
            </a:r>
            <a:r>
              <a:rPr lang="sr-Cyrl-CS" dirty="0">
                <a:solidFill>
                  <a:srgbClr val="FFFF00"/>
                </a:solidFill>
              </a:rPr>
              <a:t>да ће више вјежбати.</a:t>
            </a:r>
          </a:p>
          <a:p>
            <a:pPr>
              <a:buNone/>
            </a:pPr>
            <a:r>
              <a:rPr lang="sr-Cyrl-CS" dirty="0">
                <a:solidFill>
                  <a:schemeClr val="accent2"/>
                </a:solidFill>
              </a:rPr>
              <a:t>                   изрична реченица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354566"/>
      </p:ext>
    </p:extLst>
  </p:cSld>
  <p:clrMapOvr>
    <a:masterClrMapping/>
  </p:clrMapOvr>
  <p:transition spd="med">
    <p:pull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632"/>
            <a:ext cx="9144000" cy="662473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Толико сам вјежбао </a:t>
            </a:r>
            <a:r>
              <a:rPr lang="sr-Cyrl-CS" dirty="0">
                <a:solidFill>
                  <a:srgbClr val="FFFF00"/>
                </a:solidFill>
              </a:rPr>
              <a:t>да се више не бојим контролног рада.</a:t>
            </a: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               </a:t>
            </a:r>
            <a:r>
              <a:rPr lang="sr-Cyrl-CS" dirty="0">
                <a:solidFill>
                  <a:schemeClr val="accent2"/>
                </a:solidFill>
              </a:rPr>
              <a:t>посљедична реченица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Да сам више вјежбао, </a:t>
            </a:r>
            <a:r>
              <a:rPr lang="sr-Cyrl-CS" dirty="0">
                <a:solidFill>
                  <a:schemeClr val="bg1"/>
                </a:solidFill>
              </a:rPr>
              <a:t>не бих се плашио.</a:t>
            </a: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accent2"/>
                </a:solidFill>
              </a:rPr>
              <a:t>                 условна реченица.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Обећао је </a:t>
            </a:r>
            <a:r>
              <a:rPr lang="sr-Cyrl-CS" dirty="0">
                <a:solidFill>
                  <a:srgbClr val="FFFF00"/>
                </a:solidFill>
              </a:rPr>
              <a:t>да ће више вјежбати.</a:t>
            </a:r>
          </a:p>
          <a:p>
            <a:pPr>
              <a:buNone/>
            </a:pPr>
            <a:r>
              <a:rPr lang="sr-Cyrl-CS" dirty="0">
                <a:solidFill>
                  <a:schemeClr val="accent2"/>
                </a:solidFill>
              </a:rPr>
              <a:t>                   изрична реченица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Када вјежбам, </a:t>
            </a:r>
            <a:r>
              <a:rPr lang="sr-Cyrl-CS" dirty="0">
                <a:solidFill>
                  <a:schemeClr val="bg1"/>
                </a:solidFill>
              </a:rPr>
              <a:t>лакше ми је.</a:t>
            </a:r>
          </a:p>
        </p:txBody>
      </p:sp>
    </p:spTree>
    <p:extLst>
      <p:ext uri="{BB962C8B-B14F-4D97-AF65-F5344CB8AC3E}">
        <p14:creationId xmlns:p14="http://schemas.microsoft.com/office/powerpoint/2010/main" val="377122231"/>
      </p:ext>
    </p:extLst>
  </p:cSld>
  <p:clrMapOvr>
    <a:masterClrMapping/>
  </p:clrMapOvr>
  <p:transition spd="med">
    <p:pull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Толико сам вјежбао </a:t>
            </a:r>
            <a:r>
              <a:rPr lang="sr-Cyrl-CS" dirty="0">
                <a:solidFill>
                  <a:srgbClr val="FFFF00"/>
                </a:solidFill>
              </a:rPr>
              <a:t>да се више не бојим контролног рада.</a:t>
            </a: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               </a:t>
            </a:r>
            <a:r>
              <a:rPr lang="sr-Cyrl-CS" dirty="0">
                <a:solidFill>
                  <a:schemeClr val="accent2"/>
                </a:solidFill>
              </a:rPr>
              <a:t>посљедична реченица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Да сам више вјежбао, </a:t>
            </a:r>
            <a:r>
              <a:rPr lang="sr-Cyrl-CS" dirty="0">
                <a:solidFill>
                  <a:schemeClr val="bg1"/>
                </a:solidFill>
              </a:rPr>
              <a:t>не бих се плашио.</a:t>
            </a: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accent2"/>
                </a:solidFill>
              </a:rPr>
              <a:t>                 условна реченица.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Обећао је </a:t>
            </a:r>
            <a:r>
              <a:rPr lang="sr-Cyrl-CS" dirty="0">
                <a:solidFill>
                  <a:srgbClr val="FFFF00"/>
                </a:solidFill>
              </a:rPr>
              <a:t>да ће више вјежбати.</a:t>
            </a:r>
          </a:p>
          <a:p>
            <a:pPr>
              <a:buNone/>
            </a:pPr>
            <a:r>
              <a:rPr lang="sr-Cyrl-CS" dirty="0">
                <a:solidFill>
                  <a:schemeClr val="accent2"/>
                </a:solidFill>
              </a:rPr>
              <a:t>                   изрична реченица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Када вјежбам, </a:t>
            </a:r>
            <a:r>
              <a:rPr lang="sr-Cyrl-CS" dirty="0">
                <a:solidFill>
                  <a:schemeClr val="bg1"/>
                </a:solidFill>
              </a:rPr>
              <a:t>лакше ми је.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                   </a:t>
            </a:r>
            <a:r>
              <a:rPr lang="sr-Cyrl-CS" dirty="0">
                <a:solidFill>
                  <a:schemeClr val="accent2"/>
                </a:solidFill>
              </a:rPr>
              <a:t>временска реченица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935759"/>
      </p:ext>
    </p:extLst>
  </p:cSld>
  <p:clrMapOvr>
    <a:masterClrMapping/>
  </p:clrMapOvr>
  <p:transition spd="med">
    <p:pull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Толико сам вјежбао </a:t>
            </a:r>
            <a:r>
              <a:rPr lang="sr-Cyrl-CS" dirty="0">
                <a:solidFill>
                  <a:srgbClr val="FFFF00"/>
                </a:solidFill>
              </a:rPr>
              <a:t>да се више не бојим контролног рада.</a:t>
            </a: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               </a:t>
            </a:r>
            <a:r>
              <a:rPr lang="sr-Cyrl-CS" dirty="0">
                <a:solidFill>
                  <a:schemeClr val="accent2"/>
                </a:solidFill>
              </a:rPr>
              <a:t>посљедична реченица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Да сам више вјежбао, </a:t>
            </a:r>
            <a:r>
              <a:rPr lang="sr-Cyrl-CS" dirty="0">
                <a:solidFill>
                  <a:schemeClr val="bg1"/>
                </a:solidFill>
              </a:rPr>
              <a:t>не бих се плашио.</a:t>
            </a: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accent2"/>
                </a:solidFill>
              </a:rPr>
              <a:t>                 условна реченица.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Обећао је </a:t>
            </a:r>
            <a:r>
              <a:rPr lang="sr-Cyrl-CS" dirty="0">
                <a:solidFill>
                  <a:srgbClr val="FFFF00"/>
                </a:solidFill>
              </a:rPr>
              <a:t>да ће више вјежбати.</a:t>
            </a:r>
          </a:p>
          <a:p>
            <a:pPr>
              <a:buNone/>
            </a:pPr>
            <a:r>
              <a:rPr lang="sr-Cyrl-CS" dirty="0">
                <a:solidFill>
                  <a:schemeClr val="accent2"/>
                </a:solidFill>
              </a:rPr>
              <a:t>                   изрична реченица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Када вјежбам, </a:t>
            </a:r>
            <a:r>
              <a:rPr lang="sr-Cyrl-CS" dirty="0">
                <a:solidFill>
                  <a:schemeClr val="bg1"/>
                </a:solidFill>
              </a:rPr>
              <a:t>лакше ми је.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                   </a:t>
            </a:r>
            <a:r>
              <a:rPr lang="sr-Cyrl-CS" dirty="0">
                <a:solidFill>
                  <a:schemeClr val="accent2"/>
                </a:solidFill>
              </a:rPr>
              <a:t>временска реченица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Када бих вјежбао више, </a:t>
            </a:r>
            <a:r>
              <a:rPr lang="sr-Cyrl-CS" dirty="0">
                <a:solidFill>
                  <a:schemeClr val="bg1"/>
                </a:solidFill>
              </a:rPr>
              <a:t>било би боље.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                    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811156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ПОНОВИМО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sr-Cyrl-CS" i="1" dirty="0"/>
              <a:t>   </a:t>
            </a:r>
            <a:r>
              <a:rPr lang="sr-Cyrl-CS" dirty="0"/>
              <a:t>Гвожђе се кује </a:t>
            </a:r>
            <a:r>
              <a:rPr lang="sr-Cyrl-CS" b="1" dirty="0">
                <a:solidFill>
                  <a:srgbClr val="FFFF00"/>
                </a:solidFill>
              </a:rPr>
              <a:t>док је вруће.</a:t>
            </a:r>
          </a:p>
          <a:p>
            <a:pPr>
              <a:buNone/>
            </a:pPr>
            <a:r>
              <a:rPr lang="sr-Cyrl-CS" b="1" i="1" dirty="0">
                <a:solidFill>
                  <a:srgbClr val="FFFF00"/>
                </a:solidFill>
              </a:rPr>
              <a:t>          временска реченица</a:t>
            </a:r>
          </a:p>
          <a:p>
            <a:pPr>
              <a:buNone/>
            </a:pPr>
            <a:endParaRPr lang="sr-Cyrl-CS" b="1" i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Cyrl-CS" b="1" i="1" dirty="0">
                <a:solidFill>
                  <a:srgbClr val="FFFF00"/>
                </a:solidFill>
              </a:rPr>
              <a:t>   </a:t>
            </a:r>
            <a:r>
              <a:rPr lang="sr-Cyrl-CS" b="1" dirty="0">
                <a:solidFill>
                  <a:srgbClr val="FFFF00"/>
                </a:solidFill>
              </a:rPr>
              <a:t>Ко другоме јаму копа,</a:t>
            </a:r>
            <a:r>
              <a:rPr lang="sr-Cyrl-CS" dirty="0">
                <a:solidFill>
                  <a:schemeClr val="bg1"/>
                </a:solidFill>
              </a:rPr>
              <a:t> сам у њу упада.</a:t>
            </a:r>
          </a:p>
          <a:p>
            <a:pPr>
              <a:buNone/>
            </a:pPr>
            <a:r>
              <a:rPr lang="sr-Cyrl-CS" b="1" dirty="0">
                <a:solidFill>
                  <a:schemeClr val="bg1"/>
                </a:solidFill>
              </a:rPr>
              <a:t>           </a:t>
            </a:r>
            <a:r>
              <a:rPr lang="sr-Cyrl-CS" b="1" i="1" dirty="0">
                <a:solidFill>
                  <a:srgbClr val="FFFF00"/>
                </a:solidFill>
              </a:rPr>
              <a:t>односна реченица</a:t>
            </a:r>
          </a:p>
          <a:p>
            <a:pPr>
              <a:buNone/>
            </a:pPr>
            <a:endParaRPr lang="sr-Cyrl-CS" b="1" i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Cyrl-CS" b="1" dirty="0">
                <a:solidFill>
                  <a:srgbClr val="FFFF00"/>
                </a:solidFill>
              </a:rPr>
              <a:t>    Гдје мачке нема, </a:t>
            </a:r>
            <a:r>
              <a:rPr lang="sr-Cyrl-CS" dirty="0">
                <a:solidFill>
                  <a:schemeClr val="bg1"/>
                </a:solidFill>
              </a:rPr>
              <a:t>мишеви коло воде.</a:t>
            </a:r>
          </a:p>
          <a:p>
            <a:pPr>
              <a:buNone/>
            </a:pPr>
            <a:r>
              <a:rPr lang="sr-Cyrl-CS" b="1" dirty="0">
                <a:solidFill>
                  <a:schemeClr val="bg1"/>
                </a:solidFill>
              </a:rPr>
              <a:t>            </a:t>
            </a:r>
            <a:r>
              <a:rPr lang="sr-Cyrl-CS" b="1" i="1" dirty="0">
                <a:solidFill>
                  <a:srgbClr val="FFFF00"/>
                </a:solidFill>
              </a:rPr>
              <a:t>мјесна реченица</a:t>
            </a:r>
          </a:p>
          <a:p>
            <a:pPr>
              <a:buNone/>
            </a:pPr>
            <a:endParaRPr lang="sr-Cyrl-CS" b="1" i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   Марко је осјећао </a:t>
            </a:r>
            <a:r>
              <a:rPr lang="sr-Cyrl-CS" b="1" dirty="0">
                <a:solidFill>
                  <a:srgbClr val="FFFF00"/>
                </a:solidFill>
              </a:rPr>
              <a:t>да Милан говори истину.</a:t>
            </a:r>
          </a:p>
          <a:p>
            <a:pPr>
              <a:buNone/>
            </a:pPr>
            <a:r>
              <a:rPr lang="sr-Cyrl-CS" b="1" i="1" dirty="0">
                <a:solidFill>
                  <a:srgbClr val="FFFF00"/>
                </a:solidFill>
              </a:rPr>
              <a:t>             изрична реченица</a:t>
            </a:r>
          </a:p>
          <a:p>
            <a:pPr>
              <a:buNone/>
            </a:pPr>
            <a:endParaRPr lang="sr-Cyrl-CS" b="1" i="1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   Сад не помаже јунаштво </a:t>
            </a:r>
            <a:r>
              <a:rPr lang="sr-Cyrl-CS" b="1" dirty="0">
                <a:solidFill>
                  <a:srgbClr val="FFFF00"/>
                </a:solidFill>
              </a:rPr>
              <a:t>јер најгора рђа може убити најбољег јунака.</a:t>
            </a:r>
          </a:p>
          <a:p>
            <a:pPr>
              <a:buNone/>
            </a:pPr>
            <a:r>
              <a:rPr lang="sr-Cyrl-CS" b="1" dirty="0">
                <a:solidFill>
                  <a:srgbClr val="FFFF00"/>
                </a:solidFill>
              </a:rPr>
              <a:t>              </a:t>
            </a:r>
            <a:r>
              <a:rPr lang="sr-Cyrl-CS" b="1" i="1" dirty="0">
                <a:solidFill>
                  <a:srgbClr val="FFFF00"/>
                </a:solidFill>
              </a:rPr>
              <a:t>узрочна реченица</a:t>
            </a:r>
            <a:r>
              <a:rPr lang="sr-Cyrl-CS" b="1" dirty="0">
                <a:solidFill>
                  <a:srgbClr val="FFFF00"/>
                </a:solidFill>
              </a:rPr>
              <a:t> </a:t>
            </a:r>
            <a:endParaRPr lang="sr-Cyrl-CS" i="1" dirty="0"/>
          </a:p>
          <a:p>
            <a:pPr>
              <a:buNone/>
            </a:pPr>
            <a:r>
              <a:rPr lang="sr-Cyrl-CS" i="1" dirty="0"/>
              <a:t>                  </a:t>
            </a:r>
            <a:endParaRPr lang="sr-Cyrl-CS" dirty="0"/>
          </a:p>
          <a:p>
            <a:pPr>
              <a:buNone/>
            </a:pPr>
            <a:endParaRPr lang="sr-Cyrl-CS" dirty="0"/>
          </a:p>
          <a:p>
            <a:pPr>
              <a:buNone/>
            </a:pPr>
            <a:endParaRPr lang="sr-Cyrl-CS" dirty="0"/>
          </a:p>
          <a:p>
            <a:pPr>
              <a:buNone/>
            </a:pPr>
            <a:endParaRPr lang="sr-Cyrl-CS" i="1" dirty="0"/>
          </a:p>
          <a:p>
            <a:pPr algn="just">
              <a:buNone/>
            </a:pPr>
            <a:r>
              <a:rPr lang="sr-Cyrl-CS" i="1" dirty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Толико сам вјежбао </a:t>
            </a:r>
            <a:r>
              <a:rPr lang="sr-Cyrl-CS" dirty="0">
                <a:solidFill>
                  <a:srgbClr val="FFFF00"/>
                </a:solidFill>
              </a:rPr>
              <a:t>да се више не бојим контролног рада.</a:t>
            </a: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               </a:t>
            </a:r>
            <a:r>
              <a:rPr lang="sr-Cyrl-CS" dirty="0">
                <a:solidFill>
                  <a:schemeClr val="accent2"/>
                </a:solidFill>
              </a:rPr>
              <a:t>посљедична реченица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Да сам више вјежбао, </a:t>
            </a:r>
            <a:r>
              <a:rPr lang="sr-Cyrl-CS" dirty="0">
                <a:solidFill>
                  <a:schemeClr val="bg1"/>
                </a:solidFill>
              </a:rPr>
              <a:t>не бих се плашио.</a:t>
            </a: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accent2"/>
                </a:solidFill>
              </a:rPr>
              <a:t>                 условна реченица.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Обећао је </a:t>
            </a:r>
            <a:r>
              <a:rPr lang="sr-Cyrl-CS" dirty="0">
                <a:solidFill>
                  <a:srgbClr val="FFFF00"/>
                </a:solidFill>
              </a:rPr>
              <a:t>да ће више вјежбати.</a:t>
            </a:r>
          </a:p>
          <a:p>
            <a:pPr>
              <a:buNone/>
            </a:pPr>
            <a:r>
              <a:rPr lang="sr-Cyrl-CS" dirty="0">
                <a:solidFill>
                  <a:schemeClr val="accent2"/>
                </a:solidFill>
              </a:rPr>
              <a:t>                   изрична реченица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Када вјежбам, </a:t>
            </a:r>
            <a:r>
              <a:rPr lang="sr-Cyrl-CS" dirty="0">
                <a:solidFill>
                  <a:schemeClr val="bg1"/>
                </a:solidFill>
              </a:rPr>
              <a:t>лакше ми је.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                   </a:t>
            </a:r>
            <a:r>
              <a:rPr lang="sr-Cyrl-CS" dirty="0">
                <a:solidFill>
                  <a:schemeClr val="accent2"/>
                </a:solidFill>
              </a:rPr>
              <a:t>временска реченица</a:t>
            </a:r>
          </a:p>
          <a:p>
            <a:pPr>
              <a:buNone/>
            </a:pPr>
            <a:endParaRPr lang="sr-Cyrl-CS" dirty="0">
              <a:solidFill>
                <a:schemeClr val="accent2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Када бих вјежбао више, </a:t>
            </a:r>
            <a:r>
              <a:rPr lang="sr-Cyrl-CS" dirty="0">
                <a:solidFill>
                  <a:schemeClr val="bg1"/>
                </a:solidFill>
              </a:rPr>
              <a:t>било би боље.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                    </a:t>
            </a:r>
            <a:r>
              <a:rPr lang="sr-Cyrl-CS" dirty="0">
                <a:solidFill>
                  <a:schemeClr val="accent2"/>
                </a:solidFill>
              </a:rPr>
              <a:t>условна реченица.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84775"/>
      </p:ext>
    </p:extLst>
  </p:cSld>
  <p:clrMapOvr>
    <a:masterClrMapping/>
  </p:clrMapOvr>
  <p:transition spd="med">
    <p:pull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ДОМАЋИ ЗАДАТАК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   </a:t>
            </a:r>
          </a:p>
          <a:p>
            <a:pPr algn="just">
              <a:buNone/>
            </a:pPr>
            <a:r>
              <a:rPr lang="sr-Cyrl-CS" dirty="0"/>
              <a:t>Напиши реченице у којима ћеш довести у условну везу сљедеће појаве:</a:t>
            </a:r>
          </a:p>
          <a:p>
            <a:pPr algn="just">
              <a:buNone/>
            </a:pPr>
            <a:r>
              <a:rPr lang="sr-Cyrl-CS" dirty="0"/>
              <a:t> а) рад и зараду,</a:t>
            </a:r>
          </a:p>
          <a:p>
            <a:pPr algn="just">
              <a:buNone/>
            </a:pPr>
            <a:r>
              <a:rPr lang="sr-Cyrl-CS" dirty="0"/>
              <a:t> б) кашњење и извињење,</a:t>
            </a:r>
          </a:p>
          <a:p>
            <a:pPr algn="just">
              <a:buNone/>
            </a:pPr>
            <a:r>
              <a:rPr lang="sr-Cyrl-CS" dirty="0"/>
              <a:t> в) лијепо вријеме и одлазак на излет.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r>
              <a:rPr lang="sr-Cyrl-CS" dirty="0"/>
              <a:t>  </a:t>
            </a:r>
          </a:p>
          <a:p>
            <a:pPr>
              <a:buNone/>
            </a:pPr>
            <a:endParaRPr lang="sr-Cyrl-CS" dirty="0"/>
          </a:p>
          <a:p>
            <a:pPr>
              <a:buNone/>
            </a:pPr>
            <a:r>
              <a:rPr lang="sr-Cyrl-CS" dirty="0"/>
              <a:t>Условне или погодбене реченице показују услов вршења радње главне реченице.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CS" dirty="0"/>
              <a:t>   </a:t>
            </a:r>
            <a:r>
              <a:rPr lang="sr-Cyrl-CS" dirty="0">
                <a:solidFill>
                  <a:srgbClr val="FFFF00"/>
                </a:solidFill>
              </a:rPr>
              <a:t>ДА нема вјетра, </a:t>
            </a:r>
            <a:r>
              <a:rPr lang="sr-Cyrl-CS" dirty="0">
                <a:solidFill>
                  <a:schemeClr val="bg1"/>
                </a:solidFill>
              </a:rPr>
              <a:t>пауци би небо премрежили.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      </a:t>
            </a:r>
            <a:r>
              <a:rPr lang="sr-Cyrl-CS" i="1" dirty="0">
                <a:solidFill>
                  <a:srgbClr val="FFFF00"/>
                </a:solidFill>
              </a:rPr>
              <a:t>условна реченица</a:t>
            </a: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   АКО бјежиш од добра, </a:t>
            </a:r>
            <a:r>
              <a:rPr lang="sr-Cyrl-CS" dirty="0">
                <a:solidFill>
                  <a:schemeClr val="bg1"/>
                </a:solidFill>
              </a:rPr>
              <a:t>упашћеш у зло.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       </a:t>
            </a:r>
            <a:r>
              <a:rPr lang="sr-Cyrl-CS" i="1" dirty="0">
                <a:solidFill>
                  <a:srgbClr val="FFFF00"/>
                </a:solidFill>
              </a:rPr>
              <a:t>условна реченица</a:t>
            </a:r>
          </a:p>
          <a:p>
            <a:pPr>
              <a:buNone/>
            </a:pPr>
            <a:r>
              <a:rPr lang="sr-Cyrl-CS" i="1" dirty="0">
                <a:solidFill>
                  <a:srgbClr val="FFFF00"/>
                </a:solidFill>
              </a:rPr>
              <a:t>   </a:t>
            </a:r>
            <a:r>
              <a:rPr lang="sr-Cyrl-CS" dirty="0">
                <a:solidFill>
                  <a:srgbClr val="FFFF00"/>
                </a:solidFill>
              </a:rPr>
              <a:t>КАД  би се све памети изнијеле на вашар, </a:t>
            </a:r>
            <a:r>
              <a:rPr lang="sr-Cyrl-CS" dirty="0">
                <a:solidFill>
                  <a:schemeClr val="bg1"/>
                </a:solidFill>
              </a:rPr>
              <a:t>свако би се своје машио.</a:t>
            </a:r>
          </a:p>
          <a:p>
            <a:pPr>
              <a:buNone/>
            </a:pPr>
            <a:r>
              <a:rPr lang="sr-Cyrl-CS" i="1" dirty="0">
                <a:solidFill>
                  <a:schemeClr val="bg1"/>
                </a:solidFill>
              </a:rPr>
              <a:t>        </a:t>
            </a:r>
            <a:r>
              <a:rPr lang="sr-Cyrl-CS" i="1" dirty="0">
                <a:solidFill>
                  <a:srgbClr val="FFFF00"/>
                </a:solidFill>
              </a:rPr>
              <a:t>условна реченица</a:t>
            </a: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    УКОЛИКО ми даш свој број телефона, </a:t>
            </a:r>
            <a:r>
              <a:rPr lang="sr-Cyrl-CS" dirty="0">
                <a:solidFill>
                  <a:schemeClr val="bg1"/>
                </a:solidFill>
              </a:rPr>
              <a:t>позваћу те.</a:t>
            </a:r>
          </a:p>
          <a:p>
            <a:pPr>
              <a:buNone/>
            </a:pPr>
            <a:r>
              <a:rPr lang="sr-Cyrl-CS" i="1" dirty="0">
                <a:solidFill>
                  <a:srgbClr val="FFFF00"/>
                </a:solidFill>
              </a:rPr>
              <a:t>         условна реченица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CS" dirty="0"/>
              <a:t>    </a:t>
            </a:r>
          </a:p>
          <a:p>
            <a:pPr algn="just">
              <a:buNone/>
            </a:pPr>
            <a:r>
              <a:rPr lang="sr-Cyrl-CS" dirty="0"/>
              <a:t>Условне или погодбене реченице су просте зависне реченице у сложеној које показују  неки услов вршења радње главне реченице.</a:t>
            </a:r>
          </a:p>
          <a:p>
            <a:pPr algn="just">
              <a:buNone/>
            </a:pPr>
            <a:endParaRPr lang="sr-Cyrl-CS" dirty="0"/>
          </a:p>
          <a:p>
            <a:pPr algn="just">
              <a:buNone/>
            </a:pPr>
            <a:endParaRPr lang="sr-Cyrl-CS" dirty="0"/>
          </a:p>
          <a:p>
            <a:pPr algn="just">
              <a:buNone/>
            </a:pPr>
            <a:r>
              <a:rPr lang="sr-Cyrl-CS" dirty="0"/>
              <a:t>Одвајају се запетом када се налазе у инверзији и када су условне реченице уметнуте.</a:t>
            </a:r>
          </a:p>
          <a:p>
            <a:pPr algn="just">
              <a:buNone/>
            </a:pPr>
            <a:endParaRPr lang="sr-Cyrl-CS" dirty="0"/>
          </a:p>
          <a:p>
            <a:pPr algn="just">
              <a:buNone/>
            </a:pPr>
            <a:endParaRPr lang="sr-Cyrl-CS" dirty="0"/>
          </a:p>
          <a:p>
            <a:pPr algn="just">
              <a:buNone/>
            </a:pPr>
            <a:r>
              <a:rPr lang="sr-Cyrl-CS" dirty="0"/>
              <a:t>Везници условних реченица су : да, уколико, ако, кад...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buNone/>
            </a:pPr>
            <a:endParaRPr lang="sr-Cyrl-CS" dirty="0"/>
          </a:p>
          <a:p>
            <a:pPr algn="just">
              <a:buNone/>
            </a:pPr>
            <a:r>
              <a:rPr lang="sr-Cyrl-CS" dirty="0"/>
              <a:t>Путовање може бити занимљиво </a:t>
            </a:r>
            <a:r>
              <a:rPr lang="sr-Cyrl-CS" dirty="0">
                <a:solidFill>
                  <a:srgbClr val="FFFF00"/>
                </a:solidFill>
              </a:rPr>
              <a:t>ако се добро испланира.</a:t>
            </a:r>
          </a:p>
          <a:p>
            <a:pPr algn="just">
              <a:buNone/>
            </a:pPr>
            <a:endParaRPr lang="sr-Cyrl-CS" dirty="0">
              <a:solidFill>
                <a:srgbClr val="FFFF00"/>
              </a:solidFill>
            </a:endParaRPr>
          </a:p>
          <a:p>
            <a:pPr algn="just">
              <a:buNone/>
            </a:pPr>
            <a:r>
              <a:rPr lang="sr-Cyrl-CS" dirty="0">
                <a:solidFill>
                  <a:schemeClr val="bg1"/>
                </a:solidFill>
              </a:rPr>
              <a:t>Овог пута ћу, </a:t>
            </a:r>
            <a:r>
              <a:rPr lang="sr-Cyrl-CS" dirty="0">
                <a:solidFill>
                  <a:srgbClr val="FFFF00"/>
                </a:solidFill>
              </a:rPr>
              <a:t>уколико будем више учио</a:t>
            </a:r>
            <a:r>
              <a:rPr lang="sr-Cyrl-CS" dirty="0">
                <a:solidFill>
                  <a:schemeClr val="bg1"/>
                </a:solidFill>
              </a:rPr>
              <a:t>, завршити разред са одличним успјехом.</a:t>
            </a:r>
          </a:p>
          <a:p>
            <a:pPr algn="just">
              <a:buNone/>
            </a:pPr>
            <a:endParaRPr lang="sr-Cyrl-CS" dirty="0">
              <a:solidFill>
                <a:schemeClr val="bg1"/>
              </a:solidFill>
            </a:endParaRPr>
          </a:p>
          <a:p>
            <a:pPr algn="just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sr-Cyrl-CS" dirty="0"/>
              <a:t>    </a:t>
            </a:r>
          </a:p>
          <a:p>
            <a:pPr>
              <a:buNone/>
            </a:pPr>
            <a:r>
              <a:rPr lang="sr-Cyrl-CS" dirty="0"/>
              <a:t>Условне реченице настају проширивањем прилошке одредбе за услов.</a:t>
            </a: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Уз више вјежбања </a:t>
            </a:r>
            <a:r>
              <a:rPr lang="sr-Cyrl-CS" dirty="0">
                <a:solidFill>
                  <a:schemeClr val="bg1"/>
                </a:solidFill>
              </a:rPr>
              <a:t>положићеш испит.</a:t>
            </a:r>
          </a:p>
          <a:p>
            <a:pPr>
              <a:buNone/>
            </a:pPr>
            <a:r>
              <a:rPr lang="sr-Cyrl-CS" dirty="0">
                <a:solidFill>
                  <a:srgbClr val="FFFF00"/>
                </a:solidFill>
              </a:rPr>
              <a:t>Ако будеш више вјежбао, </a:t>
            </a:r>
            <a:r>
              <a:rPr lang="sr-Cyrl-CS" dirty="0">
                <a:solidFill>
                  <a:schemeClr val="bg1"/>
                </a:solidFill>
              </a:rPr>
              <a:t>положићеш испит.</a:t>
            </a: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Сваки рад може бити пријатан </a:t>
            </a:r>
            <a:r>
              <a:rPr lang="sr-Cyrl-CS" dirty="0">
                <a:solidFill>
                  <a:srgbClr val="FFFF00"/>
                </a:solidFill>
              </a:rPr>
              <a:t>уз добру организацију.</a:t>
            </a:r>
            <a:endParaRPr lang="sr-Cyrl-C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sr-Cyrl-CS" dirty="0">
                <a:solidFill>
                  <a:schemeClr val="bg1"/>
                </a:solidFill>
              </a:rPr>
              <a:t>Сваки рад може бити пријатан </a:t>
            </a:r>
            <a:r>
              <a:rPr lang="sr-Cyrl-CS" dirty="0">
                <a:solidFill>
                  <a:srgbClr val="FFFF00"/>
                </a:solidFill>
              </a:rPr>
              <a:t>уколико се добро испланира.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638"/>
            <a:ext cx="8229600" cy="5851525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sr-Cyrl-CS" dirty="0"/>
              <a:t> </a:t>
            </a:r>
          </a:p>
          <a:p>
            <a:pPr algn="just">
              <a:buNone/>
            </a:pPr>
            <a:r>
              <a:rPr lang="sr-Cyrl-CS" dirty="0"/>
              <a:t>Према степену остварљивости услова ове реченице можемо подијелити на три типа:</a:t>
            </a:r>
          </a:p>
          <a:p>
            <a:pPr algn="just">
              <a:buNone/>
            </a:pPr>
            <a:endParaRPr lang="sr-Cyrl-CS" dirty="0"/>
          </a:p>
          <a:p>
            <a:pPr marL="514350" indent="-514350" algn="just">
              <a:buAutoNum type="arabicPeriod"/>
            </a:pPr>
            <a:r>
              <a:rPr lang="sr-Cyrl-CS" dirty="0">
                <a:solidFill>
                  <a:srgbClr val="FFFF00"/>
                </a:solidFill>
              </a:rPr>
              <a:t>ОСТВАРЉИВ УСЛОВ (реалне реченице)</a:t>
            </a:r>
          </a:p>
          <a:p>
            <a:pPr marL="514350" indent="-514350" algn="just">
              <a:buNone/>
            </a:pPr>
            <a:r>
              <a:rPr lang="sr-Cyrl-CS" dirty="0">
                <a:solidFill>
                  <a:srgbClr val="FFFF00"/>
                </a:solidFill>
              </a:rPr>
              <a:t> </a:t>
            </a:r>
            <a:r>
              <a:rPr lang="sr-Cyrl-CS" dirty="0">
                <a:solidFill>
                  <a:schemeClr val="bg1"/>
                </a:solidFill>
              </a:rPr>
              <a:t>    Ако будем одличан, купиће ми бицикл.</a:t>
            </a:r>
          </a:p>
          <a:p>
            <a:pPr marL="514350" indent="-514350" algn="just">
              <a:buNone/>
            </a:pPr>
            <a:endParaRPr lang="sr-Cyrl-CS" dirty="0">
              <a:solidFill>
                <a:schemeClr val="bg1"/>
              </a:solidFill>
            </a:endParaRPr>
          </a:p>
          <a:p>
            <a:pPr marL="514350" indent="-514350" algn="just">
              <a:buNone/>
            </a:pPr>
            <a:r>
              <a:rPr lang="sr-Cyrl-CS" dirty="0">
                <a:solidFill>
                  <a:srgbClr val="FFFF00"/>
                </a:solidFill>
              </a:rPr>
              <a:t>2. УСЛОВ ЧИЈЕ СЕ ОСТВАРЕЊЕ НЕ ОЧЕКУЈЕ, АЛИ ЈЕ МОГУЋЕ (потенцијалне реченице)</a:t>
            </a:r>
          </a:p>
          <a:p>
            <a:pPr marL="514350" indent="-514350" algn="just">
              <a:buNone/>
            </a:pPr>
            <a:r>
              <a:rPr lang="sr-Cyrl-CS" dirty="0">
                <a:solidFill>
                  <a:schemeClr val="bg1"/>
                </a:solidFill>
              </a:rPr>
              <a:t>     Кад бих био одличан, купили би ми бицикл.</a:t>
            </a:r>
          </a:p>
          <a:p>
            <a:pPr marL="514350" indent="-514350" algn="just">
              <a:buNone/>
            </a:pPr>
            <a:endParaRPr lang="sr-Cyrl-CS" dirty="0">
              <a:solidFill>
                <a:schemeClr val="bg1"/>
              </a:solidFill>
            </a:endParaRPr>
          </a:p>
          <a:p>
            <a:pPr marL="514350" indent="-514350" algn="just">
              <a:buNone/>
            </a:pPr>
            <a:r>
              <a:rPr lang="sr-Cyrl-CS" dirty="0">
                <a:solidFill>
                  <a:srgbClr val="FFFF00"/>
                </a:solidFill>
              </a:rPr>
              <a:t>3. УСЛОВ КОЈИ НИЈЕ ОСТВАРЉИВ (иреалне реченице)</a:t>
            </a:r>
          </a:p>
          <a:p>
            <a:pPr marL="514350" indent="-514350" algn="just">
              <a:buNone/>
            </a:pPr>
            <a:r>
              <a:rPr lang="sr-Cyrl-CS" dirty="0">
                <a:solidFill>
                  <a:schemeClr val="bg1"/>
                </a:solidFill>
              </a:rPr>
              <a:t>      Да сам одличан, купили би ми бицикл.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/>
              <a:t>ДА ПОНОВИМО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CS" dirty="0"/>
              <a:t>  </a:t>
            </a:r>
          </a:p>
          <a:p>
            <a:pPr algn="just">
              <a:buNone/>
            </a:pPr>
            <a:r>
              <a:rPr lang="sr-Cyrl-CS" dirty="0">
                <a:solidFill>
                  <a:srgbClr val="FFFF00"/>
                </a:solidFill>
              </a:rPr>
              <a:t>Условне или погодбене реченице </a:t>
            </a:r>
            <a:r>
              <a:rPr lang="sr-Cyrl-CS" dirty="0">
                <a:solidFill>
                  <a:schemeClr val="bg1"/>
                </a:solidFill>
              </a:rPr>
              <a:t>су просте зависне реченице у сложеној које показују неки услов вршења радње главне реченице.</a:t>
            </a:r>
          </a:p>
          <a:p>
            <a:pPr algn="just">
              <a:buNone/>
            </a:pPr>
            <a:endParaRPr lang="sr-Cyrl-CS" dirty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sr-Cyrl-CS" dirty="0">
                <a:solidFill>
                  <a:srgbClr val="FFFF00"/>
                </a:solidFill>
              </a:rPr>
              <a:t>Одвајају се запетом </a:t>
            </a:r>
            <a:r>
              <a:rPr lang="sr-Cyrl-CS" dirty="0">
                <a:solidFill>
                  <a:schemeClr val="bg1"/>
                </a:solidFill>
              </a:rPr>
              <a:t>када се налазе у инверзији и када су условне реченице уметнуте.</a:t>
            </a:r>
          </a:p>
          <a:p>
            <a:pPr algn="just">
              <a:buNone/>
            </a:pPr>
            <a:endParaRPr lang="sr-Cyrl-CS" dirty="0">
              <a:solidFill>
                <a:schemeClr val="bg1"/>
              </a:solidFill>
            </a:endParaRPr>
          </a:p>
          <a:p>
            <a:pPr algn="just">
              <a:buNone/>
            </a:pPr>
            <a:r>
              <a:rPr lang="sr-Cyrl-CS" dirty="0">
                <a:solidFill>
                  <a:srgbClr val="FFFF00"/>
                </a:solidFill>
              </a:rPr>
              <a:t>Везници су: </a:t>
            </a:r>
            <a:r>
              <a:rPr lang="sr-Cyrl-CS" dirty="0">
                <a:solidFill>
                  <a:schemeClr val="bg1"/>
                </a:solidFill>
              </a:rPr>
              <a:t>да, ако, кад, уколико...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784</Words>
  <Application>Microsoft Office PowerPoint</Application>
  <PresentationFormat>Projekcija na ekranu (4:3)</PresentationFormat>
  <Paragraphs>163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21</vt:i4>
      </vt:variant>
    </vt:vector>
  </HeadingPairs>
  <TitlesOfParts>
    <vt:vector size="22" baseType="lpstr">
      <vt:lpstr>Office Theme</vt:lpstr>
      <vt:lpstr>УСЛОВНЕ РЕЧЕНИЦЕ</vt:lpstr>
      <vt:lpstr>ПОНОВИМО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ДА ПОНОВИМО</vt:lpstr>
      <vt:lpstr>Вјежба Зависносложене реченице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ДОМАЋИ ЗАДАТАК</vt:lpstr>
    </vt:vector>
  </TitlesOfParts>
  <Company>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ljilj.rakita@gmail.com</cp:lastModifiedBy>
  <cp:revision>20</cp:revision>
  <dcterms:created xsi:type="dcterms:W3CDTF">2020-03-29T14:48:21Z</dcterms:created>
  <dcterms:modified xsi:type="dcterms:W3CDTF">2020-05-14T07:56:05Z</dcterms:modified>
</cp:coreProperties>
</file>