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62" r:id="rId2"/>
    <p:sldId id="263" r:id="rId3"/>
    <p:sldId id="256" r:id="rId4"/>
    <p:sldId id="257" r:id="rId5"/>
    <p:sldId id="258" r:id="rId6"/>
    <p:sldId id="259" r:id="rId7"/>
    <p:sldId id="260" r:id="rId8"/>
    <p:sldId id="261" r:id="rId9"/>
    <p:sldId id="264" r:id="rId10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D47E"/>
    <a:srgbClr val="33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82" y="-102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A908-ED92-4266-8D59-D443C7DEC8A4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36985-857B-4572-BD8B-6CB023656A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A908-ED92-4266-8D59-D443C7DEC8A4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36985-857B-4572-BD8B-6CB023656A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A908-ED92-4266-8D59-D443C7DEC8A4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36985-857B-4572-BD8B-6CB023656A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A908-ED92-4266-8D59-D443C7DEC8A4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36985-857B-4572-BD8B-6CB023656A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A908-ED92-4266-8D59-D443C7DEC8A4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36985-857B-4572-BD8B-6CB023656A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A908-ED92-4266-8D59-D443C7DEC8A4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36985-857B-4572-BD8B-6CB023656A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A908-ED92-4266-8D59-D443C7DEC8A4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36985-857B-4572-BD8B-6CB023656A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A908-ED92-4266-8D59-D443C7DEC8A4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36985-857B-4572-BD8B-6CB023656A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A908-ED92-4266-8D59-D443C7DEC8A4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36985-857B-4572-BD8B-6CB023656A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A908-ED92-4266-8D59-D443C7DEC8A4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36985-857B-4572-BD8B-6CB023656A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A908-ED92-4266-8D59-D443C7DEC8A4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36985-857B-4572-BD8B-6CB023656A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9A908-ED92-4266-8D59-D443C7DEC8A4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36985-857B-4572-BD8B-6CB023656A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ame9.png"/>
          <p:cNvPicPr>
            <a:picLocks noChangeAspect="1"/>
          </p:cNvPicPr>
          <p:nvPr/>
        </p:nvPicPr>
        <p:blipFill>
          <a:blip r:embed="rId2" cstate="print"/>
          <a:srcRect l="15361" b="3268"/>
          <a:stretch>
            <a:fillRect/>
          </a:stretch>
        </p:blipFill>
        <p:spPr>
          <a:xfrm>
            <a:off x="-1234281" y="-609600"/>
            <a:ext cx="13716000" cy="792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368755">
            <a:off x="957766" y="1906752"/>
            <a:ext cx="30234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Здраво друштво!</a:t>
            </a:r>
          </a:p>
          <a:p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Немојте се плашити,</a:t>
            </a:r>
          </a:p>
          <a:p>
            <a:r>
              <a:rPr lang="sr-Cyrl-BA" sz="2400" b="1" dirty="0">
                <a:latin typeface="Arial" pitchFamily="34" charset="0"/>
                <a:cs typeface="Arial" pitchFamily="34" charset="0"/>
              </a:rPr>
              <a:t>ј</a:t>
            </a:r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а се зовем узвичник,</a:t>
            </a:r>
          </a:p>
          <a:p>
            <a:r>
              <a:rPr lang="sr-Cyrl-BA" sz="2400" b="1" dirty="0">
                <a:latin typeface="Arial" pitchFamily="34" charset="0"/>
                <a:cs typeface="Arial" pitchFamily="34" charset="0"/>
              </a:rPr>
              <a:t>н</a:t>
            </a:r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е желим вас страшити.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oie_transparent (49).png"/>
          <p:cNvPicPr>
            <a:picLocks noChangeAspect="1"/>
          </p:cNvPicPr>
          <p:nvPr/>
        </p:nvPicPr>
        <p:blipFill>
          <a:blip r:embed="rId3" cstate="print"/>
          <a:srcRect r="7143" b="7778"/>
          <a:stretch>
            <a:fillRect/>
          </a:stretch>
        </p:blipFill>
        <p:spPr>
          <a:xfrm rot="310258">
            <a:off x="3067919" y="2556399"/>
            <a:ext cx="1041094" cy="2514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1224733">
            <a:off x="4555563" y="1866815"/>
            <a:ext cx="358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Знање ми је велико.</a:t>
            </a:r>
          </a:p>
          <a:p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Шта мислите како?</a:t>
            </a:r>
          </a:p>
          <a:p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Све сам сваког питао,</a:t>
            </a:r>
          </a:p>
          <a:p>
            <a:r>
              <a:rPr lang="sr-Cyrl-BA" sz="2400" b="1" dirty="0">
                <a:latin typeface="Arial" pitchFamily="34" charset="0"/>
                <a:cs typeface="Arial" pitchFamily="34" charset="0"/>
              </a:rPr>
              <a:t>н</a:t>
            </a:r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ије било лако.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oie_transparent (50).png"/>
          <p:cNvPicPr>
            <a:picLocks noChangeAspect="1"/>
          </p:cNvPicPr>
          <p:nvPr/>
        </p:nvPicPr>
        <p:blipFill>
          <a:blip r:embed="rId4" cstate="print"/>
          <a:srcRect r="3714" b="7778"/>
          <a:stretch>
            <a:fillRect/>
          </a:stretch>
        </p:blipFill>
        <p:spPr>
          <a:xfrm rot="21070761">
            <a:off x="6897645" y="3207024"/>
            <a:ext cx="1219200" cy="18016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334410">
            <a:off x="8233041" y="1883754"/>
            <a:ext cx="3771813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Моја улога је најбитнија.</a:t>
            </a:r>
          </a:p>
          <a:p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Немојте ме занемарити иако сам најситнија.</a:t>
            </a:r>
          </a:p>
          <a:p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Главну ријеч ја водим и </a:t>
            </a:r>
            <a:r>
              <a:rPr lang="sr-Cyrl-BA" sz="2400" b="1" smtClean="0">
                <a:latin typeface="Arial" pitchFamily="34" charset="0"/>
                <a:cs typeface="Arial" pitchFamily="34" charset="0"/>
              </a:rPr>
              <a:t>на крају </a:t>
            </a:r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изјавне реченице стојим.</a:t>
            </a:r>
          </a:p>
          <a:p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oie_transparent (51).png"/>
          <p:cNvPicPr>
            <a:picLocks noChangeAspect="1"/>
          </p:cNvPicPr>
          <p:nvPr/>
        </p:nvPicPr>
        <p:blipFill>
          <a:blip r:embed="rId5" cstate="print"/>
          <a:srcRect t="62222" r="25512" b="6667"/>
          <a:stretch>
            <a:fillRect/>
          </a:stretch>
        </p:blipFill>
        <p:spPr>
          <a:xfrm>
            <a:off x="10348120" y="4480622"/>
            <a:ext cx="1219200" cy="863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9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75719" y="1981200"/>
            <a:ext cx="716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sr-Cyrl-BA" sz="4000" b="1" dirty="0" smtClean="0">
                <a:latin typeface="Arial" pitchFamily="34" charset="0"/>
                <a:cs typeface="Arial" pitchFamily="34" charset="0"/>
              </a:rPr>
              <a:t>Употреба интерпункцијских знакова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oie_transparent (52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119" y="3810000"/>
            <a:ext cx="3124202" cy="2520188"/>
          </a:xfrm>
          <a:prstGeom prst="rect">
            <a:avLst/>
          </a:prstGeom>
        </p:spPr>
      </p:pic>
      <p:pic>
        <p:nvPicPr>
          <p:cNvPr id="5" name="Picture 4" descr="oie_transparent (51).png"/>
          <p:cNvPicPr>
            <a:picLocks noChangeAspect="1"/>
          </p:cNvPicPr>
          <p:nvPr/>
        </p:nvPicPr>
        <p:blipFill>
          <a:blip r:embed="rId4" cstate="print"/>
          <a:srcRect t="62222" r="25512" b="6667"/>
          <a:stretch>
            <a:fillRect/>
          </a:stretch>
        </p:blipFill>
        <p:spPr>
          <a:xfrm>
            <a:off x="4328319" y="5638800"/>
            <a:ext cx="1003972" cy="710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032919" y="1371600"/>
            <a:ext cx="6477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1.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крају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сваке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реченице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стави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одговарајући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знак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.?!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61519" y="2438400"/>
            <a:ext cx="4214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400" dirty="0">
                <a:latin typeface="Arial" pitchFamily="34" charset="0"/>
                <a:cs typeface="Arial" pitchFamily="34" charset="0"/>
              </a:rPr>
              <a:t>Павле воли јести </a:t>
            </a:r>
            <a:r>
              <a:rPr lang="sr-Cyrl-BA" sz="2400" dirty="0" smtClean="0">
                <a:latin typeface="Arial" pitchFamily="34" charset="0"/>
                <a:cs typeface="Arial" pitchFamily="34" charset="0"/>
              </a:rPr>
              <a:t>лубеницу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61519" y="30480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Arial" pitchFamily="34" charset="0"/>
                <a:cs typeface="Arial" pitchFamily="34" charset="0"/>
              </a:rPr>
              <a:t>Добила сам петицу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61519" y="3657600"/>
            <a:ext cx="35263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400" dirty="0">
                <a:latin typeface="Arial" pitchFamily="34" charset="0"/>
                <a:cs typeface="Arial" pitchFamily="34" charset="0"/>
              </a:rPr>
              <a:t>Да ли имате кишобран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61519" y="4343400"/>
            <a:ext cx="3283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400" dirty="0">
                <a:latin typeface="Arial" pitchFamily="34" charset="0"/>
                <a:cs typeface="Arial" pitchFamily="34" charset="0"/>
              </a:rPr>
              <a:t>Заиста, нема смисла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61519" y="5791200"/>
            <a:ext cx="4602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400" dirty="0">
                <a:latin typeface="Arial" pitchFamily="34" charset="0"/>
                <a:cs typeface="Arial" pitchFamily="34" charset="0"/>
              </a:rPr>
              <a:t>Зашто ниси дошао на вријеме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61519" y="5029200"/>
            <a:ext cx="59023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400" dirty="0">
                <a:latin typeface="Arial" pitchFamily="34" charset="0"/>
                <a:cs typeface="Arial" pitchFamily="34" charset="0"/>
              </a:rPr>
              <a:t>Послије школе Вук иде да игра фудбал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71519" y="24384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24119" y="50292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04719" y="30480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>
                <a:latin typeface="Arial" pitchFamily="34" charset="0"/>
                <a:cs typeface="Arial" pitchFamily="34" charset="0"/>
              </a:rPr>
              <a:t>!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09519" y="43434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>
                <a:latin typeface="Arial" pitchFamily="34" charset="0"/>
                <a:cs typeface="Arial" pitchFamily="34" charset="0"/>
              </a:rPr>
              <a:t>!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61919" y="36576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28719" y="57912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va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3371060" y="4572000"/>
            <a:ext cx="8790778" cy="3119548"/>
          </a:xfrm>
          <a:prstGeom prst="rect">
            <a:avLst/>
          </a:prstGeom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65919" y="228600"/>
            <a:ext cx="11110119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Споји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реченице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са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одговарајућим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знаковима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Дјечак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воли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кишу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!                          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Склони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се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од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шпорета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Ко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није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часу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Врати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ми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свеску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Иван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спортиста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!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Гдје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си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био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?                                                  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Freeform 5"/>
          <p:cNvSpPr/>
          <p:nvPr/>
        </p:nvSpPr>
        <p:spPr>
          <a:xfrm>
            <a:off x="3383280" y="1455420"/>
            <a:ext cx="6644640" cy="749300"/>
          </a:xfrm>
          <a:custGeom>
            <a:avLst/>
            <a:gdLst>
              <a:gd name="connsiteX0" fmla="*/ 0 w 6644640"/>
              <a:gd name="connsiteY0" fmla="*/ 53340 h 749300"/>
              <a:gd name="connsiteX1" fmla="*/ 1615440 w 6644640"/>
              <a:gd name="connsiteY1" fmla="*/ 99060 h 749300"/>
              <a:gd name="connsiteX2" fmla="*/ 3246120 w 6644640"/>
              <a:gd name="connsiteY2" fmla="*/ 647700 h 749300"/>
              <a:gd name="connsiteX3" fmla="*/ 6644640 w 6644640"/>
              <a:gd name="connsiteY3" fmla="*/ 708660 h 749300"/>
              <a:gd name="connsiteX4" fmla="*/ 6644640 w 6644640"/>
              <a:gd name="connsiteY4" fmla="*/ 708660 h 74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4640" h="749300">
                <a:moveTo>
                  <a:pt x="0" y="53340"/>
                </a:moveTo>
                <a:cubicBezTo>
                  <a:pt x="537210" y="26670"/>
                  <a:pt x="1074420" y="0"/>
                  <a:pt x="1615440" y="99060"/>
                </a:cubicBezTo>
                <a:cubicBezTo>
                  <a:pt x="2156460" y="198120"/>
                  <a:pt x="2407920" y="546100"/>
                  <a:pt x="3246120" y="647700"/>
                </a:cubicBezTo>
                <a:cubicBezTo>
                  <a:pt x="4084320" y="749300"/>
                  <a:pt x="6644640" y="708660"/>
                  <a:pt x="6644640" y="708660"/>
                </a:cubicBezTo>
                <a:lnTo>
                  <a:pt x="6644640" y="708660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236720" y="1562100"/>
            <a:ext cx="5806440" cy="510540"/>
          </a:xfrm>
          <a:custGeom>
            <a:avLst/>
            <a:gdLst>
              <a:gd name="connsiteX0" fmla="*/ 0 w 5806440"/>
              <a:gd name="connsiteY0" fmla="*/ 510540 h 510540"/>
              <a:gd name="connsiteX1" fmla="*/ 1691640 w 5806440"/>
              <a:gd name="connsiteY1" fmla="*/ 83820 h 510540"/>
              <a:gd name="connsiteX2" fmla="*/ 5806440 w 5806440"/>
              <a:gd name="connsiteY2" fmla="*/ 7620 h 510540"/>
              <a:gd name="connsiteX3" fmla="*/ 5806440 w 5806440"/>
              <a:gd name="connsiteY3" fmla="*/ 7620 h 51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06440" h="510540">
                <a:moveTo>
                  <a:pt x="0" y="510540"/>
                </a:moveTo>
                <a:cubicBezTo>
                  <a:pt x="361950" y="339090"/>
                  <a:pt x="723900" y="167640"/>
                  <a:pt x="1691640" y="83820"/>
                </a:cubicBezTo>
                <a:cubicBezTo>
                  <a:pt x="2659380" y="0"/>
                  <a:pt x="5806440" y="7620"/>
                  <a:pt x="5806440" y="7620"/>
                </a:cubicBezTo>
                <a:lnTo>
                  <a:pt x="5806440" y="7620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032760" y="2621280"/>
            <a:ext cx="7040880" cy="723900"/>
          </a:xfrm>
          <a:custGeom>
            <a:avLst/>
            <a:gdLst>
              <a:gd name="connsiteX0" fmla="*/ 0 w 7040880"/>
              <a:gd name="connsiteY0" fmla="*/ 0 h 723900"/>
              <a:gd name="connsiteX1" fmla="*/ 2423160 w 7040880"/>
              <a:gd name="connsiteY1" fmla="*/ 320040 h 723900"/>
              <a:gd name="connsiteX2" fmla="*/ 4785360 w 7040880"/>
              <a:gd name="connsiteY2" fmla="*/ 670560 h 723900"/>
              <a:gd name="connsiteX3" fmla="*/ 7040880 w 7040880"/>
              <a:gd name="connsiteY3" fmla="*/ 640080 h 723900"/>
              <a:gd name="connsiteX4" fmla="*/ 7040880 w 7040880"/>
              <a:gd name="connsiteY4" fmla="*/ 64008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40880" h="723900">
                <a:moveTo>
                  <a:pt x="0" y="0"/>
                </a:moveTo>
                <a:lnTo>
                  <a:pt x="2423160" y="320040"/>
                </a:lnTo>
                <a:cubicBezTo>
                  <a:pt x="3220720" y="431800"/>
                  <a:pt x="4015740" y="617220"/>
                  <a:pt x="4785360" y="670560"/>
                </a:cubicBezTo>
                <a:cubicBezTo>
                  <a:pt x="5554980" y="723900"/>
                  <a:pt x="7040880" y="640080"/>
                  <a:pt x="7040880" y="640080"/>
                </a:cubicBezTo>
                <a:lnTo>
                  <a:pt x="7040880" y="640080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154680" y="3215640"/>
            <a:ext cx="6903720" cy="518160"/>
          </a:xfrm>
          <a:custGeom>
            <a:avLst/>
            <a:gdLst>
              <a:gd name="connsiteX0" fmla="*/ 0 w 6903720"/>
              <a:gd name="connsiteY0" fmla="*/ 0 h 518160"/>
              <a:gd name="connsiteX1" fmla="*/ 2225040 w 6903720"/>
              <a:gd name="connsiteY1" fmla="*/ 259080 h 518160"/>
              <a:gd name="connsiteX2" fmla="*/ 6903720 w 6903720"/>
              <a:gd name="connsiteY2" fmla="*/ 518160 h 51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03720" h="518160">
                <a:moveTo>
                  <a:pt x="0" y="0"/>
                </a:moveTo>
                <a:cubicBezTo>
                  <a:pt x="537210" y="86360"/>
                  <a:pt x="1074420" y="172720"/>
                  <a:pt x="2225040" y="259080"/>
                </a:cubicBezTo>
                <a:cubicBezTo>
                  <a:pt x="3375660" y="345440"/>
                  <a:pt x="5139690" y="431800"/>
                  <a:pt x="6903720" y="518160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474720" y="2603500"/>
            <a:ext cx="6537960" cy="1145540"/>
          </a:xfrm>
          <a:custGeom>
            <a:avLst/>
            <a:gdLst>
              <a:gd name="connsiteX0" fmla="*/ 0 w 6537960"/>
              <a:gd name="connsiteY0" fmla="*/ 1145540 h 1145540"/>
              <a:gd name="connsiteX1" fmla="*/ 3337560 w 6537960"/>
              <a:gd name="connsiteY1" fmla="*/ 170180 h 1145540"/>
              <a:gd name="connsiteX2" fmla="*/ 6537960 w 6537960"/>
              <a:gd name="connsiteY2" fmla="*/ 124460 h 114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37960" h="1145540">
                <a:moveTo>
                  <a:pt x="0" y="1145540"/>
                </a:moveTo>
                <a:cubicBezTo>
                  <a:pt x="1123950" y="742950"/>
                  <a:pt x="2247900" y="340360"/>
                  <a:pt x="3337560" y="170180"/>
                </a:cubicBezTo>
                <a:cubicBezTo>
                  <a:pt x="4427220" y="0"/>
                  <a:pt x="5482590" y="62230"/>
                  <a:pt x="6537960" y="124460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346960" y="4221480"/>
            <a:ext cx="7741920" cy="30480"/>
          </a:xfrm>
          <a:custGeom>
            <a:avLst/>
            <a:gdLst>
              <a:gd name="connsiteX0" fmla="*/ 0 w 7741920"/>
              <a:gd name="connsiteY0" fmla="*/ 0 h 30480"/>
              <a:gd name="connsiteX1" fmla="*/ 7741920 w 7741920"/>
              <a:gd name="connsiteY1" fmla="*/ 30480 h 30480"/>
              <a:gd name="connsiteX2" fmla="*/ 7741920 w 7741920"/>
              <a:gd name="connsiteY2" fmla="*/ 30480 h 3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41920" h="30480">
                <a:moveTo>
                  <a:pt x="0" y="0"/>
                </a:moveTo>
                <a:lnTo>
                  <a:pt x="7741920" y="30480"/>
                </a:lnTo>
                <a:lnTo>
                  <a:pt x="7741920" y="30480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t="-14000" r="-10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594519" y="291232"/>
            <a:ext cx="9525000" cy="52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</a:tabLst>
            </a:pPr>
            <a:r>
              <a:rPr lang="en-US" sz="2800" b="1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sr-Cyrl-BA" sz="28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Напиши одговарајући знак и подвуци изјавн</a:t>
            </a:r>
            <a:r>
              <a:rPr lang="en-US" sz="28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e</a:t>
            </a:r>
            <a:endParaRPr lang="sr-Cyrl-BA" sz="2800" b="1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</a:tabLst>
            </a:pPr>
            <a:r>
              <a:rPr lang="sr-Cyrl-BA" sz="28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   речениц</a:t>
            </a:r>
            <a:r>
              <a:rPr lang="en-US" sz="28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e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Путујемо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возом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море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Идеш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ли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море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Пази</a:t>
            </a:r>
            <a:r>
              <a:rPr kumimoji="0" lang="sr-Cyrl-B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лопта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Ура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идемо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пут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Вечерас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плес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</a:t>
            </a:r>
            <a:r>
              <a:rPr kumimoji="0" lang="sr-Cyrl-B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Јеси</a:t>
            </a:r>
            <a:r>
              <a:rPr kumimoji="0" lang="sr-Cyrl-BA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ли ишла у позориште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Софија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не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воли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да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спава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28519" y="19050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56919" y="40386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04719" y="50292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Arial" pitchFamily="34" charset="0"/>
                <a:cs typeface="Arial" pitchFamily="34" charset="0"/>
              </a:rPr>
              <a:t> 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7919" y="34290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>
                <a:latin typeface="Arial" pitchFamily="34" charset="0"/>
                <a:cs typeface="Arial" pitchFamily="34" charset="0"/>
              </a:rPr>
              <a:t>!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71119" y="2971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>
                <a:latin typeface="Arial" pitchFamily="34" charset="0"/>
                <a:cs typeface="Arial" pitchFamily="34" charset="0"/>
              </a:rPr>
              <a:t>!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85519" y="23622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09519" y="4495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89919" y="2286000"/>
            <a:ext cx="42672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89919" y="5486400"/>
            <a:ext cx="42672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966119" y="4419600"/>
            <a:ext cx="28194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051719" y="1524000"/>
            <a:ext cx="10591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</a:tabLst>
            </a:pPr>
            <a:r>
              <a:rPr lang="sr-Cyrl-BA" sz="2400" b="1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sr-Cyrl-B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Напиши одговарајући</a:t>
            </a:r>
            <a:r>
              <a:rPr kumimoji="0" lang="sr-Cyrl-BA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sr-Cyrl-BA" sz="24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знак </a:t>
            </a:r>
            <a:r>
              <a:rPr kumimoji="0" lang="sr-Cyrl-B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и </a:t>
            </a:r>
            <a:r>
              <a:rPr lang="sr-Cyrl-BA" sz="24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одвуци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r-Cyrl-B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упитну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речениц</a:t>
            </a:r>
            <a:r>
              <a:rPr kumimoji="0" lang="sr-Cyrl-B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у</a:t>
            </a:r>
            <a:r>
              <a:rPr lang="sr-Cyrl-BA" sz="24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</a:tabLst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Да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ли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Тина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долази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</a:tabLst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Мислим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да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неће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доћи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</a:tabLst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Дођи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Тина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127919" y="2667000"/>
            <a:ext cx="27432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051719" y="3930134"/>
            <a:ext cx="10591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BA" sz="2400" b="1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5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sr-Cyrl-BA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Напиши одговарајући</a:t>
            </a:r>
            <a:r>
              <a:rPr kumimoji="0" lang="sr-Cyrl-BA" sz="24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r-Cyrl-BA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знак </a:t>
            </a:r>
            <a:r>
              <a:rPr kumimoji="0" lang="sr-Cyrl-B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и </a:t>
            </a:r>
            <a:r>
              <a:rPr lang="sr-Cyrl-BA" sz="24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одвуци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r-Cyrl-B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узвичну</a:t>
            </a:r>
            <a:r>
              <a:rPr kumimoji="0" lang="sr-Cyrl-BA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реченицу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sr-Cyrl-BA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BA" sz="2400" dirty="0" smtClean="0">
                <a:latin typeface="Arial" pitchFamily="34" charset="0"/>
                <a:cs typeface="Times New Roman" pitchFamily="18" charset="0"/>
              </a:rPr>
              <a:t>Зашто ниси урадио задатак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Оџачар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доноси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срећу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BA" sz="2400" dirty="0" smtClean="0">
                <a:latin typeface="Arial" pitchFamily="34" charset="0"/>
                <a:cs typeface="Times New Roman" pitchFamily="18" charset="0"/>
              </a:rPr>
              <a:t>Склони се од мене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127919" y="5791200"/>
            <a:ext cx="27432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718719" y="2209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7919" y="46482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51919" y="2971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>
                <a:latin typeface="Arial" pitchFamily="34" charset="0"/>
                <a:cs typeface="Arial" pitchFamily="34" charset="0"/>
              </a:rPr>
              <a:t>!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94919" y="54102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>
                <a:latin typeface="Arial" pitchFamily="34" charset="0"/>
                <a:cs typeface="Arial" pitchFamily="34" charset="0"/>
              </a:rPr>
              <a:t>!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75919" y="2590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99719" y="50292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t="-30000" r="-8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737519" y="2514600"/>
            <a:ext cx="950991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6.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Састави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реченице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крају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стави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одговарајући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знак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. ? !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latin typeface="Arial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пегла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Теа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веш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Не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учионици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трчи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Да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ли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куће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код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61919" y="3581400"/>
            <a:ext cx="23260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Теа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пегла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веш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6461919" y="4038600"/>
            <a:ext cx="32412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Не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трчи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учионици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!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6461919" y="4495800"/>
            <a:ext cx="28698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Да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ли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код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куће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4000" t="-9000" r="-18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13519" y="2743200"/>
          <a:ext cx="11734800" cy="2794381"/>
        </p:xfrm>
        <a:graphic>
          <a:graphicData uri="http://schemas.openxmlformats.org/drawingml/2006/table">
            <a:tbl>
              <a:tblPr/>
              <a:tblGrid>
                <a:gridCol w="4032461"/>
                <a:gridCol w="3790307"/>
                <a:gridCol w="3912032"/>
              </a:tblGrid>
              <a:tr h="7620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2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Престани да </a:t>
                      </a:r>
                      <a:r>
                        <a:rPr lang="sr-Cyrl-BA" sz="2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плачеш</a:t>
                      </a:r>
                      <a:endParaRPr lang="en-US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2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Зашто треба јести </a:t>
                      </a:r>
                      <a:r>
                        <a:rPr lang="sr-Cyrl-BA" sz="2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воће</a:t>
                      </a:r>
                      <a:endParaRPr lang="en-US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2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Надам</a:t>
                      </a:r>
                      <a:r>
                        <a:rPr lang="sr-Cyrl-BA" sz="24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се да неће падати киша</a:t>
                      </a:r>
                      <a:endParaRPr lang="en-US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5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2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Да ли имаш кућног </a:t>
                      </a:r>
                      <a:r>
                        <a:rPr lang="sr-Cyrl-BA" sz="2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љубимца</a:t>
                      </a:r>
                      <a:endParaRPr lang="en-US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2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Не </a:t>
                      </a:r>
                      <a:r>
                        <a:rPr lang="sr-Cyrl-BA" sz="2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узнемиравај </a:t>
                      </a:r>
                      <a:r>
                        <a:rPr lang="sr-Cyrl-BA" sz="2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комшије</a:t>
                      </a:r>
                      <a:endParaRPr lang="en-US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2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Отвори врата</a:t>
                      </a:r>
                      <a:endParaRPr lang="en-US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5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2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Желио сам фудбалски </a:t>
                      </a:r>
                      <a:r>
                        <a:rPr lang="sr-Cyrl-BA" sz="2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дрес</a:t>
                      </a:r>
                      <a:endParaRPr lang="en-US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2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Требаш</a:t>
                      </a:r>
                      <a:r>
                        <a:rPr lang="sr-Cyrl-BA" sz="24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ли помоћ</a:t>
                      </a:r>
                      <a:endParaRPr lang="en-US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2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Сједи </a:t>
                      </a:r>
                      <a:r>
                        <a:rPr lang="sr-Cyrl-BA" sz="2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пристојно</a:t>
                      </a:r>
                      <a:endParaRPr lang="en-US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042319" y="609600"/>
            <a:ext cx="9525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BA" sz="2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7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Обој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поља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у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којима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су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  <a:endParaRPr kumimoji="0" lang="sr-Cyrl-BA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а)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Реченице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којима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питамо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нешто</a:t>
            </a:r>
            <a:r>
              <a:rPr kumimoji="0" lang="sr-Cyrl-B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зеленом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бојом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б)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Реченице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које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нас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обавјештавају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о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нечему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црвеном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бојом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в)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Реченице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којима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наређујемо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нешто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sr-Cyrl-B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плавом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бојом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519" y="2743200"/>
            <a:ext cx="4038600" cy="762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07000"/>
              </a:lnSpc>
            </a:pPr>
            <a:r>
              <a:rPr lang="sr-Cyrl-BA" sz="24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Престани да плачеш!</a:t>
            </a:r>
            <a:endParaRPr lang="en-US" sz="2400" dirty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52119" y="3505200"/>
            <a:ext cx="3810000" cy="990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</a:pPr>
            <a:r>
              <a:rPr lang="sr-Cyrl-BA" sz="24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Не узнемиравај комшије!</a:t>
            </a:r>
            <a:endParaRPr lang="en-US" sz="2400" dirty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62119" y="3505200"/>
            <a:ext cx="3886200" cy="990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</a:pPr>
            <a:r>
              <a:rPr lang="sr-Cyrl-BA" sz="24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Отвори врата!</a:t>
            </a:r>
            <a:endParaRPr lang="en-US" sz="2400" dirty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62119" y="4495800"/>
            <a:ext cx="3886200" cy="990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</a:pPr>
            <a:r>
              <a:rPr lang="sr-Cyrl-BA" sz="24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Сједи пристојно!</a:t>
            </a:r>
            <a:endParaRPr lang="en-US" sz="2400" dirty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62119" y="2743200"/>
            <a:ext cx="3886200" cy="762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07000"/>
              </a:lnSpc>
            </a:pPr>
            <a:r>
              <a:rPr lang="sr-Cyrl-BA" sz="24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Надам се да неће падати киша.</a:t>
            </a:r>
            <a:endParaRPr lang="en-US" sz="2400" dirty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519" y="4495800"/>
            <a:ext cx="4038600" cy="990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</a:pPr>
            <a:r>
              <a:rPr lang="sr-Cyrl-BA" sz="24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Желио сам фудбалски дрес.</a:t>
            </a:r>
            <a:endParaRPr lang="en-US" sz="2400" dirty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52119" y="2743200"/>
            <a:ext cx="3810000" cy="76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</a:pPr>
            <a:r>
              <a:rPr lang="sr-Cyrl-BA" sz="24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Зашто треба јести воће?</a:t>
            </a:r>
            <a:endParaRPr lang="en-US" sz="2400" dirty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3519" y="3505200"/>
            <a:ext cx="4038600" cy="990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</a:pPr>
            <a:r>
              <a:rPr lang="sr-Cyrl-BA" sz="24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Да ли имаш кућног љубимца?</a:t>
            </a:r>
            <a:endParaRPr lang="en-US" sz="2400" dirty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52119" y="4495800"/>
            <a:ext cx="3810000" cy="990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</a:pPr>
            <a:r>
              <a:rPr lang="sr-Cyrl-BA" sz="24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Требаш ли помоћ?</a:t>
            </a:r>
            <a:endParaRPr lang="en-US" sz="2400" dirty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6000" r="-23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185319" y="1295400"/>
            <a:ext cx="7391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Задатак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за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самосталан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рад</a:t>
            </a:r>
            <a:r>
              <a:rPr lang="en-US" sz="28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Написати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по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двије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реченице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гдје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ћеш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употријебити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знакове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интерпу</a:t>
            </a:r>
            <a:r>
              <a:rPr kumimoji="0" lang="sr-Cyrl-B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кције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. ? !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416</Words>
  <Application>Microsoft Office PowerPoint</Application>
  <PresentationFormat>Custom</PresentationFormat>
  <Paragraphs>101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6</cp:revision>
  <dcterms:created xsi:type="dcterms:W3CDTF">2020-05-07T10:15:13Z</dcterms:created>
  <dcterms:modified xsi:type="dcterms:W3CDTF">2020-05-14T07:23:17Z</dcterms:modified>
</cp:coreProperties>
</file>