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2"/>
  </p:notesMasterIdLst>
  <p:sldIdLst>
    <p:sldId id="256" r:id="rId2"/>
    <p:sldId id="267" r:id="rId3"/>
    <p:sldId id="258" r:id="rId4"/>
    <p:sldId id="265" r:id="rId5"/>
    <p:sldId id="264" r:id="rId6"/>
    <p:sldId id="260" r:id="rId7"/>
    <p:sldId id="268" r:id="rId8"/>
    <p:sldId id="263" r:id="rId9"/>
    <p:sldId id="261" r:id="rId10"/>
    <p:sldId id="262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A35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C69F1-8D77-432A-9574-C69104B0C5C3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B1F35-F4FB-4DF3-9F2C-50DDF962089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0746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cm</a:t>
            </a:r>
            <a:endParaRPr lang="it-I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B1F35-F4FB-4DF3-9F2C-50DDF9620898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59887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9CB471-B2BC-4239-9C45-ED20ED20B6B4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62EE2A-FE3D-4703-AB3B-E8729DD5D09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471-B2BC-4239-9C45-ED20ED20B6B4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2EE2A-FE3D-4703-AB3B-E8729DD5D09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471-B2BC-4239-9C45-ED20ED20B6B4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2EE2A-FE3D-4703-AB3B-E8729DD5D09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471-B2BC-4239-9C45-ED20ED20B6B4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2EE2A-FE3D-4703-AB3B-E8729DD5D09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471-B2BC-4239-9C45-ED20ED20B6B4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2EE2A-FE3D-4703-AB3B-E8729DD5D09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471-B2BC-4239-9C45-ED20ED20B6B4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2EE2A-FE3D-4703-AB3B-E8729DD5D09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471-B2BC-4239-9C45-ED20ED20B6B4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2EE2A-FE3D-4703-AB3B-E8729DD5D09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471-B2BC-4239-9C45-ED20ED20B6B4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2EE2A-FE3D-4703-AB3B-E8729DD5D09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CB471-B2BC-4239-9C45-ED20ED20B6B4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2EE2A-FE3D-4703-AB3B-E8729DD5D09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9CB471-B2BC-4239-9C45-ED20ED20B6B4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2EE2A-FE3D-4703-AB3B-E8729DD5D09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9CB471-B2BC-4239-9C45-ED20ED20B6B4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62EE2A-FE3D-4703-AB3B-E8729DD5D091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9CB471-B2BC-4239-9C45-ED20ED20B6B4}" type="datetimeFigureOut">
              <a:rPr lang="it-IT" smtClean="0"/>
              <a:pPr/>
              <a:t>02/04/2020</a:t>
            </a:fld>
            <a:endParaRPr lang="it-I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62EE2A-FE3D-4703-AB3B-E8729DD5D091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Математика 7.разред</a:t>
            </a:r>
            <a:endParaRPr lang="it-I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dirty="0" smtClean="0">
                <a:solidFill>
                  <a:schemeClr val="tx1"/>
                </a:solidFill>
              </a:rPr>
              <a:t>Појам површине. Једнакост површи геометријских фигура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6944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210994"/>
            <a:ext cx="8363272" cy="4796297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sr-Cyrl-BA" sz="4100" dirty="0" smtClean="0"/>
          </a:p>
          <a:p>
            <a:pPr marL="109728" indent="0">
              <a:buNone/>
            </a:pPr>
            <a:endParaRPr lang="sr-Cyrl-BA" sz="4100" dirty="0"/>
          </a:p>
          <a:p>
            <a:pPr marL="109728" indent="0">
              <a:buNone/>
            </a:pPr>
            <a:endParaRPr lang="sr-Cyrl-BA" sz="4100" dirty="0" smtClean="0"/>
          </a:p>
          <a:p>
            <a:pPr marL="109728" indent="0">
              <a:buNone/>
            </a:pPr>
            <a:endParaRPr lang="sr-Cyrl-BA" sz="4100" dirty="0"/>
          </a:p>
          <a:p>
            <a:pPr marL="109728" indent="0">
              <a:buNone/>
            </a:pPr>
            <a:endParaRPr lang="sr-Cyrl-BA" sz="4100" dirty="0" smtClean="0"/>
          </a:p>
          <a:p>
            <a:pPr marL="109728" indent="0">
              <a:buNone/>
            </a:pPr>
            <a:endParaRPr lang="sr-Cyrl-BA" sz="4100" dirty="0"/>
          </a:p>
          <a:p>
            <a:pPr marL="109728" indent="0">
              <a:buNone/>
            </a:pPr>
            <a:endParaRPr lang="sr-Cyrl-BA" sz="4100" dirty="0" smtClean="0"/>
          </a:p>
          <a:p>
            <a:pPr marL="109728" indent="0">
              <a:buNone/>
            </a:pPr>
            <a:endParaRPr lang="sr-Cyrl-BA" sz="4100" dirty="0"/>
          </a:p>
          <a:p>
            <a:pPr marL="109728" indent="0">
              <a:buNone/>
            </a:pPr>
            <a:endParaRPr lang="sr-Cyrl-BA" sz="4100" dirty="0" smtClean="0"/>
          </a:p>
          <a:p>
            <a:pPr marL="109728" indent="0">
              <a:buNone/>
            </a:pPr>
            <a:endParaRPr lang="sr-Cyrl-BA" sz="4100" dirty="0"/>
          </a:p>
          <a:p>
            <a:pPr marL="109728" indent="0">
              <a:buNone/>
            </a:pPr>
            <a:endParaRPr lang="sr-Cyrl-BA" sz="4100" dirty="0" smtClean="0"/>
          </a:p>
          <a:p>
            <a:pPr marL="109728" indent="0">
              <a:buNone/>
            </a:pPr>
            <a:endParaRPr lang="sr-Cyrl-BA" sz="4100" dirty="0"/>
          </a:p>
          <a:p>
            <a:pPr marL="109728" indent="0">
              <a:buNone/>
            </a:pPr>
            <a:endParaRPr lang="sr-Cyrl-BA" sz="4100" dirty="0" smtClean="0"/>
          </a:p>
          <a:p>
            <a:pPr marL="109728" indent="0">
              <a:buNone/>
            </a:pPr>
            <a:endParaRPr lang="sr-Cyrl-BA" sz="4100" dirty="0"/>
          </a:p>
          <a:p>
            <a:pPr marL="109728" indent="0">
              <a:buNone/>
            </a:pPr>
            <a:endParaRPr lang="sr-Cyrl-BA" sz="4100" dirty="0" smtClean="0"/>
          </a:p>
          <a:p>
            <a:pPr marL="109728" indent="0">
              <a:buNone/>
            </a:pPr>
            <a:endParaRPr lang="sr-Cyrl-BA" sz="4100" dirty="0"/>
          </a:p>
          <a:p>
            <a:pPr marL="109728" indent="0">
              <a:buNone/>
            </a:pPr>
            <a:r>
              <a:rPr lang="it-IT" sz="9600" dirty="0" smtClean="0"/>
              <a:t>P = P</a:t>
            </a:r>
            <a:r>
              <a:rPr lang="it-IT" sz="9600" baseline="-25000" dirty="0" smtClean="0"/>
              <a:t>1</a:t>
            </a:r>
            <a:r>
              <a:rPr lang="it-IT" sz="9600" dirty="0" smtClean="0"/>
              <a:t>+P</a:t>
            </a:r>
            <a:r>
              <a:rPr lang="it-IT" sz="9600" baseline="-25000" dirty="0" smtClean="0"/>
              <a:t>2</a:t>
            </a:r>
            <a:r>
              <a:rPr lang="it-IT" sz="9600" dirty="0"/>
              <a:t> </a:t>
            </a:r>
            <a:r>
              <a:rPr lang="it-IT" sz="9600" dirty="0" smtClean="0"/>
              <a:t>+</a:t>
            </a:r>
            <a:r>
              <a:rPr lang="sr-Latn-BA" sz="9600" dirty="0" smtClean="0"/>
              <a:t>P</a:t>
            </a:r>
            <a:r>
              <a:rPr lang="sr-Latn-BA" sz="9600" baseline="-25000" dirty="0" smtClean="0"/>
              <a:t>3</a:t>
            </a:r>
            <a:endParaRPr lang="it-IT" sz="9600" dirty="0"/>
          </a:p>
          <a:p>
            <a:pPr marL="109728" indent="0">
              <a:buNone/>
            </a:pPr>
            <a:r>
              <a:rPr lang="it-IT" sz="9600" dirty="0" smtClean="0"/>
              <a:t>P=</a:t>
            </a:r>
            <a:r>
              <a:rPr lang="sr-Latn-BA" sz="9600" dirty="0" smtClean="0"/>
              <a:t>12</a:t>
            </a:r>
            <a:r>
              <a:rPr lang="it-IT" sz="9600" dirty="0" smtClean="0"/>
              <a:t>cm·</a:t>
            </a:r>
            <a:r>
              <a:rPr lang="sr-Latn-BA" sz="9600" dirty="0" smtClean="0"/>
              <a:t>5</a:t>
            </a:r>
            <a:r>
              <a:rPr lang="it-IT" sz="9600" dirty="0" smtClean="0"/>
              <a:t>cm+</a:t>
            </a:r>
            <a:r>
              <a:rPr lang="sr-Latn-BA" sz="9600" dirty="0" smtClean="0"/>
              <a:t>4</a:t>
            </a:r>
            <a:r>
              <a:rPr lang="it-IT" sz="9600" dirty="0" smtClean="0"/>
              <a:t>cm·</a:t>
            </a:r>
            <a:r>
              <a:rPr lang="sr-Latn-BA" sz="9600" dirty="0" smtClean="0"/>
              <a:t>4</a:t>
            </a:r>
            <a:r>
              <a:rPr lang="it-IT" sz="9600" dirty="0" smtClean="0"/>
              <a:t>cm</a:t>
            </a:r>
            <a:r>
              <a:rPr lang="sr-Latn-BA" sz="9600" dirty="0" smtClean="0"/>
              <a:t>+3cm·3cm</a:t>
            </a:r>
            <a:endParaRPr lang="it-IT" sz="9600" dirty="0" smtClean="0"/>
          </a:p>
          <a:p>
            <a:pPr marL="109728" indent="0">
              <a:buNone/>
            </a:pPr>
            <a:r>
              <a:rPr lang="it-IT" sz="9600" dirty="0" smtClean="0"/>
              <a:t>P=</a:t>
            </a:r>
            <a:r>
              <a:rPr lang="sr-Latn-BA" sz="9600" dirty="0" smtClean="0"/>
              <a:t>60</a:t>
            </a:r>
            <a:r>
              <a:rPr lang="it-IT" sz="9600" dirty="0" smtClean="0"/>
              <a:t>cm</a:t>
            </a:r>
            <a:r>
              <a:rPr lang="it-IT" sz="9600" baseline="30000" dirty="0" smtClean="0"/>
              <a:t>2 </a:t>
            </a:r>
            <a:r>
              <a:rPr lang="it-IT" sz="9600" dirty="0" smtClean="0"/>
              <a:t>+</a:t>
            </a:r>
            <a:r>
              <a:rPr lang="sr-Latn-BA" sz="9600" dirty="0" smtClean="0"/>
              <a:t>1</a:t>
            </a:r>
            <a:r>
              <a:rPr lang="it-IT" sz="9600" dirty="0" smtClean="0"/>
              <a:t>6cm</a:t>
            </a:r>
            <a:r>
              <a:rPr lang="it-IT" sz="9600" baseline="30000" dirty="0" smtClean="0"/>
              <a:t>2</a:t>
            </a:r>
            <a:r>
              <a:rPr lang="it-IT" sz="9600" dirty="0"/>
              <a:t> </a:t>
            </a:r>
            <a:r>
              <a:rPr lang="it-IT" sz="9600" dirty="0" smtClean="0"/>
              <a:t>+</a:t>
            </a:r>
            <a:r>
              <a:rPr lang="sr-Latn-BA" sz="9600" dirty="0"/>
              <a:t>9</a:t>
            </a:r>
            <a:r>
              <a:rPr lang="it-IT" sz="9600" dirty="0" smtClean="0"/>
              <a:t>cm</a:t>
            </a:r>
            <a:r>
              <a:rPr lang="it-IT" sz="9600" baseline="30000" dirty="0" smtClean="0"/>
              <a:t>2</a:t>
            </a:r>
          </a:p>
          <a:p>
            <a:pPr marL="109728" indent="0">
              <a:buNone/>
            </a:pPr>
            <a:r>
              <a:rPr lang="it-IT" sz="9600" dirty="0" smtClean="0"/>
              <a:t>P=</a:t>
            </a:r>
            <a:r>
              <a:rPr lang="sr-Latn-BA" sz="9600" dirty="0" smtClean="0"/>
              <a:t>85</a:t>
            </a:r>
            <a:r>
              <a:rPr lang="it-IT" sz="9600" dirty="0" smtClean="0"/>
              <a:t>cm</a:t>
            </a:r>
            <a:r>
              <a:rPr lang="it-IT" sz="9600" baseline="30000" dirty="0" smtClean="0"/>
              <a:t>2</a:t>
            </a:r>
            <a:r>
              <a:rPr lang="bs-Latn-BA" sz="9600" baseline="30000" dirty="0" smtClean="0"/>
              <a:t>                                                                               </a:t>
            </a:r>
            <a:endParaRPr lang="it-IT" sz="9600" baseline="30000" dirty="0" smtClean="0"/>
          </a:p>
          <a:p>
            <a:endParaRPr lang="it-IT" sz="6400" baseline="30000" dirty="0" smtClean="0"/>
          </a:p>
          <a:p>
            <a:endParaRPr lang="sr-Cyrl-BA" sz="6400" dirty="0"/>
          </a:p>
          <a:p>
            <a:r>
              <a:rPr lang="sr-Cyrl-BA" sz="7200" dirty="0" smtClean="0"/>
              <a:t>Домаћа задаћа</a:t>
            </a:r>
            <a:r>
              <a:rPr lang="it-IT" sz="7200" dirty="0" smtClean="0"/>
              <a:t>: </a:t>
            </a:r>
            <a:r>
              <a:rPr lang="sr-Cyrl-BA" sz="7200" dirty="0" smtClean="0"/>
              <a:t>страница 89</a:t>
            </a:r>
            <a:r>
              <a:rPr lang="sr-Latn-BA" sz="7200" dirty="0"/>
              <a:t>.</a:t>
            </a:r>
            <a:r>
              <a:rPr lang="sr-Cyrl-BA" sz="7200" dirty="0" smtClean="0"/>
              <a:t> и 90</a:t>
            </a:r>
            <a:r>
              <a:rPr lang="sr-Latn-BA" sz="7200" dirty="0" smtClean="0"/>
              <a:t>.</a:t>
            </a:r>
            <a:r>
              <a:rPr lang="sr-Cyrl-BA" sz="7200" dirty="0" smtClean="0"/>
              <a:t> задатак 809, 822,823 и 832.</a:t>
            </a:r>
            <a:endParaRPr lang="it-IT" sz="7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30083" y="67994"/>
            <a:ext cx="8229600" cy="1143000"/>
          </a:xfrm>
        </p:spPr>
        <p:txBody>
          <a:bodyPr>
            <a:noAutofit/>
          </a:bodyPr>
          <a:lstStyle/>
          <a:p>
            <a:r>
              <a:rPr lang="sr-Latn-BA" sz="2800" dirty="0" smtClean="0"/>
              <a:t/>
            </a:r>
            <a:br>
              <a:rPr lang="sr-Latn-BA" sz="2800" dirty="0" smtClean="0"/>
            </a:br>
            <a:r>
              <a:rPr lang="sr-Cyrl-BA" sz="2800" dirty="0" smtClean="0"/>
              <a:t>Примјер </a:t>
            </a:r>
            <a:r>
              <a:rPr lang="sr-Cyrl-BA" sz="2800" dirty="0"/>
              <a:t>3.Израчунај површину фигуре са </a:t>
            </a:r>
            <a:r>
              <a:rPr lang="sr-Cyrl-BA" sz="2800" dirty="0" smtClean="0"/>
              <a:t>слике.</a:t>
            </a:r>
            <a:r>
              <a:rPr lang="bs-Latn-BA" sz="2800" dirty="0" smtClean="0"/>
              <a:t>(</a:t>
            </a:r>
            <a:r>
              <a:rPr lang="sr-Cyrl-RS" sz="2800" dirty="0" smtClean="0"/>
              <a:t>Дужина странице </a:t>
            </a:r>
            <a:r>
              <a:rPr lang="sr-Cyrl-RS" sz="2800" dirty="0" err="1" smtClean="0"/>
              <a:t>квадратића</a:t>
            </a:r>
            <a:r>
              <a:rPr lang="sr-Cyrl-RS" sz="2800" dirty="0" smtClean="0"/>
              <a:t> износи 1</a:t>
            </a:r>
            <a:r>
              <a:rPr lang="bs-Latn-BA" sz="2800" dirty="0" smtClean="0"/>
              <a:t>cm)</a:t>
            </a:r>
            <a:r>
              <a:rPr lang="sr-Cyrl-BA" sz="2800" dirty="0"/>
              <a:t/>
            </a:r>
            <a:br>
              <a:rPr lang="sr-Cyrl-BA" sz="2800" dirty="0"/>
            </a:br>
            <a:endParaRPr lang="sr-Cyrl-BA" sz="28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355029"/>
            <a:ext cx="3638058" cy="231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55029"/>
            <a:ext cx="3550543" cy="226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752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1520" y="1481328"/>
            <a:ext cx="8568952" cy="4467951"/>
          </a:xfrm>
          <a:solidFill>
            <a:srgbClr val="FFFF00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sr-Cyrl-BA" dirty="0" smtClean="0"/>
              <a:t>У току седмог разреда сте се упознали са  троуглом и четвороуглом.</a:t>
            </a:r>
          </a:p>
          <a:p>
            <a:r>
              <a:rPr lang="sr-Cyrl-BA" dirty="0" smtClean="0"/>
              <a:t>Говорили смо о њиховим основним елементима (тјемена, странице, углови...)</a:t>
            </a:r>
          </a:p>
          <a:p>
            <a:r>
              <a:rPr lang="sr-Cyrl-BA" dirty="0" smtClean="0"/>
              <a:t>И троугао и четвороугао чине дио равни ограничен одговарајућом линијом коју зовемо ПОВРШ.</a:t>
            </a:r>
          </a:p>
          <a:p>
            <a:r>
              <a:rPr lang="sr-Cyrl-BA" dirty="0" smtClean="0"/>
              <a:t>Величина те површи је ПОВРШИНА (</a:t>
            </a:r>
            <a:r>
              <a:rPr lang="it-IT" dirty="0" smtClean="0"/>
              <a:t>P</a:t>
            </a:r>
            <a:r>
              <a:rPr lang="sr-Cyrl-BA" dirty="0" smtClean="0"/>
              <a:t>).</a:t>
            </a:r>
          </a:p>
          <a:p>
            <a:r>
              <a:rPr lang="sr-Cyrl-BA" dirty="0"/>
              <a:t>За одређивање површине потребна је једна површ која се узима за јединицу површине.</a:t>
            </a:r>
          </a:p>
          <a:p>
            <a:r>
              <a:rPr lang="sr-Cyrl-BA" dirty="0"/>
              <a:t>То је површина квадрата чија је страница јединица дужине тј, </a:t>
            </a:r>
            <a:r>
              <a:rPr lang="it-IT" sz="2400" dirty="0"/>
              <a:t>1 mm</a:t>
            </a:r>
            <a:r>
              <a:rPr lang="it-IT" sz="2400" baseline="30000" dirty="0"/>
              <a:t>2</a:t>
            </a:r>
            <a:r>
              <a:rPr lang="it-IT" sz="2400" dirty="0"/>
              <a:t> , 1cm</a:t>
            </a:r>
            <a:r>
              <a:rPr lang="it-IT" sz="2400" baseline="30000" dirty="0"/>
              <a:t>2</a:t>
            </a:r>
            <a:r>
              <a:rPr lang="it-IT" sz="2400" dirty="0"/>
              <a:t>, 1 dm</a:t>
            </a:r>
            <a:r>
              <a:rPr lang="it-IT" sz="2400" baseline="30000" dirty="0"/>
              <a:t>2</a:t>
            </a:r>
            <a:r>
              <a:rPr lang="it-IT" sz="2400" dirty="0"/>
              <a:t>, 1 </a:t>
            </a:r>
            <a:r>
              <a:rPr lang="it-IT" sz="2400" dirty="0" smtClean="0"/>
              <a:t>m</a:t>
            </a:r>
            <a:r>
              <a:rPr lang="it-IT" sz="2400" baseline="30000" dirty="0" smtClean="0"/>
              <a:t>2</a:t>
            </a:r>
            <a:r>
              <a:rPr lang="sr-Cyrl-RS" dirty="0" smtClean="0"/>
              <a:t>, </a:t>
            </a:r>
            <a:r>
              <a:rPr lang="sr-Cyrl-RS" dirty="0"/>
              <a:t>итд.                                  </a:t>
            </a:r>
            <a:endParaRPr lang="sr-Cyrl-BA" dirty="0" smtClean="0"/>
          </a:p>
          <a:p>
            <a:endParaRPr lang="sr-Cyrl-BA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125454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109728" indent="0">
              <a:buNone/>
            </a:pPr>
            <a:endParaRPr lang="sr-Cyrl-BA" dirty="0" smtClean="0"/>
          </a:p>
          <a:p>
            <a:r>
              <a:rPr lang="sr-Cyrl-BA" dirty="0" smtClean="0"/>
              <a:t>Подударне површи имају једнаке површине.(Подударни троуглови или четвороуглови имају увијек једнаке површине)</a:t>
            </a:r>
          </a:p>
          <a:p>
            <a:endParaRPr lang="sr-Latn-BA" dirty="0" smtClean="0"/>
          </a:p>
          <a:p>
            <a:endParaRPr lang="it-I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ОСНОВНА СВОЈСТВА ПОВРШИНА</a:t>
            </a: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221088"/>
            <a:ext cx="5408687" cy="234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3700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Паралелограм </a:t>
            </a:r>
            <a:r>
              <a:rPr lang="it-IT" dirty="0"/>
              <a:t>ABCD</a:t>
            </a:r>
            <a:r>
              <a:rPr lang="sr-Cyrl-BA" dirty="0"/>
              <a:t> није подударан са трапезом А</a:t>
            </a:r>
            <a:r>
              <a:rPr lang="sr-Latn-BA" dirty="0"/>
              <a:t>C''C'D </a:t>
            </a:r>
            <a:r>
              <a:rPr lang="sr-Cyrl-BA" dirty="0" smtClean="0"/>
              <a:t>али ове двије фигуре имају једнаке површине</a:t>
            </a:r>
            <a:r>
              <a:rPr lang="sr-Latn-BA" dirty="0" smtClean="0"/>
              <a:t>.</a:t>
            </a:r>
            <a:endParaRPr lang="sr-Latn-BA" dirty="0"/>
          </a:p>
          <a:p>
            <a:endParaRPr lang="it-I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BA" sz="2400" dirty="0"/>
              <a:t>Да ли је за једнакост површина потребна подударност површи?</a:t>
            </a:r>
            <a:br>
              <a:rPr lang="sr-Cyrl-BA" sz="2400" dirty="0"/>
            </a:br>
            <a:endParaRPr lang="it-IT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52166"/>
            <a:ext cx="5616624" cy="255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1331640" y="2852936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dirty="0"/>
              <a:t>Површи могу имати различите облике </a:t>
            </a:r>
            <a:r>
              <a:rPr lang="it-IT" dirty="0" smtClean="0"/>
              <a:t> </a:t>
            </a:r>
            <a:r>
              <a:rPr lang="sr-Cyrl-BA" dirty="0" smtClean="0"/>
              <a:t>и нису подударне а имају једнаке површине.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6466222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386603"/>
          </a:xfrm>
        </p:spPr>
        <p:txBody>
          <a:bodyPr/>
          <a:lstStyle/>
          <a:p>
            <a:r>
              <a:rPr lang="sr-Cyrl-BA" dirty="0" smtClean="0"/>
              <a:t>То нам омогућава да једну површ разложимо на више површи. Тада ће површина нове површи бити једнака збиру површина тих површи.</a:t>
            </a:r>
          </a:p>
          <a:p>
            <a:r>
              <a:rPr lang="sr-Cyrl-BA" dirty="0" smtClean="0"/>
              <a:t>Како </a:t>
            </a:r>
            <a:r>
              <a:rPr lang="sr-Cyrl-BA" dirty="0" err="1" smtClean="0"/>
              <a:t>израч</a:t>
            </a:r>
            <a:r>
              <a:rPr lang="sr-Cyrl-RS" dirty="0"/>
              <a:t>у</a:t>
            </a:r>
            <a:r>
              <a:rPr lang="sr-Cyrl-BA" dirty="0" err="1" smtClean="0"/>
              <a:t>нати</a:t>
            </a:r>
            <a:r>
              <a:rPr lang="sr-Cyrl-BA" dirty="0" smtClean="0"/>
              <a:t> површину површи са слике? Дијељењем дате површи на правоугаоник</a:t>
            </a:r>
            <a:r>
              <a:rPr lang="sr-Cyrl-RS" dirty="0"/>
              <a:t> </a:t>
            </a:r>
            <a:r>
              <a:rPr lang="sr-Cyrl-BA" dirty="0" smtClean="0"/>
              <a:t>и квадрат</a:t>
            </a:r>
            <a:r>
              <a:rPr lang="en-US" dirty="0" smtClean="0"/>
              <a:t>e</a:t>
            </a:r>
            <a:r>
              <a:rPr lang="sr-Cyrl-BA" dirty="0" smtClean="0"/>
              <a:t>.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400" b="0" dirty="0"/>
              <a:t/>
            </a:r>
            <a:br>
              <a:rPr lang="it-IT" sz="2400" b="0" dirty="0"/>
            </a:br>
            <a:endParaRPr lang="it-IT" sz="2400" b="0" dirty="0"/>
          </a:p>
        </p:txBody>
      </p:sp>
      <p:sp>
        <p:nvSpPr>
          <p:cNvPr id="4" name="Pravougaonik 3"/>
          <p:cNvSpPr/>
          <p:nvPr/>
        </p:nvSpPr>
        <p:spPr>
          <a:xfrm>
            <a:off x="4406730" y="324433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·</a:t>
            </a:r>
            <a:endParaRPr lang="bs-Latn-B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89194"/>
            <a:ext cx="2355010" cy="157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066" y="3786190"/>
            <a:ext cx="3639951" cy="2317139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3786190"/>
            <a:ext cx="3550543" cy="226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425875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Површина правоугаоника једнака је производу дужина његових сусједних страница .</a:t>
            </a:r>
          </a:p>
          <a:p>
            <a:pPr marL="109728" indent="0">
              <a:buNone/>
            </a:pPr>
            <a:r>
              <a:rPr lang="sr-Cyrl-BA" dirty="0" smtClean="0"/>
              <a:t> </a:t>
            </a:r>
            <a:r>
              <a:rPr lang="sr-Latn-BA" dirty="0" smtClean="0"/>
              <a:t> 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</a:t>
            </a:r>
            <a:r>
              <a:rPr lang="sr-Cyrl-BA" dirty="0" smtClean="0"/>
              <a:t>P=</a:t>
            </a:r>
            <a:r>
              <a:rPr lang="it-IT" dirty="0" err="1"/>
              <a:t>a·b</a:t>
            </a:r>
            <a:endParaRPr lang="sr-Cyrl-BA" dirty="0"/>
          </a:p>
          <a:p>
            <a:endParaRPr lang="sr-Latn-BA" dirty="0"/>
          </a:p>
          <a:p>
            <a:pPr marL="109728" indent="0">
              <a:buNone/>
            </a:pPr>
            <a:r>
              <a:rPr lang="en-US" dirty="0" smtClean="0"/>
              <a:t> </a:t>
            </a:r>
            <a:r>
              <a:rPr lang="sr-Latn-BA" dirty="0" smtClean="0"/>
              <a:t>O=2·</a:t>
            </a:r>
            <a:r>
              <a:rPr lang="en-US" dirty="0" smtClean="0"/>
              <a:t>(a</a:t>
            </a:r>
            <a:r>
              <a:rPr lang="sr-Latn-BA" dirty="0" smtClean="0"/>
              <a:t>+b</a:t>
            </a:r>
            <a:r>
              <a:rPr lang="sr-Latn-BA" dirty="0"/>
              <a:t>) </a:t>
            </a:r>
            <a:r>
              <a:rPr lang="sr-Latn-BA" dirty="0" smtClean="0"/>
              <a:t>ili</a:t>
            </a:r>
            <a:r>
              <a:rPr lang="en-US" dirty="0"/>
              <a:t> </a:t>
            </a:r>
            <a:endParaRPr lang="en-US" dirty="0" smtClean="0"/>
          </a:p>
          <a:p>
            <a:pPr marL="109728" indent="0">
              <a:buNone/>
            </a:pPr>
            <a:r>
              <a:rPr lang="sr-Latn-BA" dirty="0" smtClean="0"/>
              <a:t> </a:t>
            </a:r>
            <a:r>
              <a:rPr lang="sr-Latn-BA" dirty="0"/>
              <a:t>O=2·a+2·b</a:t>
            </a:r>
            <a:endParaRPr lang="sr-Latn-BA" dirty="0" smtClean="0"/>
          </a:p>
          <a:p>
            <a:endParaRPr lang="sr-Latn-BA" dirty="0"/>
          </a:p>
          <a:p>
            <a:endParaRPr lang="sr-Latn-BA" dirty="0" smtClean="0"/>
          </a:p>
          <a:p>
            <a:pPr marL="109728" indent="0">
              <a:buNone/>
            </a:pPr>
            <a:endParaRPr lang="sr-Latn-BA" dirty="0" smtClean="0"/>
          </a:p>
          <a:p>
            <a:endParaRPr lang="sr-Cyrl-BA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ПОВРШИНА ПРАВОУГАОНИКА</a:t>
            </a:r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08920"/>
            <a:ext cx="3816424" cy="218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56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r-Latn-BA" dirty="0" smtClean="0"/>
              <a:t>a=6cm</a:t>
            </a:r>
          </a:p>
          <a:p>
            <a:pPr marL="109728" indent="0">
              <a:buNone/>
            </a:pPr>
            <a:r>
              <a:rPr lang="sr-Latn-BA" dirty="0" smtClean="0"/>
              <a:t>b=35mm=3,5cm</a:t>
            </a:r>
          </a:p>
          <a:p>
            <a:pPr marL="109728" indent="0">
              <a:buNone/>
            </a:pPr>
            <a:r>
              <a:rPr lang="sr-Latn-BA" dirty="0" smtClean="0"/>
              <a:t>P=?</a:t>
            </a:r>
          </a:p>
          <a:p>
            <a:pPr marL="109728" indent="0">
              <a:buNone/>
            </a:pPr>
            <a:r>
              <a:rPr lang="sr-Latn-BA" dirty="0" smtClean="0"/>
              <a:t>O=?</a:t>
            </a:r>
          </a:p>
          <a:p>
            <a:pPr marL="109728" indent="0">
              <a:buNone/>
            </a:pPr>
            <a:r>
              <a:rPr lang="sr-Latn-BA" dirty="0" smtClean="0"/>
              <a:t>P =a·b                     O=2·(a+b</a:t>
            </a:r>
            <a:r>
              <a:rPr lang="sr-Latn-BA" dirty="0"/>
              <a:t>)</a:t>
            </a:r>
          </a:p>
          <a:p>
            <a:pPr marL="109728" indent="0">
              <a:buNone/>
            </a:pPr>
            <a:r>
              <a:rPr lang="sr-Latn-BA" dirty="0" smtClean="0"/>
              <a:t>P=6cm·3,5cm          O=2·(6cm+3,5cm)    P=21cm</a:t>
            </a:r>
            <a:r>
              <a:rPr lang="sr-Cyrl-BA" baseline="30000" dirty="0"/>
              <a:t>2</a:t>
            </a:r>
            <a:r>
              <a:rPr lang="sr-Latn-BA" dirty="0" smtClean="0"/>
              <a:t>                  O=2·9,5cm </a:t>
            </a:r>
          </a:p>
          <a:p>
            <a:pPr marL="109728" indent="0">
              <a:buNone/>
            </a:pPr>
            <a:r>
              <a:rPr lang="sr-Latn-BA" dirty="0"/>
              <a:t> </a:t>
            </a:r>
            <a:r>
              <a:rPr lang="sr-Latn-BA" dirty="0" smtClean="0"/>
              <a:t>                                O=19cm</a:t>
            </a:r>
            <a:endParaRPr lang="sr-Latn-BA" dirty="0"/>
          </a:p>
          <a:p>
            <a:pPr marL="109728" indent="0">
              <a:buNone/>
            </a:pPr>
            <a:endParaRPr lang="sr-Cyrl-BA" dirty="0"/>
          </a:p>
          <a:p>
            <a:pPr marL="109728" indent="0">
              <a:buNone/>
            </a:pPr>
            <a:endParaRPr lang="sr-Latn-BA" dirty="0" smtClean="0"/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Примјер1.Израчунај површину и обим правоугаоника чије су странице</a:t>
            </a:r>
            <a:r>
              <a:rPr lang="en-US" sz="2400" dirty="0" smtClean="0"/>
              <a:t>  </a:t>
            </a:r>
            <a:r>
              <a:rPr lang="sr-Cyrl-BA" sz="2400" dirty="0" smtClean="0"/>
              <a:t> </a:t>
            </a:r>
            <a:r>
              <a:rPr lang="en-US" sz="2400" dirty="0" smtClean="0"/>
              <a:t>6</a:t>
            </a:r>
            <a:r>
              <a:rPr lang="sr-Latn-BA" sz="2400" dirty="0" smtClean="0"/>
              <a:t>cm</a:t>
            </a:r>
            <a:r>
              <a:rPr lang="en-US" sz="2400" dirty="0" smtClean="0"/>
              <a:t>  </a:t>
            </a:r>
            <a:r>
              <a:rPr lang="sr-Cyrl-BA" sz="2400" dirty="0" smtClean="0"/>
              <a:t>и </a:t>
            </a:r>
            <a:r>
              <a:rPr lang="en-US" sz="2400" dirty="0" smtClean="0"/>
              <a:t> </a:t>
            </a:r>
            <a:r>
              <a:rPr lang="sr-Cyrl-BA" sz="2400" dirty="0" smtClean="0"/>
              <a:t>3</a:t>
            </a:r>
            <a:r>
              <a:rPr lang="en-US" sz="2400" dirty="0" smtClean="0"/>
              <a:t>5</a:t>
            </a:r>
            <a:r>
              <a:rPr lang="sr-Latn-BA" sz="2400" dirty="0" smtClean="0"/>
              <a:t>mm.</a:t>
            </a:r>
            <a:endParaRPr lang="it-IT" sz="2400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899592" y="2348880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72154"/>
            <a:ext cx="2736304" cy="156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973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r-Cyrl-BA" dirty="0" smtClean="0"/>
              <a:t>Квадрат је правоугаоник чије су сусједне странице једнаке (</a:t>
            </a:r>
            <a:r>
              <a:rPr lang="it-IT" dirty="0" smtClean="0"/>
              <a:t>a=b</a:t>
            </a:r>
            <a:r>
              <a:rPr lang="sr-Cyrl-BA" dirty="0" smtClean="0"/>
              <a:t>)</a:t>
            </a:r>
          </a:p>
          <a:p>
            <a:pPr marL="109728" indent="0">
              <a:buNone/>
            </a:pPr>
            <a:endParaRPr lang="sr-Cyrl-BA" dirty="0" smtClean="0"/>
          </a:p>
          <a:p>
            <a:pPr marL="109728" indent="0">
              <a:buNone/>
            </a:pPr>
            <a:r>
              <a:rPr lang="sr-Cyrl-BA" dirty="0" smtClean="0"/>
              <a:t>P=</a:t>
            </a:r>
            <a:r>
              <a:rPr lang="it-IT" dirty="0" smtClean="0"/>
              <a:t>a·a</a:t>
            </a:r>
            <a:endParaRPr lang="sr-Cyrl-BA" dirty="0" smtClean="0"/>
          </a:p>
          <a:p>
            <a:pPr marL="109728" indent="0">
              <a:buNone/>
            </a:pPr>
            <a:r>
              <a:rPr lang="sr-Cyrl-BA" dirty="0" smtClean="0"/>
              <a:t>P=</a:t>
            </a:r>
            <a:r>
              <a:rPr lang="sr-Cyrl-BA" dirty="0"/>
              <a:t> </a:t>
            </a:r>
            <a:r>
              <a:rPr lang="sr-Cyrl-BA" dirty="0" smtClean="0"/>
              <a:t>а</a:t>
            </a:r>
            <a:r>
              <a:rPr lang="sr-Cyrl-BA" baseline="30000" dirty="0" smtClean="0"/>
              <a:t>2</a:t>
            </a:r>
          </a:p>
          <a:p>
            <a:pPr marL="109728" indent="0">
              <a:buNone/>
            </a:pPr>
            <a:endParaRPr lang="sr-Cyrl-BA" baseline="30000" dirty="0"/>
          </a:p>
          <a:p>
            <a:pPr marL="109728" indent="0">
              <a:buNone/>
            </a:pPr>
            <a:r>
              <a:rPr lang="sr-Cyrl-BA" dirty="0"/>
              <a:t>О=4·а</a:t>
            </a:r>
          </a:p>
          <a:p>
            <a:pPr marL="109728" indent="0">
              <a:buNone/>
            </a:pPr>
            <a:endParaRPr lang="sr-Cyrl-BA" dirty="0" smtClean="0"/>
          </a:p>
          <a:p>
            <a:pPr marL="109728" indent="0">
              <a:buNone/>
            </a:pPr>
            <a:r>
              <a:rPr lang="sr-Cyrl-BA" dirty="0" smtClean="0"/>
              <a:t>  </a:t>
            </a:r>
          </a:p>
          <a:p>
            <a:endParaRPr lang="sr-Cyrl-BA" dirty="0"/>
          </a:p>
          <a:p>
            <a:endParaRPr lang="it-I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/>
              <a:t/>
            </a:r>
            <a:br>
              <a:rPr lang="sr-Cyrl-BA" dirty="0"/>
            </a:br>
            <a:r>
              <a:rPr lang="sr-Cyrl-BA" dirty="0" smtClean="0"/>
              <a:t>Површина квадрата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292417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777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r-Cyrl-BA" dirty="0"/>
              <a:t>О</a:t>
            </a:r>
            <a:r>
              <a:rPr lang="it-IT" dirty="0" smtClean="0"/>
              <a:t>= </a:t>
            </a:r>
            <a:r>
              <a:rPr lang="sr-Cyrl-BA" dirty="0" smtClean="0"/>
              <a:t>26,4</a:t>
            </a:r>
            <a:r>
              <a:rPr lang="it-IT" dirty="0" smtClean="0"/>
              <a:t>cm</a:t>
            </a:r>
          </a:p>
          <a:p>
            <a:pPr marL="109728" indent="0">
              <a:buNone/>
            </a:pPr>
            <a:r>
              <a:rPr lang="it-IT" dirty="0" smtClean="0"/>
              <a:t>P=?</a:t>
            </a:r>
            <a:endParaRPr lang="sr-Cyrl-BA" dirty="0" smtClean="0"/>
          </a:p>
          <a:p>
            <a:pPr marL="109728" indent="0">
              <a:buNone/>
            </a:pPr>
            <a:r>
              <a:rPr lang="sr-Cyrl-BA" dirty="0" smtClean="0"/>
              <a:t>О=4⋅а</a:t>
            </a:r>
          </a:p>
          <a:p>
            <a:pPr marL="109728" indent="0">
              <a:buNone/>
            </a:pPr>
            <a:r>
              <a:rPr lang="sr-Cyrl-BA" dirty="0" smtClean="0"/>
              <a:t>а=О</a:t>
            </a:r>
            <a:r>
              <a:rPr lang="sr-Cyrl-BA" sz="2800" dirty="0" smtClean="0"/>
              <a:t>:</a:t>
            </a:r>
            <a:r>
              <a:rPr lang="sr-Cyrl-BA" dirty="0" smtClean="0"/>
              <a:t>4</a:t>
            </a:r>
          </a:p>
          <a:p>
            <a:pPr marL="109728" indent="0">
              <a:buNone/>
            </a:pPr>
            <a:r>
              <a:rPr lang="sr-Cyrl-BA" dirty="0" smtClean="0"/>
              <a:t>а=26,4</a:t>
            </a:r>
            <a:r>
              <a:rPr lang="sr-Latn-BA" dirty="0" smtClean="0"/>
              <a:t>cm</a:t>
            </a:r>
            <a:r>
              <a:rPr lang="sr-Cyrl-BA" sz="2800" dirty="0" smtClean="0"/>
              <a:t>:</a:t>
            </a:r>
            <a:r>
              <a:rPr lang="sr-Cyrl-BA" dirty="0" smtClean="0"/>
              <a:t>4</a:t>
            </a:r>
          </a:p>
          <a:p>
            <a:pPr marL="109728" indent="0">
              <a:buNone/>
            </a:pPr>
            <a:r>
              <a:rPr lang="sr-Latn-BA" dirty="0"/>
              <a:t>a</a:t>
            </a:r>
            <a:r>
              <a:rPr lang="sr-Cyrl-BA" dirty="0" smtClean="0"/>
              <a:t>=</a:t>
            </a:r>
            <a:r>
              <a:rPr lang="sr-Latn-BA" dirty="0" smtClean="0"/>
              <a:t>6,6cm</a:t>
            </a:r>
            <a:endParaRPr lang="it-IT" dirty="0" smtClean="0"/>
          </a:p>
          <a:p>
            <a:pPr marL="109728" indent="0">
              <a:buNone/>
            </a:pPr>
            <a:r>
              <a:rPr lang="it-IT" dirty="0" smtClean="0"/>
              <a:t>P=</a:t>
            </a:r>
            <a:r>
              <a:rPr lang="sr-Cyrl-BA" dirty="0"/>
              <a:t>а</a:t>
            </a:r>
            <a:r>
              <a:rPr lang="sr-Cyrl-BA" baseline="30000" dirty="0"/>
              <a:t>2</a:t>
            </a:r>
            <a:endParaRPr lang="sr-Cyrl-BA" dirty="0"/>
          </a:p>
          <a:p>
            <a:pPr marL="109728" indent="0">
              <a:buNone/>
            </a:pPr>
            <a:r>
              <a:rPr lang="it-IT" dirty="0" smtClean="0"/>
              <a:t>P= </a:t>
            </a:r>
            <a:r>
              <a:rPr lang="sr-Latn-BA" dirty="0" smtClean="0"/>
              <a:t>6,6</a:t>
            </a:r>
            <a:r>
              <a:rPr lang="it-IT" dirty="0" smtClean="0"/>
              <a:t>cm·</a:t>
            </a:r>
            <a:r>
              <a:rPr lang="sr-Latn-BA" dirty="0" smtClean="0"/>
              <a:t>6,6</a:t>
            </a:r>
            <a:r>
              <a:rPr lang="it-IT" dirty="0" smtClean="0"/>
              <a:t>cm</a:t>
            </a:r>
          </a:p>
          <a:p>
            <a:pPr marL="109728" indent="0">
              <a:buNone/>
            </a:pPr>
            <a:r>
              <a:rPr lang="it-IT" dirty="0" smtClean="0"/>
              <a:t>P= </a:t>
            </a:r>
            <a:r>
              <a:rPr lang="sr-Latn-BA" dirty="0" smtClean="0"/>
              <a:t>43,56</a:t>
            </a:r>
            <a:r>
              <a:rPr lang="it-IT" dirty="0" smtClean="0"/>
              <a:t>cm</a:t>
            </a:r>
            <a:r>
              <a:rPr lang="sr-Cyrl-BA" baseline="30000" dirty="0"/>
              <a:t>2</a:t>
            </a:r>
            <a:endParaRPr lang="sr-Cyrl-BA" dirty="0"/>
          </a:p>
          <a:p>
            <a:endParaRPr lang="it-I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3600" dirty="0"/>
              <a:t>Примјер 2. Нађи површину квадрата </a:t>
            </a:r>
            <a:r>
              <a:rPr lang="sr-Cyrl-BA" sz="3600" dirty="0" smtClean="0"/>
              <a:t>чији </a:t>
            </a:r>
            <a:r>
              <a:rPr lang="sr-Cyrl-BA" sz="3600" dirty="0"/>
              <a:t>је </a:t>
            </a:r>
            <a:r>
              <a:rPr lang="it-IT" sz="3600" dirty="0" smtClean="0"/>
              <a:t>o</a:t>
            </a:r>
            <a:r>
              <a:rPr lang="sr-Cyrl-BA" sz="3600" dirty="0" smtClean="0"/>
              <a:t>бим</a:t>
            </a:r>
            <a:r>
              <a:rPr lang="it-IT" sz="3600" dirty="0" smtClean="0"/>
              <a:t> 26,4cm</a:t>
            </a:r>
            <a:r>
              <a:rPr lang="sr-Cyrl-BA" dirty="0"/>
              <a:t>.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683568" y="191683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292417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33900" y="3376613"/>
          <a:ext cx="76200" cy="101600"/>
        </p:xfrm>
        <a:graphic>
          <a:graphicData uri="http://schemas.openxmlformats.org/presentationml/2006/ole">
            <p:oleObj spid="_x0000_s1026" name="Equation" r:id="rId5" imgW="75960" imgH="10152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547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363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Deimos</vt:lpstr>
      <vt:lpstr>Equation</vt:lpstr>
      <vt:lpstr>Математика 7.разред</vt:lpstr>
      <vt:lpstr>Slide 2</vt:lpstr>
      <vt:lpstr>ОСНОВНА СВОЈСТВА ПОВРШИНА</vt:lpstr>
      <vt:lpstr>Да ли је за једнакост површина потребна подударност површи? </vt:lpstr>
      <vt:lpstr> </vt:lpstr>
      <vt:lpstr>ПОВРШИНА ПРАВОУГАОНИКА</vt:lpstr>
      <vt:lpstr>Примјер1.Израчунај површину и обим правоугаоника чије су странице   6cm  и  35mm.</vt:lpstr>
      <vt:lpstr> Површина квадрата</vt:lpstr>
      <vt:lpstr>Примјер 2. Нађи површину квадрата чији је oбим 26,4cm. </vt:lpstr>
      <vt:lpstr> Примјер 3.Израчунај површину фигуре са слике.(Дужина странице квадратића износи 1cm)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7.разред</dc:title>
  <dc:creator>taca</dc:creator>
  <cp:lastModifiedBy>xx</cp:lastModifiedBy>
  <cp:revision>37</cp:revision>
  <dcterms:created xsi:type="dcterms:W3CDTF">2020-03-31T06:16:49Z</dcterms:created>
  <dcterms:modified xsi:type="dcterms:W3CDTF">2020-04-02T07:41:38Z</dcterms:modified>
</cp:coreProperties>
</file>