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av" ContentType="audio/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13"/>
  </p:notesMasterIdLst>
  <p:handoutMasterIdLst>
    <p:handoutMasterId r:id="rId14"/>
  </p:handoutMasterIdLst>
  <p:sldIdLst>
    <p:sldId id="267" r:id="rId2"/>
    <p:sldId id="256" r:id="rId3"/>
    <p:sldId id="257" r:id="rId4"/>
    <p:sldId id="258" r:id="rId5"/>
    <p:sldId id="259" r:id="rId6"/>
    <p:sldId id="260" r:id="rId7"/>
    <p:sldId id="261" r:id="rId8"/>
    <p:sldId id="263" r:id="rId9"/>
    <p:sldId id="264" r:id="rId10"/>
    <p:sldId id="266" r:id="rId11"/>
    <p:sldId id="270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AC0C2"/>
    <a:srgbClr val="FFFF0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BC40120-CEC8-48A2-AEC6-A3C2557696CF}" v="85" dt="2020-05-20T18:29:54.35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439" autoAdjust="0"/>
    <p:restoredTop sz="94660"/>
  </p:normalViewPr>
  <p:slideViewPr>
    <p:cSldViewPr>
      <p:cViewPr varScale="1">
        <p:scale>
          <a:sx n="81" d="100"/>
          <a:sy n="81" d="100"/>
        </p:scale>
        <p:origin x="102" y="534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2F3C613-7CD4-4865-AD09-ABC27B14738A}" type="datetimeFigureOut">
              <a:rPr lang="en-US" smtClean="0"/>
              <a:t>4/28/2021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817FE68-1163-44FA-B674-9FD5EC97A794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D13549A-A8EA-4D84-A792-565754FEC9C4}" type="datetimeFigureOut">
              <a:rPr lang="en-US" smtClean="0"/>
              <a:pPr/>
              <a:t>4/28/2021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E2CE2C-229C-4001-8B3F-69ECACC3AE0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3285362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r-Latn-BA" dirty="0"/>
          </a:p>
        </p:txBody>
      </p:sp>
    </p:spTree>
    <p:extLst>
      <p:ext uri="{BB962C8B-B14F-4D97-AF65-F5344CB8AC3E}">
        <p14:creationId xmlns:p14="http://schemas.microsoft.com/office/powerpoint/2010/main" val="30703716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sr-Latn-B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sr-Latn-B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l" eaLnBrk="1" latinLnBrk="0" hangingPunct="1"/>
            <a:fld id="{2B9D0063-BCAB-4C01-93B8-C059C722D1AC}" type="datetime1">
              <a:rPr lang="en-US" smtClean="0"/>
              <a:pPr algn="l" eaLnBrk="1" latinLnBrk="0" hangingPunct="1"/>
              <a:t>4/28/2021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 eaLnBrk="1" latinLnBrk="0" hangingPunct="1"/>
            <a:fld id="{8C592886-E571-45D5-8B56-343DC94F8FA6}" type="slidenum">
              <a:rPr kumimoji="0" lang="en-US" smtClean="0"/>
              <a:pPr algn="r" eaLnBrk="1" latinLnBrk="0" hangingPunct="1"/>
              <a:t>‹#›</a:t>
            </a:fld>
            <a:endParaRPr kumimoji="0" lang="en-US" dirty="0">
              <a:solidFill>
                <a:schemeClr val="tx2">
                  <a:shade val="9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46188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r-Latn-B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r-Latn-B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FAA97E-D7ED-40CC-885C-4EBF4EA718BB}" type="datetime1">
              <a:rPr lang="en-US" smtClean="0"/>
              <a:pPr/>
              <a:t>4/28/2021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592886-E571-45D5-8B56-343DC94F8FA6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1871686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sr-Latn-B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r-Latn-B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BEAFAB-4E19-476C-B610-6DAD3B2164C6}" type="datetime1">
              <a:rPr lang="en-US" smtClean="0"/>
              <a:pPr/>
              <a:t>4/28/2021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592886-E571-45D5-8B56-343DC94F8FA6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30325864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r-Latn-B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r-Latn-B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897624-3845-4166-9D7F-DFF117F51528}" type="datetime1">
              <a:rPr lang="en-US" smtClean="0"/>
              <a:pPr/>
              <a:t>4/28/2021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592886-E571-45D5-8B56-343DC94F8FA6}" type="slidenum">
              <a:rPr kumimoji="0" lang="en-US" smtClean="0"/>
              <a:pPr/>
              <a:t>‹#›</a:t>
            </a:fld>
            <a:endParaRPr kumimoji="0" lang="en-US" dirty="0"/>
          </a:p>
        </p:txBody>
      </p:sp>
    </p:spTree>
    <p:extLst>
      <p:ext uri="{BB962C8B-B14F-4D97-AF65-F5344CB8AC3E}">
        <p14:creationId xmlns:p14="http://schemas.microsoft.com/office/powerpoint/2010/main" val="21325653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sr-Latn-B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l" eaLnBrk="1" latinLnBrk="0" hangingPunct="1"/>
            <a:fld id="{DA63E0E0-C74E-4ECD-96E9-728FD7F92B1E}" type="datetime1">
              <a:rPr lang="en-US" smtClean="0"/>
              <a:pPr algn="l" eaLnBrk="1" latinLnBrk="0" hangingPunct="1"/>
              <a:t>4/28/2021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 eaLnBrk="1" latinLnBrk="0" hangingPunct="1"/>
            <a:fld id="{8C592886-E571-45D5-8B56-343DC94F8FA6}" type="slidenum">
              <a:rPr kumimoji="0" lang="en-US" smtClean="0"/>
              <a:pPr algn="r" eaLnBrk="1" latinLnBrk="0" hangingPunct="1"/>
              <a:t>‹#›</a:t>
            </a:fld>
            <a:endParaRPr kumimoji="0" lang="en-US">
              <a:solidFill>
                <a:schemeClr val="tx2">
                  <a:shade val="9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83910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r-Latn-B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r-Latn-B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r-Latn-BA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F3AA79-9E19-485F-AE6C-6141D926120C}" type="datetime1">
              <a:rPr lang="en-US" smtClean="0"/>
              <a:pPr/>
              <a:t>4/28/2021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592886-E571-45D5-8B56-343DC94F8FA6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9044313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sr-Latn-B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r-Latn-B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r-Latn-BA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683671-702B-4D29-A61F-EF879061FEB0}" type="datetime1">
              <a:rPr lang="en-US" smtClean="0"/>
              <a:pPr/>
              <a:t>4/28/2021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592886-E571-45D5-8B56-343DC94F8FA6}" type="slidenum">
              <a:rPr kumimoji="0" lang="en-US" smtClean="0"/>
              <a:pPr/>
              <a:t>‹#›</a:t>
            </a:fld>
            <a:endParaRPr kumimoji="0" lang="en-US" dirty="0"/>
          </a:p>
        </p:txBody>
      </p:sp>
    </p:spTree>
    <p:extLst>
      <p:ext uri="{BB962C8B-B14F-4D97-AF65-F5344CB8AC3E}">
        <p14:creationId xmlns:p14="http://schemas.microsoft.com/office/powerpoint/2010/main" val="12197289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r-Latn-BA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874750-D7D2-4520-B896-4F02CA938B6B}" type="datetime1">
              <a:rPr lang="en-US" smtClean="0"/>
              <a:pPr/>
              <a:t>4/28/2021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592886-E571-45D5-8B56-343DC94F8FA6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16274728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80FEA2-FF0D-4ACA-81E8-37C92BEB32C7}" type="datetime1">
              <a:rPr lang="en-US" smtClean="0"/>
              <a:pPr/>
              <a:t>4/28/2021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592886-E571-45D5-8B56-343DC94F8FA6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31288427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sr-Latn-B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r-Latn-B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l" eaLnBrk="1" latinLnBrk="0" hangingPunct="1"/>
            <a:fld id="{0410BD3C-4F13-45F1-A752-C44FC56EEB34}" type="datetime1">
              <a:rPr lang="en-US" smtClean="0"/>
              <a:pPr algn="l" eaLnBrk="1" latinLnBrk="0" hangingPunct="1"/>
              <a:t>4/28/2021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 eaLnBrk="1" latinLnBrk="0" hangingPunct="1"/>
            <a:fld id="{8C592886-E571-45D5-8B56-343DC94F8FA6}" type="slidenum">
              <a:rPr kumimoji="0" lang="en-US" smtClean="0"/>
              <a:pPr algn="r" eaLnBrk="1" latinLnBrk="0" hangingPunct="1"/>
              <a:t>‹#›</a:t>
            </a:fld>
            <a:endParaRPr kumimoji="0" lang="en-US">
              <a:solidFill>
                <a:schemeClr val="tx2">
                  <a:shade val="9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86146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sr-Latn-B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r-Latn-B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l" eaLnBrk="1" latinLnBrk="0" hangingPunct="1"/>
            <a:fld id="{F1CC5836-C1CA-4F6B-9B84-96E4F7F23686}" type="datetime1">
              <a:rPr lang="en-US" smtClean="0"/>
              <a:pPr algn="l" eaLnBrk="1" latinLnBrk="0" hangingPunct="1"/>
              <a:t>4/28/2021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 eaLnBrk="1" latinLnBrk="0" hangingPunct="1"/>
            <a:fld id="{8C592886-E571-45D5-8B56-343DC94F8FA6}" type="slidenum">
              <a:rPr kumimoji="0" lang="en-US" smtClean="0"/>
              <a:pPr algn="r" eaLnBrk="1" latinLnBrk="0" hangingPunct="1"/>
              <a:t>‹#›</a:t>
            </a:fld>
            <a:endParaRPr kumimoji="0" lang="en-US">
              <a:solidFill>
                <a:schemeClr val="tx2">
                  <a:shade val="9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05104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alpha val="68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sr-Latn-B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r-Latn-B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l" eaLnBrk="1" latinLnBrk="0" hangingPunct="1"/>
            <a:fld id="{F505A53F-FB56-4640-90F4-AF3AF89E4A8D}" type="datetime1">
              <a:rPr lang="en-US" smtClean="0"/>
              <a:pPr algn="l" eaLnBrk="1" latinLnBrk="0" hangingPunct="1"/>
              <a:t>4/28/2021</a:t>
            </a:fld>
            <a:endParaRPr lang="en-US" sz="1300" dirty="0">
              <a:solidFill>
                <a:schemeClr val="bg2">
                  <a:tint val="60000"/>
                  <a:satMod val="155000"/>
                </a:scheme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r" eaLnBrk="1" latinLnBrk="0" hangingPunct="1"/>
            <a:endParaRPr kumimoji="0" lang="en-US" sz="1300" dirty="0">
              <a:solidFill>
                <a:schemeClr val="bg2">
                  <a:tint val="60000"/>
                  <a:satMod val="155000"/>
                </a:scheme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r" eaLnBrk="1" latinLnBrk="0" hangingPunct="1"/>
            <a:fld id="{8C592886-E571-45D5-8B56-343DC94F8FA6}" type="slidenum">
              <a:rPr kumimoji="0" lang="en-US" smtClean="0"/>
              <a:pPr algn="r" eaLnBrk="1" latinLnBrk="0" hangingPunct="1"/>
              <a:t>‹#›</a:t>
            </a:fld>
            <a:endParaRPr kumimoji="0" lang="en-US" sz="1600" b="1" dirty="0">
              <a:solidFill>
                <a:schemeClr val="tx2">
                  <a:shade val="90000"/>
                </a:schemeClr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7198954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R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slide" Target="slide2.xml"/><Relationship Id="rId4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" Target="slide5.xml"/><Relationship Id="rId13" Type="http://schemas.openxmlformats.org/officeDocument/2006/relationships/slide" Target="slide10.xml"/><Relationship Id="rId3" Type="http://schemas.openxmlformats.org/officeDocument/2006/relationships/audio" Target="../media/audio1.wav"/><Relationship Id="rId7" Type="http://schemas.openxmlformats.org/officeDocument/2006/relationships/slide" Target="slide4.xml"/><Relationship Id="rId12" Type="http://schemas.openxmlformats.org/officeDocument/2006/relationships/slide" Target="slide9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slide" Target="slide3.xml"/><Relationship Id="rId11" Type="http://schemas.openxmlformats.org/officeDocument/2006/relationships/slide" Target="slide8.xml"/><Relationship Id="rId5" Type="http://schemas.openxmlformats.org/officeDocument/2006/relationships/image" Target="../media/image1.png"/><Relationship Id="rId10" Type="http://schemas.openxmlformats.org/officeDocument/2006/relationships/slide" Target="slide7.xml"/><Relationship Id="rId4" Type="http://schemas.openxmlformats.org/officeDocument/2006/relationships/image" Target="../media/image2.png"/><Relationship Id="rId9" Type="http://schemas.openxmlformats.org/officeDocument/2006/relationships/slide" Target="slide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slide" Target="slide2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png"/><Relationship Id="rId4" Type="http://schemas.openxmlformats.org/officeDocument/2006/relationships/slide" Target="slide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slide" Target="slide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slide" Target="slide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png"/><Relationship Id="rId4" Type="http://schemas.openxmlformats.org/officeDocument/2006/relationships/slide" Target="slide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png"/><Relationship Id="rId4" Type="http://schemas.openxmlformats.org/officeDocument/2006/relationships/slide" Target="slide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png"/><Relationship Id="rId4" Type="http://schemas.openxmlformats.org/officeDocument/2006/relationships/slide" Target="slide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 4">
            <a:extLst>
              <a:ext uri="{FF2B5EF4-FFF2-40B4-BE49-F238E27FC236}">
                <a16:creationId xmlns:a16="http://schemas.microsoft.com/office/drawing/2014/main" id="{2AFB9743-1155-4C5F-8159-C462329FEF3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83294" y="2276872"/>
            <a:ext cx="8732776" cy="4581128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130924" y="2353148"/>
            <a:ext cx="7479676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Cyrl-RS" sz="4400" b="1" dirty="0">
                <a:latin typeface="Arial" panose="020B0604020202020204" pitchFamily="34" charset="0"/>
                <a:cs typeface="Arial" panose="020B0604020202020204" pitchFamily="34" charset="0"/>
              </a:rPr>
              <a:t>БРОЈЕВИ ПРВЕ СТОТИНЕ</a:t>
            </a:r>
            <a:endParaRPr lang="sr-Latn-BA" sz="4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191702" y="4090382"/>
            <a:ext cx="2212593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Cyrl-RS" sz="2800" dirty="0">
                <a:latin typeface="Arial" panose="020B0604020202020204" pitchFamily="34" charset="0"/>
                <a:cs typeface="Arial" panose="020B0604020202020204" pitchFamily="34" charset="0"/>
              </a:rPr>
              <a:t>Математика</a:t>
            </a:r>
          </a:p>
          <a:p>
            <a:pPr algn="ctr"/>
            <a:r>
              <a:rPr lang="sr-Cyrl-RS" sz="2800" dirty="0">
                <a:latin typeface="Arial" panose="020B0604020202020204" pitchFamily="34" charset="0"/>
                <a:cs typeface="Arial" panose="020B0604020202020204" pitchFamily="34" charset="0"/>
              </a:rPr>
              <a:t>2.</a:t>
            </a:r>
            <a:r>
              <a:rPr lang="de-DE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r-Cyrl-RS" sz="2800" dirty="0">
                <a:latin typeface="Arial" panose="020B0604020202020204" pitchFamily="34" charset="0"/>
                <a:cs typeface="Arial" panose="020B0604020202020204" pitchFamily="34" charset="0"/>
              </a:rPr>
              <a:t>разред</a:t>
            </a:r>
            <a:endParaRPr lang="sr-Latn-BA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D6320A7F-EF90-481F-8A9C-D46552F3C22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7404" y="188640"/>
            <a:ext cx="5808596" cy="1948531"/>
          </a:xfrm>
          <a:prstGeom prst="rect">
            <a:avLst/>
          </a:prstGeom>
        </p:spPr>
      </p:pic>
      <p:pic>
        <p:nvPicPr>
          <p:cNvPr id="7" name="Grafik 6">
            <a:extLst>
              <a:ext uri="{FF2B5EF4-FFF2-40B4-BE49-F238E27FC236}">
                <a16:creationId xmlns:a16="http://schemas.microsoft.com/office/drawing/2014/main" id="{36810010-1809-4F69-BCB6-C87A387EBF2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600668">
            <a:off x="7753683" y="153686"/>
            <a:ext cx="3128220" cy="2335353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rafik 11">
            <a:extLst>
              <a:ext uri="{FF2B5EF4-FFF2-40B4-BE49-F238E27FC236}">
                <a16:creationId xmlns:a16="http://schemas.microsoft.com/office/drawing/2014/main" id="{35A1497D-D346-481C-A752-2FBF2896218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7404" y="188640"/>
            <a:ext cx="5808596" cy="1948531"/>
          </a:xfrm>
          <a:prstGeom prst="rect">
            <a:avLst/>
          </a:prstGeom>
        </p:spPr>
      </p:pic>
      <p:pic>
        <p:nvPicPr>
          <p:cNvPr id="11" name="Grafik 10">
            <a:extLst>
              <a:ext uri="{FF2B5EF4-FFF2-40B4-BE49-F238E27FC236}">
                <a16:creationId xmlns:a16="http://schemas.microsoft.com/office/drawing/2014/main" id="{2A5EDBF9-ABCD-4419-BB7E-E69F909BF93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83294" y="2276872"/>
            <a:ext cx="8732776" cy="4581128"/>
          </a:xfrm>
          <a:prstGeom prst="rect">
            <a:avLst/>
          </a:prstGeom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263352" y="3501008"/>
            <a:ext cx="3054623" cy="25964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ounded Rectangle 1"/>
          <p:cNvSpPr/>
          <p:nvPr/>
        </p:nvSpPr>
        <p:spPr>
          <a:xfrm>
            <a:off x="2324100" y="289372"/>
            <a:ext cx="7543800" cy="2086573"/>
          </a:xfrm>
          <a:prstGeom prst="roundRect">
            <a:avLst/>
          </a:prstGeom>
          <a:solidFill>
            <a:schemeClr val="accent1"/>
          </a:solidFill>
        </p:spPr>
        <p:style>
          <a:lnRef idx="1">
            <a:schemeClr val="accent1"/>
          </a:lnRef>
          <a:fillRef idx="1002">
            <a:schemeClr val="lt2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r-Cyrl-RS" sz="2800" b="1" dirty="0">
                <a:latin typeface="Arial" panose="020B0604020202020204" pitchFamily="34" charset="0"/>
                <a:cs typeface="Arial" panose="020B0604020202020204" pitchFamily="34" charset="0"/>
              </a:rPr>
              <a:t>,,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К</a:t>
            </a:r>
            <a:r>
              <a:rPr lang="sr-Cyrl-BA" sz="2800" b="1" dirty="0">
                <a:latin typeface="Arial" panose="020B0604020202020204" pitchFamily="34" charset="0"/>
                <a:cs typeface="Arial" panose="020B0604020202020204" pitchFamily="34" charset="0"/>
              </a:rPr>
              <a:t>ОЛИКО ЦИФАРА ЗНАШ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?“</a:t>
            </a:r>
            <a:r>
              <a:rPr lang="sr-Cyrl-BA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ctr"/>
            <a:r>
              <a:rPr lang="sr-Latn-RS" sz="2800" b="1" dirty="0"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sr-Cyrl-BA" sz="2800" b="1" dirty="0">
                <a:latin typeface="Arial" panose="020B0604020202020204" pitchFamily="34" charset="0"/>
                <a:cs typeface="Arial" panose="020B0604020202020204" pitchFamily="34" charset="0"/>
              </a:rPr>
              <a:t>ПИТАЛИ СУ ВЕСЕЛОГ МАЧКА. </a:t>
            </a:r>
            <a:endParaRPr lang="sr-Latn-R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sr-Cyrl-BA" sz="2800" b="1" dirty="0">
                <a:latin typeface="Arial" panose="020B0604020202020204" pitchFamily="34" charset="0"/>
                <a:cs typeface="Arial" panose="020B0604020202020204" pitchFamily="34" charset="0"/>
              </a:rPr>
              <a:t>МАЧАК ЈЕ ТАЧНО ОДГОВОРИО</a:t>
            </a:r>
            <a:r>
              <a:rPr lang="de-DE" sz="2800" b="1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sr-Cyrl-BA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ctr"/>
            <a:r>
              <a:rPr lang="sr-Cyrl-BA" sz="2800" b="1" dirty="0">
                <a:latin typeface="Arial" panose="020B0604020202020204" pitchFamily="34" charset="0"/>
                <a:cs typeface="Arial" panose="020B0604020202020204" pitchFamily="34" charset="0"/>
              </a:rPr>
              <a:t>ШТА ЈЕ МАЧАК ОДГОВОРИО?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Rounded Rectangle 2">
            <a:hlinkClick r:id="rId5" action="ppaction://hlinksldjump"/>
          </p:cNvPr>
          <p:cNvSpPr/>
          <p:nvPr/>
        </p:nvSpPr>
        <p:spPr>
          <a:xfrm>
            <a:off x="3850873" y="2891411"/>
            <a:ext cx="4495800" cy="6096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x-none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</a:t>
            </a:r>
            <a:endParaRPr lang="en-US" sz="24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3848100" y="4220124"/>
            <a:ext cx="4495800" cy="6096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x-none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</a:t>
            </a:r>
            <a:endParaRPr lang="en-US" sz="24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3848100" y="5531571"/>
            <a:ext cx="4495800" cy="6096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x-none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11</a:t>
            </a:r>
            <a:endParaRPr lang="en-US" sz="24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Oval 6"/>
          <p:cNvSpPr/>
          <p:nvPr/>
        </p:nvSpPr>
        <p:spPr>
          <a:xfrm>
            <a:off x="1127448" y="3902592"/>
            <a:ext cx="3240360" cy="1291830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x-none" sz="4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Нетачно!</a:t>
            </a:r>
            <a:endParaRPr lang="en-US" sz="4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Oval 7"/>
          <p:cNvSpPr/>
          <p:nvPr/>
        </p:nvSpPr>
        <p:spPr>
          <a:xfrm>
            <a:off x="8247720" y="5292797"/>
            <a:ext cx="3240360" cy="1246115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x-none" sz="4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Нетачно!</a:t>
            </a:r>
            <a:endParaRPr lang="en-US" sz="4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592886-E571-45D5-8B56-343DC94F8FA6}" type="slidenum">
              <a:rPr kumimoji="0" lang="en-US" smtClean="0"/>
              <a:pPr/>
              <a:t>10</a:t>
            </a:fld>
            <a:endParaRPr kumimoji="0" lang="en-US"/>
          </a:p>
        </p:txBody>
      </p:sp>
      <p:sp>
        <p:nvSpPr>
          <p:cNvPr id="4" name="AutoShape 2" descr="Besplatna slika: mačka, životinja, crtež, oblik, umjetnosti, grafika"/>
          <p:cNvSpPr>
            <a:spLocks noChangeAspect="1" noChangeArrowheads="1"/>
          </p:cNvSpPr>
          <p:nvPr/>
        </p:nvSpPr>
        <p:spPr bwMode="auto">
          <a:xfrm>
            <a:off x="1679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r-Latn-BA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8D656"/>
                                      </p:to>
                                    </p:animClr>
                                    <p:set>
                                      <p:cBhvr>
                                        <p:cTn id="7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7173C"/>
                                      </p:to>
                                    </p:animClr>
                                    <p:set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7173C"/>
                                      </p:to>
                                    </p:animClr>
                                    <p:set>
                                      <p:cBhvr>
                                        <p:cTn id="2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000"/>
                            </p:stCondLst>
                            <p:childTnLst>
                              <p:par>
                                <p:cTn id="36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7" grpId="0" animBg="1"/>
      <p:bldP spid="7" grpId="1" animBg="1"/>
      <p:bldP spid="8" grpId="0" animBg="1"/>
      <p:bldP spid="8" grpId="1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 4">
            <a:extLst>
              <a:ext uri="{FF2B5EF4-FFF2-40B4-BE49-F238E27FC236}">
                <a16:creationId xmlns:a16="http://schemas.microsoft.com/office/drawing/2014/main" id="{11D876AE-A252-47A2-8443-58782EC6488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59224" y="2287423"/>
            <a:ext cx="8732776" cy="4581128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592886-E571-45D5-8B56-343DC94F8FA6}" type="slidenum">
              <a:rPr kumimoji="0" lang="en-US" smtClean="0"/>
              <a:pPr/>
              <a:t>11</a:t>
            </a:fld>
            <a:endParaRPr kumimoji="0" lang="en-US"/>
          </a:p>
        </p:txBody>
      </p:sp>
      <p:sp>
        <p:nvSpPr>
          <p:cNvPr id="3" name="Rectangle 2"/>
          <p:cNvSpPr/>
          <p:nvPr/>
        </p:nvSpPr>
        <p:spPr>
          <a:xfrm>
            <a:off x="5876060" y="470407"/>
            <a:ext cx="6048672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x-none" sz="4200" b="1" cap="all" dirty="0">
                <a:ln w="9000" cmpd="sng">
                  <a:noFill/>
                  <a:prstDash val="solid"/>
                </a:ln>
                <a:effectLst/>
                <a:latin typeface="Arial" panose="020B0604020202020204" pitchFamily="34" charset="0"/>
                <a:cs typeface="Arial" panose="020B0604020202020204" pitchFamily="34" charset="0"/>
              </a:rPr>
              <a:t>ЗАДАТАК ЗА САМОСТАЛАН РАД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51384" y="2397611"/>
            <a:ext cx="7628932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sr-Cyrl-RS" sz="3000" dirty="0">
                <a:latin typeface="Arial" panose="020B0604020202020204" pitchFamily="34" charset="0"/>
                <a:cs typeface="Arial" panose="020B0604020202020204" pitchFamily="34" charset="0"/>
              </a:rPr>
              <a:t>Дате бројеве, од најмањег до највећег, </a:t>
            </a:r>
          </a:p>
          <a:p>
            <a:pPr>
              <a:lnSpc>
                <a:spcPct val="150000"/>
              </a:lnSpc>
            </a:pPr>
            <a:r>
              <a:rPr lang="sr-Cyrl-RS" sz="3000" dirty="0">
                <a:latin typeface="Arial" panose="020B0604020202020204" pitchFamily="34" charset="0"/>
                <a:cs typeface="Arial" panose="020B0604020202020204" pitchFamily="34" charset="0"/>
              </a:rPr>
              <a:t>упиши у таблицу мјесних вриједности.</a:t>
            </a:r>
            <a:endParaRPr lang="de-DE" sz="3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150000"/>
              </a:lnSpc>
            </a:pPr>
            <a:endParaRPr lang="de-DE" sz="3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150000"/>
              </a:lnSpc>
            </a:pPr>
            <a:r>
              <a:rPr lang="x-none" sz="3200" b="1" cap="all" dirty="0">
                <a:ln w="9000" cmpd="sng">
                  <a:noFill/>
                  <a:prstDash val="solid"/>
                </a:ln>
                <a:latin typeface="Arial" panose="020B0604020202020204" pitchFamily="34" charset="0"/>
                <a:cs typeface="Arial" panose="020B0604020202020204" pitchFamily="34" charset="0"/>
              </a:rPr>
              <a:t>81, 33, 21, 100, 56, 42, 74</a:t>
            </a:r>
            <a:r>
              <a:rPr lang="sr-Cyrl-BA" sz="3200" b="1" cap="all" dirty="0">
                <a:ln w="9000" cmpd="sng">
                  <a:noFill/>
                  <a:prstDash val="solid"/>
                </a:ln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sr-Cyrl-RS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sr-Latn-BA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D26E35FB-6FC5-442E-BB77-DF00E8DCF71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7268" y="188640"/>
            <a:ext cx="5808596" cy="1948531"/>
          </a:xfrm>
          <a:prstGeom prst="rect">
            <a:avLst/>
          </a:prstGeom>
        </p:spPr>
      </p:pic>
      <p:pic>
        <p:nvPicPr>
          <p:cNvPr id="7" name="Grafik 6">
            <a:extLst>
              <a:ext uri="{FF2B5EF4-FFF2-40B4-BE49-F238E27FC236}">
                <a16:creationId xmlns:a16="http://schemas.microsoft.com/office/drawing/2014/main" id="{EB8D66FE-5377-4747-BE06-7DA70408DAB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64306" y="1855402"/>
            <a:ext cx="3089494" cy="26443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202856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Grafik 25">
            <a:extLst>
              <a:ext uri="{FF2B5EF4-FFF2-40B4-BE49-F238E27FC236}">
                <a16:creationId xmlns:a16="http://schemas.microsoft.com/office/drawing/2014/main" id="{A4499651-19D9-410F-8C0A-068C6EFF2DE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7404" y="188640"/>
            <a:ext cx="5808596" cy="1948531"/>
          </a:xfrm>
          <a:prstGeom prst="rect">
            <a:avLst/>
          </a:prstGeom>
        </p:spPr>
      </p:pic>
      <p:pic>
        <p:nvPicPr>
          <p:cNvPr id="23" name="Grafik 22">
            <a:extLst>
              <a:ext uri="{FF2B5EF4-FFF2-40B4-BE49-F238E27FC236}">
                <a16:creationId xmlns:a16="http://schemas.microsoft.com/office/drawing/2014/main" id="{5E7F47E7-A55E-4D3A-96E9-0FD3DF3D7CD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483294" y="2276872"/>
            <a:ext cx="8732776" cy="4581128"/>
          </a:xfrm>
          <a:prstGeom prst="rect">
            <a:avLst/>
          </a:prstGeom>
        </p:spPr>
      </p:pic>
      <p:sp>
        <p:nvSpPr>
          <p:cNvPr id="29" name="Rounded Rectangle 28"/>
          <p:cNvSpPr/>
          <p:nvPr/>
        </p:nvSpPr>
        <p:spPr>
          <a:xfrm>
            <a:off x="343478" y="1477406"/>
            <a:ext cx="9393690" cy="4471874"/>
          </a:xfrm>
          <a:prstGeom prst="roundRect">
            <a:avLst/>
          </a:prstGeom>
          <a:solidFill>
            <a:srgbClr val="8AC0C2"/>
          </a:solidFill>
          <a:ln w="76200" cap="flat" cmpd="sng" algn="ctr">
            <a:solidFill>
              <a:srgbClr val="FBF931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r-Latn-BA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1249760" y="2060848"/>
            <a:ext cx="2880000" cy="540000"/>
          </a:xfrm>
          <a:prstGeom prst="roundRect">
            <a:avLst/>
          </a:prstGeom>
          <a:ln w="57150">
            <a:solidFill>
              <a:schemeClr val="bg1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x-none" sz="2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1.Тачно!</a:t>
            </a:r>
            <a:endParaRPr lang="en-US" sz="28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1325960" y="3051448"/>
            <a:ext cx="2880000" cy="540000"/>
          </a:xfrm>
          <a:prstGeom prst="roundRect">
            <a:avLst/>
          </a:prstGeom>
          <a:ln w="57150">
            <a:solidFill>
              <a:schemeClr val="bg1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x-none" sz="2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2.Тачно!</a:t>
            </a:r>
            <a:endParaRPr lang="en-US" sz="28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1325960" y="3965848"/>
            <a:ext cx="2880000" cy="540000"/>
          </a:xfrm>
          <a:prstGeom prst="roundRect">
            <a:avLst/>
          </a:prstGeom>
          <a:ln w="57150">
            <a:solidFill>
              <a:schemeClr val="bg1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x-none" sz="2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3.Тачно!</a:t>
            </a:r>
            <a:endParaRPr lang="en-US" sz="28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1325960" y="4956448"/>
            <a:ext cx="2880000" cy="540000"/>
          </a:xfrm>
          <a:prstGeom prst="roundRect">
            <a:avLst/>
          </a:prstGeom>
          <a:ln w="57150">
            <a:solidFill>
              <a:schemeClr val="bg1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x-none" sz="2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4.Тачно!</a:t>
            </a:r>
            <a:endParaRPr lang="en-US" sz="28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ounded Rectangle 3">
            <a:hlinkClick r:id="rId6" action="ppaction://hlinksldjump"/>
          </p:cNvPr>
          <p:cNvSpPr/>
          <p:nvPr/>
        </p:nvSpPr>
        <p:spPr>
          <a:xfrm>
            <a:off x="983432" y="1916832"/>
            <a:ext cx="3600000" cy="720000"/>
          </a:xfrm>
          <a:prstGeom prst="roundRect">
            <a:avLst/>
          </a:prstGeom>
          <a:ln w="57150">
            <a:solidFill>
              <a:schemeClr val="bg1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</a:t>
            </a:r>
          </a:p>
        </p:txBody>
      </p:sp>
      <p:sp>
        <p:nvSpPr>
          <p:cNvPr id="13" name="Rounded Rectangle 12"/>
          <p:cNvSpPr/>
          <p:nvPr/>
        </p:nvSpPr>
        <p:spPr>
          <a:xfrm>
            <a:off x="5087888" y="2060848"/>
            <a:ext cx="2880000" cy="540000"/>
          </a:xfrm>
          <a:prstGeom prst="roundRect">
            <a:avLst/>
          </a:prstGeom>
          <a:ln w="57150">
            <a:solidFill>
              <a:schemeClr val="bg1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x-none" sz="2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5.Тачно!</a:t>
            </a:r>
            <a:endParaRPr lang="en-US" sz="28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Rounded Rectangle 14"/>
          <p:cNvSpPr/>
          <p:nvPr/>
        </p:nvSpPr>
        <p:spPr>
          <a:xfrm>
            <a:off x="5087888" y="3068960"/>
            <a:ext cx="2880000" cy="540000"/>
          </a:xfrm>
          <a:prstGeom prst="roundRect">
            <a:avLst/>
          </a:prstGeom>
          <a:ln w="57150">
            <a:solidFill>
              <a:schemeClr val="bg1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  <a:r>
              <a:rPr lang="x-none" sz="2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.Тачно!</a:t>
            </a:r>
            <a:endParaRPr lang="en-US" sz="28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5059760" y="4042048"/>
            <a:ext cx="2880000" cy="540000"/>
          </a:xfrm>
          <a:prstGeom prst="roundRect">
            <a:avLst/>
          </a:prstGeom>
          <a:ln w="57150">
            <a:solidFill>
              <a:schemeClr val="bg1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  <a:r>
              <a:rPr lang="x-none" sz="2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.Тачно!</a:t>
            </a:r>
            <a:endParaRPr lang="en-US" sz="28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5087888" y="5013176"/>
            <a:ext cx="2880000" cy="540000"/>
          </a:xfrm>
          <a:prstGeom prst="roundRect">
            <a:avLst/>
          </a:prstGeom>
          <a:ln w="57150">
            <a:solidFill>
              <a:schemeClr val="bg1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</a:t>
            </a:r>
            <a:r>
              <a:rPr lang="en-US" sz="2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x-none" sz="2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Тачно!</a:t>
            </a:r>
            <a:endParaRPr lang="en-US" sz="28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Rounded Rectangle 18">
            <a:hlinkClick r:id="rId7" action="ppaction://hlinksldjump"/>
          </p:cNvPr>
          <p:cNvSpPr/>
          <p:nvPr/>
        </p:nvSpPr>
        <p:spPr>
          <a:xfrm>
            <a:off x="983432" y="2924944"/>
            <a:ext cx="3600000" cy="720000"/>
          </a:xfrm>
          <a:prstGeom prst="roundRect">
            <a:avLst/>
          </a:prstGeom>
          <a:ln w="57150">
            <a:solidFill>
              <a:schemeClr val="bg1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x-none" sz="2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2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20" name="Rounded Rectangle 19">
            <a:hlinkClick r:id="rId8" action="ppaction://hlinksldjump"/>
          </p:cNvPr>
          <p:cNvSpPr/>
          <p:nvPr/>
        </p:nvSpPr>
        <p:spPr>
          <a:xfrm>
            <a:off x="965960" y="3933056"/>
            <a:ext cx="3600000" cy="720000"/>
          </a:xfrm>
          <a:prstGeom prst="roundRect">
            <a:avLst/>
          </a:prstGeom>
          <a:ln w="57150">
            <a:solidFill>
              <a:schemeClr val="bg1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x-none" sz="2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en-US" sz="2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21" name="Rounded Rectangle 20">
            <a:hlinkClick r:id="rId9" action="ppaction://hlinksldjump"/>
          </p:cNvPr>
          <p:cNvSpPr/>
          <p:nvPr/>
        </p:nvSpPr>
        <p:spPr>
          <a:xfrm>
            <a:off x="965960" y="4941168"/>
            <a:ext cx="3600000" cy="720000"/>
          </a:xfrm>
          <a:prstGeom prst="roundRect">
            <a:avLst/>
          </a:prstGeom>
          <a:ln w="57150">
            <a:solidFill>
              <a:schemeClr val="bg1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x-none" sz="2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en-US" sz="2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22" name="Rounded Rectangle 21">
            <a:hlinkClick r:id="rId10" action="ppaction://hlinksldjump"/>
          </p:cNvPr>
          <p:cNvSpPr/>
          <p:nvPr/>
        </p:nvSpPr>
        <p:spPr>
          <a:xfrm>
            <a:off x="4943872" y="1916832"/>
            <a:ext cx="3600000" cy="720000"/>
          </a:xfrm>
          <a:prstGeom prst="roundRect">
            <a:avLst/>
          </a:prstGeom>
          <a:ln w="57150">
            <a:solidFill>
              <a:schemeClr val="bg1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x-none" sz="2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r>
              <a:rPr lang="en-US" sz="2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24" name="Rounded Rectangle 23">
            <a:hlinkClick r:id="rId11" action="ppaction://hlinksldjump"/>
          </p:cNvPr>
          <p:cNvSpPr/>
          <p:nvPr/>
        </p:nvSpPr>
        <p:spPr>
          <a:xfrm>
            <a:off x="4943872" y="2924944"/>
            <a:ext cx="3600000" cy="720000"/>
          </a:xfrm>
          <a:prstGeom prst="roundRect">
            <a:avLst/>
          </a:prstGeom>
          <a:ln w="57150">
            <a:solidFill>
              <a:schemeClr val="bg1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Latn-BA" sz="2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  <a:r>
              <a:rPr lang="en-US" sz="2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25" name="Rounded Rectangle 24">
            <a:hlinkClick r:id="rId12" action="ppaction://hlinksldjump"/>
          </p:cNvPr>
          <p:cNvSpPr/>
          <p:nvPr/>
        </p:nvSpPr>
        <p:spPr>
          <a:xfrm>
            <a:off x="4943872" y="3933056"/>
            <a:ext cx="3600000" cy="720000"/>
          </a:xfrm>
          <a:prstGeom prst="roundRect">
            <a:avLst/>
          </a:prstGeom>
          <a:ln w="57150">
            <a:solidFill>
              <a:schemeClr val="bg1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Latn-BA" sz="2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7.</a:t>
            </a:r>
            <a:endParaRPr lang="en-US" sz="28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" name="Rounded Rectangle 26">
            <a:hlinkClick r:id="rId13" action="ppaction://hlinksldjump"/>
          </p:cNvPr>
          <p:cNvSpPr/>
          <p:nvPr/>
        </p:nvSpPr>
        <p:spPr>
          <a:xfrm>
            <a:off x="4943872" y="4941168"/>
            <a:ext cx="3600000" cy="720000"/>
          </a:xfrm>
          <a:prstGeom prst="roundRect">
            <a:avLst/>
          </a:prstGeom>
          <a:ln w="57150">
            <a:solidFill>
              <a:schemeClr val="bg1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Latn-BA" sz="2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</a:t>
            </a:r>
            <a:r>
              <a:rPr lang="en-US" sz="2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2" name="Action Button: End 1">
            <a:hlinkClick r:id="" action="ppaction://hlinkshowjump?jump=lastslide" highlightClick="1"/>
          </p:cNvPr>
          <p:cNvSpPr/>
          <p:nvPr/>
        </p:nvSpPr>
        <p:spPr>
          <a:xfrm>
            <a:off x="9984432" y="5445224"/>
            <a:ext cx="1296144" cy="1008112"/>
          </a:xfrm>
          <a:prstGeom prst="actionButtonEn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BA"/>
          </a:p>
        </p:txBody>
      </p:sp>
      <p:sp>
        <p:nvSpPr>
          <p:cNvPr id="3" name="TextBox 2"/>
          <p:cNvSpPr txBox="1"/>
          <p:nvPr/>
        </p:nvSpPr>
        <p:spPr>
          <a:xfrm>
            <a:off x="3456443" y="291346"/>
            <a:ext cx="6336799" cy="186204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Cyrl-RS" sz="115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БРАВО!!!</a:t>
            </a:r>
            <a:endParaRPr lang="sr-Latn-BA" sz="11500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xit" presetSubtype="0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xit" presetSubtype="0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xit" presetSubtype="0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xit" presetSubtype="0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500"/>
                            </p:stCondLst>
                            <p:childTnLst>
                              <p:par>
                                <p:cTn id="51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2500"/>
                            </p:stCondLst>
                            <p:childTnLst>
                              <p:par>
                                <p:cTn id="58" presetID="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9" dur="2000" fill="hold"/>
                                        <p:tgtEl>
                                          <p:spTgt spid="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</p:childTnLst>
        </p:cTn>
      </p:par>
    </p:tnLst>
    <p:bldLst>
      <p:bldP spid="4" grpId="0" animBg="1"/>
      <p:bldP spid="19" grpId="0" animBg="1"/>
      <p:bldP spid="20" grpId="0" animBg="1"/>
      <p:bldP spid="21" grpId="0" animBg="1"/>
      <p:bldP spid="22" grpId="0" animBg="1"/>
      <p:bldP spid="24" grpId="0" animBg="1"/>
      <p:bldP spid="25" grpId="0" animBg="1"/>
      <p:bldP spid="27" grpId="0" animBg="1"/>
      <p:bldP spid="3" grpId="0"/>
      <p:bldP spid="3" grpId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rafik 11">
            <a:extLst>
              <a:ext uri="{FF2B5EF4-FFF2-40B4-BE49-F238E27FC236}">
                <a16:creationId xmlns:a16="http://schemas.microsoft.com/office/drawing/2014/main" id="{CAFEA4E9-7686-4A8D-883A-B8071602F98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7404" y="188640"/>
            <a:ext cx="5808596" cy="1948531"/>
          </a:xfrm>
          <a:prstGeom prst="rect">
            <a:avLst/>
          </a:prstGeom>
        </p:spPr>
      </p:pic>
      <p:pic>
        <p:nvPicPr>
          <p:cNvPr id="10" name="Grafik 9">
            <a:extLst>
              <a:ext uri="{FF2B5EF4-FFF2-40B4-BE49-F238E27FC236}">
                <a16:creationId xmlns:a16="http://schemas.microsoft.com/office/drawing/2014/main" id="{4D0B3916-5A27-4961-BB68-C8309B82EBA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83294" y="2276872"/>
            <a:ext cx="8732776" cy="4581128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341595">
            <a:off x="509369" y="2457862"/>
            <a:ext cx="3600727" cy="5013176"/>
          </a:xfrm>
          <a:prstGeom prst="rect">
            <a:avLst/>
          </a:prstGeom>
        </p:spPr>
      </p:pic>
      <p:sp>
        <p:nvSpPr>
          <p:cNvPr id="2" name="Rounded Rectangle 1"/>
          <p:cNvSpPr/>
          <p:nvPr/>
        </p:nvSpPr>
        <p:spPr>
          <a:xfrm>
            <a:off x="2309734" y="438357"/>
            <a:ext cx="8334531" cy="111957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BA" sz="2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НАСТАВИ ПИСАТИ НИЗ БРОЈЕВА</a:t>
            </a:r>
            <a:r>
              <a:rPr lang="de-DE" sz="2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r>
              <a:rPr lang="sr-Cyrl-BA" sz="2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de-DE" sz="28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sr-Cyrl-BA" sz="2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8,</a:t>
            </a:r>
            <a:r>
              <a:rPr lang="sr-Latn-RS" sz="2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r-Cyrl-BA" sz="2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</a:t>
            </a:r>
            <a:r>
              <a:rPr lang="sr-Latn-RS" sz="2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sr-Cyrl-BA" sz="2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12,</a:t>
            </a:r>
            <a:r>
              <a:rPr lang="de-DE" sz="2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r-Cyrl-BA" sz="2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__,</a:t>
            </a:r>
            <a:r>
              <a:rPr lang="de-DE" sz="2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r-Cyrl-BA" sz="2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__,</a:t>
            </a:r>
            <a:r>
              <a:rPr lang="de-DE" sz="2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r-Cyrl-BA" sz="2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__,</a:t>
            </a:r>
            <a:r>
              <a:rPr lang="sr-Latn-RS" sz="2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r-Cyrl-BA" sz="2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</a:t>
            </a:r>
            <a:r>
              <a:rPr lang="en-US" sz="2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3" name="Rounded Rectangle 2">
            <a:hlinkClick r:id="rId5" action="ppaction://hlinksldjump"/>
          </p:cNvPr>
          <p:cNvSpPr/>
          <p:nvPr/>
        </p:nvSpPr>
        <p:spPr>
          <a:xfrm>
            <a:off x="4114800" y="2184355"/>
            <a:ext cx="4495800" cy="6096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BA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14, 16,</a:t>
            </a:r>
            <a:r>
              <a:rPr lang="de-DE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r-Cyrl-BA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18, </a:t>
            </a:r>
            <a:endParaRPr lang="en-US" sz="24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4114800" y="3450411"/>
            <a:ext cx="4495800" cy="6096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BA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17,</a:t>
            </a:r>
            <a:r>
              <a:rPr lang="de-DE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r-Cyrl-BA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18,</a:t>
            </a:r>
            <a:r>
              <a:rPr lang="de-DE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r-Cyrl-BA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19</a:t>
            </a:r>
            <a:endParaRPr lang="en-US" sz="24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Oval 6"/>
          <p:cNvSpPr/>
          <p:nvPr/>
        </p:nvSpPr>
        <p:spPr>
          <a:xfrm>
            <a:off x="1959293" y="4696141"/>
            <a:ext cx="3344619" cy="1752600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x-none" sz="4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Нетачно!</a:t>
            </a:r>
            <a:endParaRPr lang="en-US" sz="4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8D656"/>
                                      </p:to>
                                    </p:animClr>
                                    <p:set>
                                      <p:cBhvr>
                                        <p:cTn id="7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7173C"/>
                                      </p:to>
                                    </p:animClr>
                                    <p:set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  <p:bldLst>
      <p:bldP spid="7" grpId="0" animBg="1"/>
      <p:bldP spid="7" grpId="1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Grafik 10">
            <a:extLst>
              <a:ext uri="{FF2B5EF4-FFF2-40B4-BE49-F238E27FC236}">
                <a16:creationId xmlns:a16="http://schemas.microsoft.com/office/drawing/2014/main" id="{FF5B344A-DA20-4187-B0E6-2E12BEB7911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7404" y="188640"/>
            <a:ext cx="5808596" cy="1948531"/>
          </a:xfrm>
          <a:prstGeom prst="rect">
            <a:avLst/>
          </a:prstGeom>
        </p:spPr>
      </p:pic>
      <p:pic>
        <p:nvPicPr>
          <p:cNvPr id="10" name="Grafik 9">
            <a:extLst>
              <a:ext uri="{FF2B5EF4-FFF2-40B4-BE49-F238E27FC236}">
                <a16:creationId xmlns:a16="http://schemas.microsoft.com/office/drawing/2014/main" id="{17068FCB-B1E0-4ACF-BB7E-D1F3A489799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83294" y="2276872"/>
            <a:ext cx="8732776" cy="4581128"/>
          </a:xfrm>
          <a:prstGeom prst="rect">
            <a:avLst/>
          </a:prstGeom>
        </p:spPr>
      </p:pic>
      <p:sp>
        <p:nvSpPr>
          <p:cNvPr id="2" name="Rounded Rectangle 1"/>
          <p:cNvSpPr/>
          <p:nvPr/>
        </p:nvSpPr>
        <p:spPr>
          <a:xfrm>
            <a:off x="2567608" y="509577"/>
            <a:ext cx="7543800" cy="1404000"/>
          </a:xfrm>
          <a:prstGeom prst="roundRect">
            <a:avLst/>
          </a:prstGeom>
          <a:solidFill>
            <a:schemeClr val="accent1"/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x-none" sz="2800" b="1" dirty="0">
                <a:latin typeface="Arial" panose="020B0604020202020204" pitchFamily="34" charset="0"/>
                <a:cs typeface="Arial" panose="020B0604020202020204" pitchFamily="34" charset="0"/>
              </a:rPr>
              <a:t>КОЛИКО ДЕСЕТИЦА ИМА БРОЈ 68?</a:t>
            </a:r>
            <a:endParaRPr lang="en-U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Rounded Rectangle 2">
            <a:hlinkClick r:id="rId4" action="ppaction://hlinksldjump"/>
          </p:cNvPr>
          <p:cNvSpPr/>
          <p:nvPr/>
        </p:nvSpPr>
        <p:spPr>
          <a:xfrm>
            <a:off x="5303912" y="3861048"/>
            <a:ext cx="4495800" cy="6096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BA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  <a:endParaRPr lang="en-US" sz="24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2351584" y="2420888"/>
            <a:ext cx="4495800" cy="6096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x-none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</a:t>
            </a:r>
            <a:endParaRPr lang="en-US" sz="24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6" name="Picture 2" descr=" 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3512" y="3356992"/>
            <a:ext cx="2664296" cy="32513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Oval 6"/>
          <p:cNvSpPr/>
          <p:nvPr/>
        </p:nvSpPr>
        <p:spPr>
          <a:xfrm>
            <a:off x="6450437" y="1910011"/>
            <a:ext cx="3306534" cy="1752600"/>
          </a:xfrm>
          <a:prstGeom prst="ellipse">
            <a:avLst/>
          </a:prstGeom>
          <a:ln>
            <a:solidFill>
              <a:schemeClr val="bg1"/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x-none" sz="4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Нетачно!</a:t>
            </a:r>
            <a:endParaRPr lang="en-US" sz="4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592886-E571-45D5-8B56-343DC94F8FA6}" type="slidenum">
              <a:rPr kumimoji="0" lang="en-US" smtClean="0"/>
              <a:pPr/>
              <a:t>4</a:t>
            </a:fld>
            <a:endParaRPr kumimoji="0" lang="en-US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8D656"/>
                                      </p:to>
                                    </p:animClr>
                                    <p:set>
                                      <p:cBhvr>
                                        <p:cTn id="7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7173C"/>
                                      </p:to>
                                    </p:animClr>
                                    <p:set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  <p:bldLst>
      <p:bldP spid="7" grpId="0" animBg="1"/>
      <p:bldP spid="7" grpId="1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Grafik 10">
            <a:extLst>
              <a:ext uri="{FF2B5EF4-FFF2-40B4-BE49-F238E27FC236}">
                <a16:creationId xmlns:a16="http://schemas.microsoft.com/office/drawing/2014/main" id="{8F433B7B-57FF-487C-8468-94E4F4684BB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7404" y="188640"/>
            <a:ext cx="5808596" cy="1948531"/>
          </a:xfrm>
          <a:prstGeom prst="rect">
            <a:avLst/>
          </a:prstGeom>
        </p:spPr>
      </p:pic>
      <p:pic>
        <p:nvPicPr>
          <p:cNvPr id="10" name="Grafik 9">
            <a:extLst>
              <a:ext uri="{FF2B5EF4-FFF2-40B4-BE49-F238E27FC236}">
                <a16:creationId xmlns:a16="http://schemas.microsoft.com/office/drawing/2014/main" id="{AA86F81F-CA7E-4EE3-B4F3-99A6BBB2A03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83294" y="2276872"/>
            <a:ext cx="8732776" cy="4581128"/>
          </a:xfrm>
          <a:prstGeom prst="rect">
            <a:avLst/>
          </a:prstGeom>
        </p:spPr>
      </p:pic>
      <p:sp>
        <p:nvSpPr>
          <p:cNvPr id="2" name="Rounded Rectangle 1"/>
          <p:cNvSpPr/>
          <p:nvPr/>
        </p:nvSpPr>
        <p:spPr>
          <a:xfrm>
            <a:off x="2324100" y="450730"/>
            <a:ext cx="7543800" cy="1404000"/>
          </a:xfrm>
          <a:prstGeom prst="round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BA" sz="2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БРОЈЕВИ ТРЕЋЕ ДЕСЕТИЦЕ СУ:</a:t>
            </a:r>
            <a:endParaRPr lang="en-US" sz="28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Rounded Rectangle 2">
            <a:hlinkClick r:id="rId4" action="ppaction://hlinksldjump"/>
          </p:cNvPr>
          <p:cNvSpPr/>
          <p:nvPr/>
        </p:nvSpPr>
        <p:spPr>
          <a:xfrm>
            <a:off x="2783632" y="3645024"/>
            <a:ext cx="6624736" cy="6096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x-none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21,</a:t>
            </a:r>
            <a:r>
              <a:rPr lang="de-DE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x-none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22,</a:t>
            </a:r>
            <a:r>
              <a:rPr lang="de-DE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x-none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23,</a:t>
            </a:r>
            <a:r>
              <a:rPr lang="de-DE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x-none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24,</a:t>
            </a:r>
            <a:r>
              <a:rPr lang="de-DE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x-none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25,</a:t>
            </a:r>
            <a:r>
              <a:rPr lang="de-DE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x-none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26,</a:t>
            </a:r>
            <a:r>
              <a:rPr lang="de-DE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x-none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27,</a:t>
            </a:r>
            <a:r>
              <a:rPr lang="de-DE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x-none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28,</a:t>
            </a:r>
            <a:r>
              <a:rPr lang="de-DE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x-none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29,</a:t>
            </a:r>
            <a:r>
              <a:rPr lang="de-DE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x-none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30</a:t>
            </a:r>
            <a:endParaRPr lang="en-US" sz="24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2783632" y="2492896"/>
            <a:ext cx="6552728" cy="72008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x-none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31,</a:t>
            </a:r>
            <a:r>
              <a:rPr lang="de-DE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x-none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32,</a:t>
            </a:r>
            <a:r>
              <a:rPr lang="de-DE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x-none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33,</a:t>
            </a:r>
            <a:r>
              <a:rPr lang="de-DE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x-none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34,</a:t>
            </a:r>
            <a:r>
              <a:rPr lang="de-DE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x-none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35,</a:t>
            </a:r>
            <a:r>
              <a:rPr lang="de-DE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x-none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36,</a:t>
            </a:r>
            <a:r>
              <a:rPr lang="de-DE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x-none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37,</a:t>
            </a:r>
            <a:r>
              <a:rPr lang="de-DE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x-none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38,</a:t>
            </a:r>
            <a:r>
              <a:rPr lang="de-DE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x-none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39,</a:t>
            </a:r>
            <a:r>
              <a:rPr lang="de-DE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x-none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40</a:t>
            </a:r>
            <a:endParaRPr lang="en-US" sz="24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2783632" y="4725144"/>
            <a:ext cx="6624736" cy="79208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x-none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 ПОСТОЈЕ БРОЈЕВИ ТРЕЋЕ ДЕСЕТИЦЕ!</a:t>
            </a:r>
            <a:endParaRPr lang="en-US" sz="24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Oval 6"/>
          <p:cNvSpPr/>
          <p:nvPr/>
        </p:nvSpPr>
        <p:spPr>
          <a:xfrm>
            <a:off x="479376" y="4567436"/>
            <a:ext cx="3528392" cy="1779984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x-none" sz="4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Нетачно!</a:t>
            </a:r>
            <a:endParaRPr lang="en-US" sz="4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Oval 7"/>
          <p:cNvSpPr/>
          <p:nvPr/>
        </p:nvSpPr>
        <p:spPr>
          <a:xfrm>
            <a:off x="8667870" y="1830287"/>
            <a:ext cx="3275856" cy="1756049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x-none" sz="4000" dirty="0">
                <a:solidFill>
                  <a:schemeClr val="tx1"/>
                </a:solidFill>
              </a:rPr>
              <a:t>Нетачно!</a:t>
            </a:r>
            <a:endParaRPr lang="en-US" sz="4000" dirty="0">
              <a:solidFill>
                <a:schemeClr val="tx1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592886-E571-45D5-8B56-343DC94F8FA6}" type="slidenum">
              <a:rPr kumimoji="0" lang="en-US" smtClean="0"/>
              <a:pPr/>
              <a:t>5</a:t>
            </a:fld>
            <a:endParaRPr kumimoji="0" lang="en-US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8D656"/>
                                      </p:to>
                                    </p:animClr>
                                    <p:set>
                                      <p:cBhvr>
                                        <p:cTn id="7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7173C"/>
                                      </p:to>
                                    </p:animClr>
                                    <p:set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7173C"/>
                                      </p:to>
                                    </p:animClr>
                                    <p:set>
                                      <p:cBhvr>
                                        <p:cTn id="2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000"/>
                            </p:stCondLst>
                            <p:childTnLst>
                              <p:par>
                                <p:cTn id="36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7" grpId="0" animBg="1"/>
      <p:bldP spid="7" grpId="1" animBg="1"/>
      <p:bldP spid="8" grpId="0" animBg="1"/>
      <p:bldP spid="8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Grafik 10">
            <a:extLst>
              <a:ext uri="{FF2B5EF4-FFF2-40B4-BE49-F238E27FC236}">
                <a16:creationId xmlns:a16="http://schemas.microsoft.com/office/drawing/2014/main" id="{23660890-CFD6-47D1-84EC-79BD6D1C038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7404" y="188640"/>
            <a:ext cx="5808596" cy="1948531"/>
          </a:xfrm>
          <a:prstGeom prst="rect">
            <a:avLst/>
          </a:prstGeom>
        </p:spPr>
      </p:pic>
      <p:pic>
        <p:nvPicPr>
          <p:cNvPr id="10" name="Grafik 9">
            <a:extLst>
              <a:ext uri="{FF2B5EF4-FFF2-40B4-BE49-F238E27FC236}">
                <a16:creationId xmlns:a16="http://schemas.microsoft.com/office/drawing/2014/main" id="{77FA1A12-017A-438D-A161-8CA1C607072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83294" y="2276872"/>
            <a:ext cx="8732776" cy="4581128"/>
          </a:xfrm>
          <a:prstGeom prst="rect">
            <a:avLst/>
          </a:prstGeom>
        </p:spPr>
      </p:pic>
      <p:sp>
        <p:nvSpPr>
          <p:cNvPr id="2" name="Rounded Rectangle 1"/>
          <p:cNvSpPr/>
          <p:nvPr/>
        </p:nvSpPr>
        <p:spPr>
          <a:xfrm>
            <a:off x="2324100" y="453008"/>
            <a:ext cx="7543800" cy="1967880"/>
          </a:xfrm>
          <a:prstGeom prst="roundRect">
            <a:avLst/>
          </a:prstGeom>
          <a:solidFill>
            <a:schemeClr val="accent1"/>
          </a:solidFill>
          <a:ln>
            <a:solidFill>
              <a:srgbClr val="8AC0C2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x-none" sz="2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КОЛИКО БРОЈЕВА У ПРВОЈ ДЕСЕТИЦИ ИМА ЗА СЉЕДБЕНИКА ДВОЦИФРЕНИ БРОЈ?</a:t>
            </a:r>
            <a:endParaRPr lang="en-US" sz="28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Rounded Rectangle 2">
            <a:hlinkClick r:id="rId4" action="ppaction://hlinksldjump"/>
          </p:cNvPr>
          <p:cNvSpPr/>
          <p:nvPr/>
        </p:nvSpPr>
        <p:spPr>
          <a:xfrm>
            <a:off x="2933700" y="2750747"/>
            <a:ext cx="6324600" cy="93610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x-none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ИМА САМО ЈЕДАН БРОЈ </a:t>
            </a:r>
            <a:endParaRPr lang="sr-Cyrl-RS" sz="24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x-none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И ТО ЈЕ БРОЈ 9</a:t>
            </a:r>
            <a:r>
              <a:rPr lang="en-US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2921596" y="5189091"/>
            <a:ext cx="6336704" cy="6096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x-none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ИМА ДЕВЕТ БРОЈЕВА</a:t>
            </a:r>
            <a:r>
              <a:rPr lang="de-DE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2933700" y="4173985"/>
            <a:ext cx="6336704" cy="6096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BA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НАМА ТАКВИХ БРОЈЕВА</a:t>
            </a:r>
            <a:r>
              <a:rPr lang="en-US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7" name="Oval 6"/>
          <p:cNvSpPr/>
          <p:nvPr/>
        </p:nvSpPr>
        <p:spPr>
          <a:xfrm>
            <a:off x="191344" y="4608860"/>
            <a:ext cx="3291950" cy="1948531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x-none" sz="4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Нетачно!</a:t>
            </a:r>
            <a:endParaRPr lang="en-US" sz="4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Oval 7"/>
          <p:cNvSpPr/>
          <p:nvPr/>
        </p:nvSpPr>
        <p:spPr>
          <a:xfrm>
            <a:off x="8904312" y="3506602"/>
            <a:ext cx="3287688" cy="1944365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x-none" sz="4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Нетачно!</a:t>
            </a:r>
            <a:endParaRPr lang="en-US" sz="4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592886-E571-45D5-8B56-343DC94F8FA6}" type="slidenum">
              <a:rPr kumimoji="0" lang="en-US" smtClean="0"/>
              <a:pPr/>
              <a:t>6</a:t>
            </a:fld>
            <a:endParaRPr kumimoji="0" lang="en-US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8D656"/>
                                      </p:to>
                                    </p:animClr>
                                    <p:set>
                                      <p:cBhvr>
                                        <p:cTn id="7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7173C"/>
                                      </p:to>
                                    </p:animClr>
                                    <p:set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7173C"/>
                                      </p:to>
                                    </p:animClr>
                                    <p:set>
                                      <p:cBhvr>
                                        <p:cTn id="2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000"/>
                            </p:stCondLst>
                            <p:childTnLst>
                              <p:par>
                                <p:cTn id="36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7" grpId="0" animBg="1"/>
      <p:bldP spid="7" grpId="1" animBg="1"/>
      <p:bldP spid="8" grpId="0" animBg="1"/>
      <p:bldP spid="8" grpId="1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Grafik 10">
            <a:extLst>
              <a:ext uri="{FF2B5EF4-FFF2-40B4-BE49-F238E27FC236}">
                <a16:creationId xmlns:a16="http://schemas.microsoft.com/office/drawing/2014/main" id="{24782279-A2A8-49AB-BA21-F4E1AB2A699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7404" y="188640"/>
            <a:ext cx="5808596" cy="1948531"/>
          </a:xfrm>
          <a:prstGeom prst="rect">
            <a:avLst/>
          </a:prstGeom>
        </p:spPr>
      </p:pic>
      <p:pic>
        <p:nvPicPr>
          <p:cNvPr id="10" name="Grafik 9">
            <a:extLst>
              <a:ext uri="{FF2B5EF4-FFF2-40B4-BE49-F238E27FC236}">
                <a16:creationId xmlns:a16="http://schemas.microsoft.com/office/drawing/2014/main" id="{EE99FD2A-AE63-4CD0-B72A-18F8BB00059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83294" y="2276872"/>
            <a:ext cx="8732776" cy="4581128"/>
          </a:xfrm>
          <a:prstGeom prst="rect">
            <a:avLst/>
          </a:prstGeom>
        </p:spPr>
      </p:pic>
      <p:sp>
        <p:nvSpPr>
          <p:cNvPr id="2" name="Rounded Rectangle 1"/>
          <p:cNvSpPr/>
          <p:nvPr/>
        </p:nvSpPr>
        <p:spPr>
          <a:xfrm>
            <a:off x="2463180" y="419100"/>
            <a:ext cx="7543800" cy="1295400"/>
          </a:xfrm>
          <a:prstGeom prst="roundRect">
            <a:avLst/>
          </a:prstGeom>
          <a:solidFill>
            <a:schemeClr val="accent1"/>
          </a:solidFill>
          <a:ln>
            <a:solidFill>
              <a:srgbClr val="8AC0C2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x-none" sz="2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НАЈМАЊИ ДВОЦИФРЕНИ БРОЈ ЈЕ:</a:t>
            </a:r>
            <a:endParaRPr lang="en-US" sz="28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Rounded Rectangle 2">
            <a:hlinkClick r:id="rId4" action="ppaction://hlinksldjump"/>
          </p:cNvPr>
          <p:cNvSpPr/>
          <p:nvPr/>
        </p:nvSpPr>
        <p:spPr>
          <a:xfrm>
            <a:off x="3842196" y="4114800"/>
            <a:ext cx="4495800" cy="6096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x-none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3796680" y="2209800"/>
            <a:ext cx="4598640" cy="6096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BA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11</a:t>
            </a:r>
            <a:endParaRPr lang="en-US" sz="24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3842196" y="3162300"/>
            <a:ext cx="4495800" cy="6096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BA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12</a:t>
            </a:r>
            <a:endParaRPr lang="en-US" sz="24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050" name="Picture 2" descr=" 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259031" y="3284984"/>
            <a:ext cx="3310562" cy="35730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Oval 6"/>
          <p:cNvSpPr/>
          <p:nvPr/>
        </p:nvSpPr>
        <p:spPr>
          <a:xfrm>
            <a:off x="8012080" y="1714500"/>
            <a:ext cx="3317304" cy="1602525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x-none" sz="4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Нетачно!</a:t>
            </a:r>
            <a:endParaRPr lang="en-US" sz="4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Oval 7"/>
          <p:cNvSpPr/>
          <p:nvPr/>
        </p:nvSpPr>
        <p:spPr>
          <a:xfrm>
            <a:off x="583206" y="2699543"/>
            <a:ext cx="3581400" cy="1602525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x-none" sz="4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Нетачно!</a:t>
            </a:r>
            <a:endParaRPr lang="en-US" sz="4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592886-E571-45D5-8B56-343DC94F8FA6}" type="slidenum">
              <a:rPr kumimoji="0" lang="en-US" smtClean="0"/>
              <a:pPr/>
              <a:t>7</a:t>
            </a:fld>
            <a:endParaRPr kumimoji="0" lang="en-US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8D656"/>
                                      </p:to>
                                    </p:animClr>
                                    <p:set>
                                      <p:cBhvr>
                                        <p:cTn id="7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7173C"/>
                                      </p:to>
                                    </p:animClr>
                                    <p:set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7173C"/>
                                      </p:to>
                                    </p:animClr>
                                    <p:set>
                                      <p:cBhvr>
                                        <p:cTn id="2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000"/>
                            </p:stCondLst>
                            <p:childTnLst>
                              <p:par>
                                <p:cTn id="36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7" grpId="0" animBg="1"/>
      <p:bldP spid="7" grpId="1" animBg="1"/>
      <p:bldP spid="8" grpId="0" animBg="1"/>
      <p:bldP spid="8" grpId="1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Grafik 10">
            <a:extLst>
              <a:ext uri="{FF2B5EF4-FFF2-40B4-BE49-F238E27FC236}">
                <a16:creationId xmlns:a16="http://schemas.microsoft.com/office/drawing/2014/main" id="{B0AF8B5D-145A-4D17-AFF0-AC52BBD64B1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7404" y="188640"/>
            <a:ext cx="5808596" cy="1948531"/>
          </a:xfrm>
          <a:prstGeom prst="rect">
            <a:avLst/>
          </a:prstGeom>
        </p:spPr>
      </p:pic>
      <p:pic>
        <p:nvPicPr>
          <p:cNvPr id="10" name="Grafik 9">
            <a:extLst>
              <a:ext uri="{FF2B5EF4-FFF2-40B4-BE49-F238E27FC236}">
                <a16:creationId xmlns:a16="http://schemas.microsoft.com/office/drawing/2014/main" id="{AD31B83E-9BB6-4CE2-BC24-D9CE85D5F0B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83294" y="2276872"/>
            <a:ext cx="8732776" cy="4581128"/>
          </a:xfrm>
          <a:prstGeom prst="rect">
            <a:avLst/>
          </a:prstGeom>
        </p:spPr>
      </p:pic>
      <p:sp>
        <p:nvSpPr>
          <p:cNvPr id="2" name="Rounded Rectangle 1"/>
          <p:cNvSpPr/>
          <p:nvPr/>
        </p:nvSpPr>
        <p:spPr>
          <a:xfrm>
            <a:off x="2288048" y="680406"/>
            <a:ext cx="7876356" cy="1277888"/>
          </a:xfrm>
          <a:prstGeom prst="roundRect">
            <a:avLst/>
          </a:prstGeom>
          <a:solidFill>
            <a:schemeClr val="accent1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r-Cyrl-BA" sz="2800" b="1" dirty="0">
                <a:latin typeface="Arial" panose="020B0604020202020204" pitchFamily="34" charset="0"/>
                <a:cs typeface="Arial" panose="020B0604020202020204" pitchFamily="34" charset="0"/>
              </a:rPr>
              <a:t>ДА ЛИ ЈЕ ТАЧНА СЉЕДЕЋА РЕЧЕНИЦА: </a:t>
            </a:r>
          </a:p>
          <a:p>
            <a:pPr algn="ctr"/>
            <a:r>
              <a:rPr lang="sr-Cyrl-BA" sz="2800" b="1" dirty="0">
                <a:latin typeface="Arial" panose="020B0604020202020204" pitchFamily="34" charset="0"/>
                <a:cs typeface="Arial" panose="020B0604020202020204" pitchFamily="34" charset="0"/>
              </a:rPr>
              <a:t>БРОЈ 25 ЈЕ МАЊИ ОД 52</a:t>
            </a:r>
            <a:r>
              <a:rPr lang="de-DE" sz="2800" b="1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Rounded Rectangle 2">
            <a:hlinkClick r:id="rId4" action="ppaction://hlinksldjump"/>
          </p:cNvPr>
          <p:cNvSpPr/>
          <p:nvPr/>
        </p:nvSpPr>
        <p:spPr>
          <a:xfrm>
            <a:off x="4797371" y="3869675"/>
            <a:ext cx="4495800" cy="6096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x-none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ЈЕСТЕ</a:t>
            </a:r>
            <a:endParaRPr lang="en-US" sz="24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3978326" y="5272684"/>
            <a:ext cx="4495800" cy="6096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x-none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ЈЕДНАКО ЈЕ</a:t>
            </a:r>
            <a:endParaRPr lang="en-US" sz="24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074" name="Picture 2" descr="Дечак који ради математику са абакусом Фрее Вецтор |  Бесплатни вектор #Фреепик #вецтор #фреесцхоол #фреебоок #фреецхарацтер #фреецартоон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479374" y="2204864"/>
            <a:ext cx="3561977" cy="41044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ounded Rectangle 5"/>
          <p:cNvSpPr/>
          <p:nvPr/>
        </p:nvSpPr>
        <p:spPr>
          <a:xfrm>
            <a:off x="5880810" y="2597361"/>
            <a:ext cx="4495800" cy="6096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x-none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НИЈЕ</a:t>
            </a:r>
            <a:endParaRPr lang="en-US" sz="24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Oval 6"/>
          <p:cNvSpPr/>
          <p:nvPr/>
        </p:nvSpPr>
        <p:spPr>
          <a:xfrm>
            <a:off x="7659333" y="5078216"/>
            <a:ext cx="3657600" cy="1381472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x-none" sz="4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Нетачно!</a:t>
            </a:r>
            <a:endParaRPr lang="en-US" sz="4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Oval 7"/>
          <p:cNvSpPr/>
          <p:nvPr/>
        </p:nvSpPr>
        <p:spPr>
          <a:xfrm>
            <a:off x="8756430" y="1881341"/>
            <a:ext cx="3240360" cy="1220426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x-none" sz="4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Нетачно!</a:t>
            </a:r>
            <a:endParaRPr lang="en-US" sz="4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592886-E571-45D5-8B56-343DC94F8FA6}" type="slidenum">
              <a:rPr kumimoji="0" lang="en-US" smtClean="0"/>
              <a:pPr/>
              <a:t>8</a:t>
            </a:fld>
            <a:endParaRPr kumimoji="0" lang="en-US" dirty="0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8D656"/>
                                      </p:to>
                                    </p:animClr>
                                    <p:set>
                                      <p:cBhvr>
                                        <p:cTn id="7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7173C"/>
                                      </p:to>
                                    </p:animClr>
                                    <p:set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7173C"/>
                                      </p:to>
                                    </p:animClr>
                                    <p:set>
                                      <p:cBhvr>
                                        <p:cTn id="2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000"/>
                            </p:stCondLst>
                            <p:childTnLst>
                              <p:par>
                                <p:cTn id="36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7" grpId="0" animBg="1"/>
      <p:bldP spid="7" grpId="1" animBg="1"/>
      <p:bldP spid="8" grpId="0" animBg="1"/>
      <p:bldP spid="8" grpId="1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rafik 11">
            <a:extLst>
              <a:ext uri="{FF2B5EF4-FFF2-40B4-BE49-F238E27FC236}">
                <a16:creationId xmlns:a16="http://schemas.microsoft.com/office/drawing/2014/main" id="{EB2AC0C8-869D-46E4-8569-D64374D7AC4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7404" y="188640"/>
            <a:ext cx="5808596" cy="1948531"/>
          </a:xfrm>
          <a:prstGeom prst="rect">
            <a:avLst/>
          </a:prstGeom>
        </p:spPr>
      </p:pic>
      <p:pic>
        <p:nvPicPr>
          <p:cNvPr id="11" name="Grafik 10">
            <a:extLst>
              <a:ext uri="{FF2B5EF4-FFF2-40B4-BE49-F238E27FC236}">
                <a16:creationId xmlns:a16="http://schemas.microsoft.com/office/drawing/2014/main" id="{017E171D-660A-4E3A-95A4-6BB4EAB8B55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83294" y="2276872"/>
            <a:ext cx="8732776" cy="4581128"/>
          </a:xfrm>
          <a:prstGeom prst="rect">
            <a:avLst/>
          </a:prstGeom>
        </p:spPr>
      </p:pic>
      <p:sp>
        <p:nvSpPr>
          <p:cNvPr id="2" name="Rounded Rectangle 1"/>
          <p:cNvSpPr/>
          <p:nvPr/>
        </p:nvSpPr>
        <p:spPr>
          <a:xfrm>
            <a:off x="2324100" y="489248"/>
            <a:ext cx="7543800" cy="609600"/>
          </a:xfrm>
          <a:prstGeom prst="roundRect">
            <a:avLst/>
          </a:prstGeom>
          <a:solidFill>
            <a:schemeClr val="accent1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r-Cyrl-BA" sz="2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БРОЈЕВИ ОД 0 ДО 9 СУ</a:t>
            </a:r>
            <a:r>
              <a:rPr lang="de-DE" sz="2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r>
              <a:rPr lang="sr-Cyrl-BA" sz="2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sz="28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Rounded Rectangle 2">
            <a:hlinkClick r:id="rId4" action="ppaction://hlinksldjump"/>
          </p:cNvPr>
          <p:cNvSpPr/>
          <p:nvPr/>
        </p:nvSpPr>
        <p:spPr>
          <a:xfrm>
            <a:off x="3159908" y="4919250"/>
            <a:ext cx="5867400" cy="6096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BA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ЈЕДНОЦИФРЕНИ БРОЈЕВИ</a:t>
            </a:r>
            <a:r>
              <a:rPr lang="de-DE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24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3848100" y="3657764"/>
            <a:ext cx="4495800" cy="6096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BA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ДВОЦИФРЕНИ БРОЈЕВИ</a:t>
            </a:r>
            <a:r>
              <a:rPr lang="de-DE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24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3848100" y="2015317"/>
            <a:ext cx="4495800" cy="88012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BA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БРОЈЕВИ ДРУГЕ ДЕСЕТИЦЕ</a:t>
            </a:r>
            <a:r>
              <a:rPr lang="de-DE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24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Oval 7"/>
          <p:cNvSpPr/>
          <p:nvPr/>
        </p:nvSpPr>
        <p:spPr>
          <a:xfrm>
            <a:off x="8043522" y="1700594"/>
            <a:ext cx="3312368" cy="1320552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x-none" sz="4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Нетачно!</a:t>
            </a:r>
            <a:endParaRPr lang="en-US" sz="4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592886-E571-45D5-8B56-343DC94F8FA6}" type="slidenum">
              <a:rPr kumimoji="0" lang="en-US" smtClean="0"/>
              <a:pPr/>
              <a:t>9</a:t>
            </a:fld>
            <a:endParaRPr kumimoji="0" lang="en-US"/>
          </a:p>
        </p:txBody>
      </p:sp>
      <p:pic>
        <p:nvPicPr>
          <p:cNvPr id="10" name="Picture 9" descr="Boško Jagodić ivan mrkonjić nada božičević MOJA MATEMATIKA 2 ...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368" y="2276872"/>
            <a:ext cx="3096344" cy="26449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Oval 6"/>
          <p:cNvSpPr/>
          <p:nvPr/>
        </p:nvSpPr>
        <p:spPr>
          <a:xfrm>
            <a:off x="859158" y="3268375"/>
            <a:ext cx="3276306" cy="1362736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x-none" sz="4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Нетачно!</a:t>
            </a:r>
            <a:endParaRPr lang="en-US" sz="4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8D656"/>
                                      </p:to>
                                    </p:animClr>
                                    <p:set>
                                      <p:cBhvr>
                                        <p:cTn id="7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7173C"/>
                                      </p:to>
                                    </p:animClr>
                                    <p:set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7173C"/>
                                      </p:to>
                                    </p:animClr>
                                    <p:set>
                                      <p:cBhvr>
                                        <p:cTn id="2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000"/>
                            </p:stCondLst>
                            <p:childTnLst>
                              <p:par>
                                <p:cTn id="36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8" grpId="0" animBg="1"/>
      <p:bldP spid="8" grpId="1" animBg="1"/>
      <p:bldP spid="7" grpId="0" animBg="1"/>
      <p:bldP spid="7" grpId="1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</TotalTime>
  <Words>307</Words>
  <Application>Microsoft Office PowerPoint</Application>
  <PresentationFormat>Widescreen</PresentationFormat>
  <Paragraphs>83</Paragraphs>
  <Slides>11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5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Snjezana</dc:creator>
  <cp:lastModifiedBy>Mirjana Brkić</cp:lastModifiedBy>
  <cp:revision>61</cp:revision>
  <dcterms:created xsi:type="dcterms:W3CDTF">2014-11-18T18:12:15Z</dcterms:created>
  <dcterms:modified xsi:type="dcterms:W3CDTF">2021-04-28T08:09:47Z</dcterms:modified>
</cp:coreProperties>
</file>