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6" r:id="rId3"/>
    <p:sldId id="265" r:id="rId4"/>
    <p:sldId id="269" r:id="rId5"/>
    <p:sldId id="267" r:id="rId6"/>
    <p:sldId id="274" r:id="rId7"/>
  </p:sldIdLst>
  <p:sldSz cx="9144000" cy="5143500" type="screen16x9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07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94F60-DAFA-4B6A-8A63-F6A19A2891EE}" v="46" dt="2020-05-20T14:54:15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857713-08DD-43CC-8137-216E3D2BF320}" type="datetimeFigureOut">
              <a:rPr lang="sr-Latn-BA"/>
              <a:pPr>
                <a:defRPr/>
              </a:pPr>
              <a:t>28.4.2021.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3EA4AA-8ABA-46BB-B10A-F1333458631F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6522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BB033-6475-4065-9424-B5914871E4A9}" type="slidenum">
              <a:rPr lang="sr-Latn-BA" smtClean="0"/>
              <a:pPr/>
              <a:t>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3974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CED8-6140-4E8A-821D-DD1B66232929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17E1-8FDC-4AF5-B532-BADA79C4F4B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836D-B86F-4A6D-89BC-641C495B4E7A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B359-E379-4B52-8CB9-23EE4585B03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34B5-054D-4A27-9DBC-E7F228FD64CE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A1D0A-B1A0-48FC-8A38-332CAB93F6A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3406-1EC0-4AB1-8309-357A97325FC3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FDF9-D630-4B18-BB3F-B138F10CF8A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9749-FD19-4EB8-9E6D-D2433C011633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CDDF-F48E-4E2F-81C3-8DBF73D7BDA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05DE-449C-46D4-882C-C65BCE9F7853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5811-A71A-4FE8-B39A-A8857B11F83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D0A6-E7DD-44C3-9046-74C2C84E8B50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04EA-75CD-458C-8B4D-2191588AEBE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DF6E-EC96-4BCC-81F3-DAE37ABAFEDC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474C-EEB1-48BE-8147-93580A97BEE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85EA-A301-4E0E-B9EE-36AFFAC70347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C4CB-A5B8-41B1-ABF8-A0610B4CD66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0B95-D8C1-45DF-991E-06476541DF7D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0946-8AD1-4270-A401-FB23DD0186A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1C6F-B824-42DC-83F1-8FD908DC7CFD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CBAC-194E-4726-89B3-91F3BD721C9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56182F-D99E-4992-9FCE-B18047C98E76}" type="datetimeFigureOut">
              <a:rPr lang="sr-Latn-CS"/>
              <a:pPr>
                <a:defRPr/>
              </a:pPr>
              <a:t>28.4.2021.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EB3BB7-3105-4CFE-BA53-70E9ED3B116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A383D38-8D9F-44D2-B7CE-4911E4E4A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37" y="627534"/>
            <a:ext cx="4872063" cy="451596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66998713-B098-4B86-B69D-2633264B1639}"/>
              </a:ext>
            </a:extLst>
          </p:cNvPr>
          <p:cNvSpPr/>
          <p:nvPr/>
        </p:nvSpPr>
        <p:spPr>
          <a:xfrm>
            <a:off x="611559" y="771550"/>
            <a:ext cx="48720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BA" sz="4000" b="1" dirty="0">
                <a:solidFill>
                  <a:prstClr val="black"/>
                </a:solidFill>
                <a:cs typeface="Arial" charset="0"/>
              </a:rPr>
              <a:t>Вјежба правилног писања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582465E-BCD2-4A93-B914-50C8E516912C}"/>
              </a:ext>
            </a:extLst>
          </p:cNvPr>
          <p:cNvSpPr/>
          <p:nvPr/>
        </p:nvSpPr>
        <p:spPr>
          <a:xfrm>
            <a:off x="1616559" y="2936619"/>
            <a:ext cx="2862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000" b="1" dirty="0">
                <a:solidFill>
                  <a:prstClr val="black"/>
                </a:solidFill>
                <a:ea typeface="+mj-ea"/>
                <a:cs typeface="Arial" charset="0"/>
              </a:rPr>
              <a:t>Српски језик</a:t>
            </a:r>
            <a:br>
              <a:rPr lang="sr-Latn-RS" sz="3000" b="1" dirty="0">
                <a:solidFill>
                  <a:prstClr val="black"/>
                </a:solidFill>
                <a:ea typeface="+mj-ea"/>
                <a:cs typeface="Arial" charset="0"/>
              </a:rPr>
            </a:br>
            <a:r>
              <a:rPr lang="sr-Cyrl-RS" sz="3000" b="1" dirty="0">
                <a:solidFill>
                  <a:prstClr val="black"/>
                </a:solidFill>
                <a:ea typeface="+mj-ea"/>
                <a:cs typeface="Arial" charset="0"/>
              </a:rPr>
              <a:t>2.</a:t>
            </a:r>
            <a:r>
              <a:rPr lang="de-DE" sz="3000" b="1" dirty="0">
                <a:solidFill>
                  <a:prstClr val="black"/>
                </a:solidFill>
                <a:ea typeface="+mj-ea"/>
                <a:cs typeface="Arial" charset="0"/>
              </a:rPr>
              <a:t> </a:t>
            </a:r>
            <a:r>
              <a:rPr lang="sr-Cyrl-RS" sz="3000" b="1" dirty="0">
                <a:solidFill>
                  <a:prstClr val="black"/>
                </a:solidFill>
                <a:ea typeface="+mj-ea"/>
                <a:cs typeface="Arial" charset="0"/>
              </a:rPr>
              <a:t>разред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80359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856C36C-39AA-4B07-A329-5C86868707B5}"/>
              </a:ext>
            </a:extLst>
          </p:cNvPr>
          <p:cNvSpPr txBox="1"/>
          <p:nvPr/>
        </p:nvSpPr>
        <p:spPr>
          <a:xfrm>
            <a:off x="2375756" y="167973"/>
            <a:ext cx="43924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400" b="1" dirty="0"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de-DE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5C3132C-93D4-4839-B52A-42684DF89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80" y="1227410"/>
            <a:ext cx="3713301" cy="3194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7B04E4-14A5-46CC-9F6E-85837A65544E}"/>
              </a:ext>
            </a:extLst>
          </p:cNvPr>
          <p:cNvSpPr/>
          <p:nvPr/>
        </p:nvSpPr>
        <p:spPr>
          <a:xfrm>
            <a:off x="141318" y="1036935"/>
            <a:ext cx="51480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Правилно пиши (обликуј) слова.</a:t>
            </a:r>
            <a:endParaRPr lang="sr-Cyrl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Правилно повлачи линије од којих је састављено слово.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Размак између ријечи треба бити правилан и равномјеран.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Повезуј правилно слова линијама и кукицама у ријечима које пишеш.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95736" y="267494"/>
            <a:ext cx="4752528" cy="579821"/>
          </a:xfrm>
        </p:spPr>
        <p:txBody>
          <a:bodyPr/>
          <a:lstStyle/>
          <a:p>
            <a:r>
              <a:rPr lang="sr-Cyrl-BA" sz="3400" b="1" dirty="0">
                <a:latin typeface="Arial" pitchFamily="34" charset="0"/>
                <a:cs typeface="Arial" pitchFamily="34" charset="0"/>
              </a:rPr>
              <a:t>ПРАВИЛА ДИКТАТА</a:t>
            </a:r>
            <a:endParaRPr lang="sr-Latn-CS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77959"/>
            <a:ext cx="8229600" cy="3808823"/>
          </a:xfrm>
        </p:spPr>
        <p:txBody>
          <a:bodyPr/>
          <a:lstStyle/>
          <a:p>
            <a:r>
              <a:rPr lang="sr-Cyrl-CS" sz="2800" dirty="0">
                <a:latin typeface="Arial" charset="0"/>
                <a:cs typeface="Arial" charset="0"/>
              </a:rPr>
              <a:t>Припреми прибор за писање – свеску, оловку и гумицу.</a:t>
            </a:r>
          </a:p>
          <a:p>
            <a:r>
              <a:rPr lang="sr-Cyrl-CS" sz="2800" dirty="0">
                <a:latin typeface="Arial" charset="0"/>
                <a:cs typeface="Arial" charset="0"/>
              </a:rPr>
              <a:t>Пажљиво слушај учитељицу.</a:t>
            </a:r>
          </a:p>
          <a:p>
            <a:r>
              <a:rPr lang="sr-Cyrl-CS" sz="2800" dirty="0">
                <a:latin typeface="Arial" charset="0"/>
                <a:cs typeface="Arial" charset="0"/>
              </a:rPr>
              <a:t>Учитељица ће поновити више пута сваку ријеч и реченицу.</a:t>
            </a:r>
          </a:p>
          <a:p>
            <a:r>
              <a:rPr lang="sr-Cyrl-CS" sz="2800" dirty="0">
                <a:latin typeface="Arial" charset="0"/>
                <a:cs typeface="Arial" charset="0"/>
              </a:rPr>
              <a:t>Понављај у себи ријечи и реченице и записуј.</a:t>
            </a:r>
          </a:p>
          <a:p>
            <a:r>
              <a:rPr lang="sr-Cyrl-CS" sz="2800" dirty="0">
                <a:latin typeface="Arial" charset="0"/>
                <a:cs typeface="Arial" charset="0"/>
              </a:rPr>
              <a:t>Ако нешто не стигнеш да напишеш, остави празно мјесто, послије ћеш написати.</a:t>
            </a:r>
            <a:endParaRPr lang="sr-Latn-C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8563" y="987574"/>
            <a:ext cx="8786874" cy="85725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CS" sz="3000" dirty="0">
                <a:latin typeface="Arial" charset="0"/>
                <a:cs typeface="Arial" charset="0"/>
              </a:rPr>
              <a:t>Запишимо сљедеће реченице писаним словима.</a:t>
            </a:r>
            <a:endParaRPr lang="sr-Latn-B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39702"/>
            <a:ext cx="6120680" cy="24717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sr-Cyrl-BA" dirty="0">
                <a:latin typeface="Arial" charset="0"/>
                <a:cs typeface="Arial" charset="0"/>
              </a:rPr>
              <a:t>У МОЈОЈ УЛИЦИ ЖИВИ ОЛГА.</a:t>
            </a:r>
          </a:p>
          <a:p>
            <a:pPr marL="0" indent="0">
              <a:buFont typeface="Arial" charset="0"/>
              <a:buNone/>
            </a:pPr>
            <a:r>
              <a:rPr lang="sr-Cyrl-BA" dirty="0">
                <a:latin typeface="Arial" charset="0"/>
                <a:cs typeface="Arial" charset="0"/>
              </a:rPr>
              <a:t>ОНА ИМА БРАТА МАРКА.</a:t>
            </a:r>
          </a:p>
          <a:p>
            <a:pPr marL="0" indent="0">
              <a:buFont typeface="Arial" charset="0"/>
              <a:buNone/>
            </a:pPr>
            <a:r>
              <a:rPr lang="sr-Cyrl-BA" dirty="0">
                <a:latin typeface="Arial" charset="0"/>
                <a:cs typeface="Arial" charset="0"/>
              </a:rPr>
              <a:t>ОН ЈЕ ЈОШ БЕБА.</a:t>
            </a:r>
          </a:p>
          <a:p>
            <a:pPr marL="0" indent="0">
              <a:buFont typeface="Arial" charset="0"/>
              <a:buNone/>
            </a:pPr>
            <a:r>
              <a:rPr lang="sr-Cyrl-BA" dirty="0">
                <a:latin typeface="Arial" charset="0"/>
                <a:cs typeface="Arial" charset="0"/>
              </a:rPr>
              <a:t>ОЛГА ГА ЈАКО ВОЛИ.</a:t>
            </a:r>
            <a:endParaRPr lang="sr-Latn-BA" dirty="0">
              <a:latin typeface="Arial" charset="0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EC4C1A8-03FA-4969-8D6B-6CA8E1B98C6E}"/>
              </a:ext>
            </a:extLst>
          </p:cNvPr>
          <p:cNvSpPr txBox="1"/>
          <p:nvPr/>
        </p:nvSpPr>
        <p:spPr>
          <a:xfrm>
            <a:off x="3131840" y="229855"/>
            <a:ext cx="2880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400" b="1" dirty="0"/>
              <a:t>ДИКТАТ</a:t>
            </a:r>
            <a:endParaRPr lang="de-DE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14282" y="195263"/>
            <a:ext cx="8929718" cy="4399360"/>
          </a:xfrm>
        </p:spPr>
        <p:txBody>
          <a:bodyPr/>
          <a:lstStyle/>
          <a:p>
            <a:r>
              <a:rPr lang="sr-Cyrl-CS" dirty="0">
                <a:latin typeface="Arial" charset="0"/>
                <a:cs typeface="Arial" charset="0"/>
              </a:rPr>
              <a:t>Ове реченице је требало да напишете овако:</a:t>
            </a:r>
            <a:endParaRPr lang="sr-Latn-CS" dirty="0">
              <a:latin typeface="Arial" charset="0"/>
              <a:cs typeface="Arial" charset="0"/>
            </a:endParaRPr>
          </a:p>
          <a:p>
            <a:endParaRPr lang="sr-Latn-CS" dirty="0"/>
          </a:p>
        </p:txBody>
      </p:sp>
      <p:pic>
        <p:nvPicPr>
          <p:cNvPr id="5123" name="Picture 3" descr="diktat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5870" y="1419700"/>
            <a:ext cx="6812259" cy="353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01239" y="2081712"/>
            <a:ext cx="727070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sr-Latn-C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6635" y="2340781"/>
            <a:ext cx="487253" cy="481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9130" y="3276164"/>
            <a:ext cx="785826" cy="607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endParaRPr lang="sr-Latn-C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1153" y="4295794"/>
            <a:ext cx="911237" cy="481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sr-Latn-C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8109" y="3579776"/>
            <a:ext cx="463534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1" name="Picture 15" descr="MC90003037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960" y="2301804"/>
            <a:ext cx="2000233" cy="11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6" descr="MC900445192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894" y="3703492"/>
            <a:ext cx="1384328" cy="109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033770" y="2982476"/>
            <a:ext cx="1439862" cy="575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Ђаци</a:t>
            </a:r>
            <a:endParaRPr lang="sr-Latn-C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5" name="Picture 2" descr="Почетна стран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9555" y="3622311"/>
            <a:ext cx="2160587" cy="141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6732240" y="4316383"/>
            <a:ext cx="1046144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иду</a:t>
            </a:r>
            <a:endParaRPr lang="sr-Latn-C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7" name="Picture 4" descr="Škole u Srbiji mogu da osnivaju učeničke zadru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0142" y="2021641"/>
            <a:ext cx="1866696" cy="153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6C54A39-0C66-4FF5-8185-51D452F7F7A7}"/>
              </a:ext>
            </a:extLst>
          </p:cNvPr>
          <p:cNvSpPr txBox="1"/>
          <p:nvPr/>
        </p:nvSpPr>
        <p:spPr>
          <a:xfrm>
            <a:off x="1204058" y="184175"/>
            <a:ext cx="6735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/>
              <a:t>ЗАДАТАК ЗА САМОСТАЛАН РАД</a:t>
            </a:r>
            <a:endParaRPr lang="de-DE" sz="32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E4D7E4-E820-48AF-92A0-171D0BFA23F1}"/>
              </a:ext>
            </a:extLst>
          </p:cNvPr>
          <p:cNvSpPr txBox="1"/>
          <p:nvPr/>
        </p:nvSpPr>
        <p:spPr>
          <a:xfrm>
            <a:off x="179511" y="792846"/>
            <a:ext cx="843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/>
              <a:t>Састави реченице </a:t>
            </a:r>
            <a:r>
              <a:rPr lang="sr-Cyrl-RS" sz="2800" dirty="0"/>
              <a:t>од </a:t>
            </a:r>
            <a:r>
              <a:rPr lang="sr-Cyrl-BA" sz="2800"/>
              <a:t>датих </a:t>
            </a:r>
            <a:r>
              <a:rPr lang="sr-Cyrl-BA" sz="2800" dirty="0"/>
              <a:t>ријечи </a:t>
            </a:r>
            <a:r>
              <a:rPr lang="sr-Cyrl-BA" sz="2800"/>
              <a:t>и слика. </a:t>
            </a:r>
            <a:r>
              <a:rPr lang="sr-Cyrl-BA" sz="2800" dirty="0"/>
              <a:t>Реченице запиши писаним словима у свеску. </a:t>
            </a:r>
            <a:endParaRPr lang="de-DE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On-screen Show (16:9)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ПРАВИЛА ДИКТАТА</vt:lpstr>
      <vt:lpstr>Запишимо сљедеће реченице писаним словима.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Vucinic</dc:creator>
  <cp:lastModifiedBy>Mirjana Brkić</cp:lastModifiedBy>
  <cp:revision>88</cp:revision>
  <dcterms:created xsi:type="dcterms:W3CDTF">2013-09-07T14:29:02Z</dcterms:created>
  <dcterms:modified xsi:type="dcterms:W3CDTF">2021-04-28T08:08:17Z</dcterms:modified>
</cp:coreProperties>
</file>